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54" autoAdjust="0"/>
  </p:normalViewPr>
  <p:slideViewPr>
    <p:cSldViewPr snapToGrid="0" snapToObjects="1">
      <p:cViewPr>
        <p:scale>
          <a:sx n="112" d="100"/>
          <a:sy n="112" d="100"/>
        </p:scale>
        <p:origin x="-1232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91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9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81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43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9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29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7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9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8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56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6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F1AD-EF04-134E-BF65-4439A11A191E}" type="datetimeFigureOut">
              <a:rPr lang="fr-FR" smtClean="0"/>
              <a:t>17/12/12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3F19-E85E-6249-94B7-2BFCC0C196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8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578157" y="5668904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>
                <a:latin typeface="Cambria"/>
                <a:cs typeface="Cambria"/>
              </a:rPr>
              <a:t>2</a:t>
            </a:r>
          </a:p>
        </p:txBody>
      </p:sp>
      <p:sp>
        <p:nvSpPr>
          <p:cNvPr id="4" name="Triangle isocèle 3"/>
          <p:cNvSpPr/>
          <p:nvPr/>
        </p:nvSpPr>
        <p:spPr>
          <a:xfrm rot="10800000">
            <a:off x="3061949" y="2805715"/>
            <a:ext cx="3436076" cy="292384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658283" y="2405605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endParaRPr lang="fr-FR" sz="2000" baseline="-25000" dirty="0">
              <a:latin typeface="Cambria"/>
              <a:cs typeface="Cambria"/>
            </a:endParaRPr>
          </a:p>
        </p:txBody>
      </p:sp>
      <p:cxnSp>
        <p:nvCxnSpPr>
          <p:cNvPr id="7" name="Connecteur droit avec flèche 6"/>
          <p:cNvCxnSpPr>
            <a:stCxn id="4" idx="2"/>
            <a:endCxn id="4" idx="4"/>
          </p:cNvCxnSpPr>
          <p:nvPr/>
        </p:nvCxnSpPr>
        <p:spPr>
          <a:xfrm flipH="1">
            <a:off x="3061949" y="2805715"/>
            <a:ext cx="343607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591351" y="2526878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>
                <a:latin typeface="Cambria"/>
                <a:cs typeface="Cambria"/>
              </a:rPr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824662" y="2444985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endParaRPr lang="fr-FR" sz="2000" baseline="-25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13" name="Croix 12"/>
          <p:cNvSpPr/>
          <p:nvPr/>
        </p:nvSpPr>
        <p:spPr>
          <a:xfrm rot="2712960">
            <a:off x="3818378" y="624708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69134" y="220106"/>
            <a:ext cx="27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S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504425" y="2344494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/>
                <a:cs typeface="Cambria"/>
              </a:rPr>
              <a:t>B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303678" y="2332514"/>
            <a:ext cx="44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/>
                <a:cs typeface="Cambria"/>
              </a:rPr>
              <a:t>B</a:t>
            </a:r>
            <a:r>
              <a:rPr lang="fr-FR" sz="2000" baseline="-25000" dirty="0" smtClean="0">
                <a:latin typeface="Cambria"/>
                <a:cs typeface="Cambria"/>
              </a:rPr>
              <a:t>1</a:t>
            </a:r>
            <a:endParaRPr lang="fr-FR" sz="2000" baseline="-25000" dirty="0">
              <a:latin typeface="Cambria"/>
              <a:cs typeface="Cambria"/>
            </a:endParaRPr>
          </a:p>
        </p:txBody>
      </p:sp>
      <p:cxnSp>
        <p:nvCxnSpPr>
          <p:cNvPr id="20" name="Connecteur droit 19"/>
          <p:cNvCxnSpPr>
            <a:stCxn id="13" idx="2"/>
          </p:cNvCxnSpPr>
          <p:nvPr/>
        </p:nvCxnSpPr>
        <p:spPr>
          <a:xfrm>
            <a:off x="3845985" y="786833"/>
            <a:ext cx="134518" cy="36038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3" idx="3"/>
          </p:cNvCxnSpPr>
          <p:nvPr/>
        </p:nvCxnSpPr>
        <p:spPr>
          <a:xfrm>
            <a:off x="3980503" y="787341"/>
            <a:ext cx="1985865" cy="29240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roix 14"/>
          <p:cNvSpPr/>
          <p:nvPr/>
        </p:nvSpPr>
        <p:spPr>
          <a:xfrm rot="2712960">
            <a:off x="3836259" y="2697351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roix 16"/>
          <p:cNvSpPr/>
          <p:nvPr/>
        </p:nvSpPr>
        <p:spPr>
          <a:xfrm rot="2712960">
            <a:off x="5250692" y="2685371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3108185" y="5015299"/>
            <a:ext cx="123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00FF"/>
                </a:solidFill>
                <a:latin typeface="Cambria"/>
                <a:cs typeface="Cambria"/>
              </a:rPr>
              <a:t>New </a:t>
            </a:r>
            <a:r>
              <a:rPr lang="fr-FR" sz="12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Window</a:t>
            </a:r>
            <a:endParaRPr lang="fr-FR" sz="1200" b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418595" y="4588579"/>
            <a:ext cx="123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00FF"/>
                </a:solidFill>
                <a:latin typeface="Cambria"/>
                <a:cs typeface="Cambria"/>
              </a:rPr>
              <a:t>New </a:t>
            </a:r>
            <a:r>
              <a:rPr lang="fr-FR" sz="12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Window</a:t>
            </a:r>
            <a:endParaRPr lang="fr-FR" sz="1200" b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423455" y="4143554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/>
                <a:cs typeface="Cambria"/>
              </a:rPr>
              <a:t>M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39" name="Croix 38"/>
          <p:cNvSpPr/>
          <p:nvPr/>
        </p:nvSpPr>
        <p:spPr>
          <a:xfrm rot="2712960">
            <a:off x="3895233" y="4295575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>
            <a:endCxn id="4" idx="0"/>
          </p:cNvCxnSpPr>
          <p:nvPr/>
        </p:nvCxnSpPr>
        <p:spPr>
          <a:xfrm>
            <a:off x="3980503" y="4390695"/>
            <a:ext cx="799484" cy="133886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6100887" y="3576899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M</a:t>
            </a:r>
            <a:r>
              <a:rPr lang="fr-FR" sz="2000" baseline="-25000" dirty="0">
                <a:latin typeface="Cambria"/>
                <a:cs typeface="Cambria"/>
              </a:rPr>
              <a:t>3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41" name="Croix 40"/>
          <p:cNvSpPr/>
          <p:nvPr/>
        </p:nvSpPr>
        <p:spPr>
          <a:xfrm rot="2712960">
            <a:off x="5871249" y="3616298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>
            <a:endCxn id="4" idx="0"/>
          </p:cNvCxnSpPr>
          <p:nvPr/>
        </p:nvCxnSpPr>
        <p:spPr>
          <a:xfrm flipH="1">
            <a:off x="4779987" y="3711417"/>
            <a:ext cx="1186381" cy="2018146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10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578157" y="5668904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>
                <a:latin typeface="Cambria"/>
                <a:cs typeface="Cambria"/>
              </a:rPr>
              <a:t>2</a:t>
            </a:r>
          </a:p>
        </p:txBody>
      </p:sp>
      <p:sp>
        <p:nvSpPr>
          <p:cNvPr id="4" name="Triangle isocèle 3"/>
          <p:cNvSpPr/>
          <p:nvPr/>
        </p:nvSpPr>
        <p:spPr>
          <a:xfrm rot="10800000">
            <a:off x="3061949" y="2805715"/>
            <a:ext cx="3436076" cy="292384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658283" y="2405605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endParaRPr lang="fr-FR" sz="2000" baseline="-25000" dirty="0">
              <a:latin typeface="Cambria"/>
              <a:cs typeface="Cambria"/>
            </a:endParaRPr>
          </a:p>
        </p:txBody>
      </p:sp>
      <p:cxnSp>
        <p:nvCxnSpPr>
          <p:cNvPr id="7" name="Connecteur droit avec flèche 6"/>
          <p:cNvCxnSpPr>
            <a:stCxn id="4" idx="2"/>
            <a:endCxn id="4" idx="4"/>
          </p:cNvCxnSpPr>
          <p:nvPr/>
        </p:nvCxnSpPr>
        <p:spPr>
          <a:xfrm flipH="1">
            <a:off x="3061949" y="2805715"/>
            <a:ext cx="343607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591351" y="2526878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>
                <a:latin typeface="Cambria"/>
                <a:cs typeface="Cambria"/>
              </a:rPr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824662" y="2444985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endParaRPr lang="fr-FR" sz="2000" baseline="-25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13" name="Croix 12"/>
          <p:cNvSpPr/>
          <p:nvPr/>
        </p:nvSpPr>
        <p:spPr>
          <a:xfrm rot="2712960">
            <a:off x="3818378" y="624708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69134" y="220106"/>
            <a:ext cx="27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S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49614" y="2344494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/>
                <a:cs typeface="Cambria"/>
              </a:rPr>
              <a:t>B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30237" y="2366369"/>
            <a:ext cx="44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/>
                <a:cs typeface="Cambria"/>
              </a:rPr>
              <a:t>B</a:t>
            </a:r>
            <a:r>
              <a:rPr lang="fr-FR" sz="2000" baseline="-25000" dirty="0" smtClean="0">
                <a:latin typeface="Cambria"/>
                <a:cs typeface="Cambria"/>
              </a:rPr>
              <a:t>1</a:t>
            </a:r>
            <a:endParaRPr lang="fr-FR" sz="2000" baseline="-25000" dirty="0">
              <a:latin typeface="Cambria"/>
              <a:cs typeface="Cambria"/>
            </a:endParaRPr>
          </a:p>
        </p:txBody>
      </p:sp>
      <p:cxnSp>
        <p:nvCxnSpPr>
          <p:cNvPr id="20" name="Connecteur droit 19"/>
          <p:cNvCxnSpPr>
            <a:stCxn id="13" idx="2"/>
          </p:cNvCxnSpPr>
          <p:nvPr/>
        </p:nvCxnSpPr>
        <p:spPr>
          <a:xfrm flipH="1">
            <a:off x="3472529" y="786833"/>
            <a:ext cx="373456" cy="2718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3" idx="3"/>
          </p:cNvCxnSpPr>
          <p:nvPr/>
        </p:nvCxnSpPr>
        <p:spPr>
          <a:xfrm>
            <a:off x="3980503" y="787341"/>
            <a:ext cx="367202" cy="42279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roix 14"/>
          <p:cNvSpPr/>
          <p:nvPr/>
        </p:nvSpPr>
        <p:spPr>
          <a:xfrm rot="2712960">
            <a:off x="3481448" y="2697351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roix 16"/>
          <p:cNvSpPr/>
          <p:nvPr/>
        </p:nvSpPr>
        <p:spPr>
          <a:xfrm rot="2712960">
            <a:off x="4077251" y="2719226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769246" y="4219078"/>
            <a:ext cx="123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00FF"/>
                </a:solidFill>
                <a:latin typeface="Cambria"/>
                <a:cs typeface="Cambria"/>
              </a:rPr>
              <a:t>New </a:t>
            </a:r>
            <a:r>
              <a:rPr lang="fr-FR" sz="12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Window</a:t>
            </a:r>
            <a:endParaRPr lang="fr-FR" sz="1200" b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896490" y="3264505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/>
                <a:cs typeface="Cambria"/>
              </a:rPr>
              <a:t>M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26" name="Croix 25"/>
          <p:cNvSpPr/>
          <p:nvPr/>
        </p:nvSpPr>
        <p:spPr>
          <a:xfrm rot="2712960">
            <a:off x="3368268" y="3416526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861777" y="4879477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M</a:t>
            </a:r>
            <a:r>
              <a:rPr lang="fr-FR" sz="2000" baseline="-25000" dirty="0">
                <a:latin typeface="Cambria"/>
                <a:cs typeface="Cambria"/>
              </a:rPr>
              <a:t>1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29" name="Croix 28"/>
          <p:cNvSpPr/>
          <p:nvPr/>
        </p:nvSpPr>
        <p:spPr>
          <a:xfrm rot="2712960">
            <a:off x="4265249" y="4920179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3472529" y="3505200"/>
            <a:ext cx="875176" cy="1510099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76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578157" y="5668904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>
                <a:latin typeface="Cambria"/>
                <a:cs typeface="Cambria"/>
              </a:rPr>
              <a:t>2</a:t>
            </a:r>
          </a:p>
        </p:txBody>
      </p:sp>
      <p:sp>
        <p:nvSpPr>
          <p:cNvPr id="4" name="Triangle isocèle 3"/>
          <p:cNvSpPr/>
          <p:nvPr/>
        </p:nvSpPr>
        <p:spPr>
          <a:xfrm rot="10800000">
            <a:off x="3061949" y="2805715"/>
            <a:ext cx="3436076" cy="292384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658283" y="2405605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endParaRPr lang="fr-FR" sz="2000" baseline="-25000" dirty="0">
              <a:latin typeface="Cambria"/>
              <a:cs typeface="Cambria"/>
            </a:endParaRPr>
          </a:p>
        </p:txBody>
      </p:sp>
      <p:cxnSp>
        <p:nvCxnSpPr>
          <p:cNvPr id="7" name="Connecteur droit avec flèche 6"/>
          <p:cNvCxnSpPr>
            <a:stCxn id="4" idx="2"/>
            <a:endCxn id="4" idx="4"/>
          </p:cNvCxnSpPr>
          <p:nvPr/>
        </p:nvCxnSpPr>
        <p:spPr>
          <a:xfrm flipH="1">
            <a:off x="3061949" y="2805715"/>
            <a:ext cx="343607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591350" y="2593726"/>
            <a:ext cx="1731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B</a:t>
            </a:r>
            <a:r>
              <a:rPr lang="fr-FR" sz="2000" baseline="-25000" dirty="0" smtClean="0">
                <a:latin typeface="Cambria"/>
                <a:cs typeface="Cambria"/>
              </a:rPr>
              <a:t>1</a:t>
            </a:r>
            <a:r>
              <a:rPr lang="fr-FR" sz="2000" dirty="0" smtClean="0">
                <a:latin typeface="Cambria"/>
                <a:cs typeface="Cambria"/>
              </a:rPr>
              <a:t> = P</a:t>
            </a:r>
            <a:r>
              <a:rPr lang="fr-FR" sz="2000" baseline="-25000" dirty="0" smtClean="0">
                <a:latin typeface="Cambria"/>
                <a:cs typeface="Cambria"/>
              </a:rPr>
              <a:t>1 </a:t>
            </a:r>
            <a:r>
              <a:rPr lang="fr-FR" sz="2000" dirty="0" smtClean="0">
                <a:latin typeface="Cambria"/>
                <a:cs typeface="Cambria"/>
              </a:rPr>
              <a:t>= M</a:t>
            </a:r>
            <a:r>
              <a:rPr lang="fr-FR" sz="2000" baseline="-25000" dirty="0">
                <a:latin typeface="Cambria"/>
                <a:cs typeface="Cambria"/>
              </a:rPr>
              <a:t>3</a:t>
            </a:r>
            <a:r>
              <a:rPr lang="fr-FR" sz="2000" baseline="-25000" dirty="0" smtClean="0">
                <a:latin typeface="Cambria"/>
                <a:cs typeface="Cambria"/>
              </a:rPr>
              <a:t> 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28869" y="2392330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endParaRPr lang="fr-FR" sz="2000" baseline="-25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460461" y="1286105"/>
            <a:ext cx="27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S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580620" y="2343637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/>
                <a:cs typeface="Cambria"/>
              </a:rPr>
              <a:t>B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endParaRPr lang="fr-FR" sz="2000" baseline="-25000" dirty="0">
              <a:latin typeface="Cambria"/>
              <a:cs typeface="Cambria"/>
            </a:endParaRPr>
          </a:p>
        </p:txBody>
      </p:sp>
      <p:cxnSp>
        <p:nvCxnSpPr>
          <p:cNvPr id="20" name="Connecteur droit 19"/>
          <p:cNvCxnSpPr>
            <a:stCxn id="13" idx="0"/>
            <a:endCxn id="26" idx="0"/>
          </p:cNvCxnSpPr>
          <p:nvPr/>
        </p:nvCxnSpPr>
        <p:spPr>
          <a:xfrm flipH="1">
            <a:off x="3530901" y="1687369"/>
            <a:ext cx="4017102" cy="17572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roix 14"/>
          <p:cNvSpPr/>
          <p:nvPr/>
        </p:nvSpPr>
        <p:spPr>
          <a:xfrm rot="2712960">
            <a:off x="4912454" y="2696494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769246" y="4219078"/>
            <a:ext cx="123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00FF"/>
                </a:solidFill>
                <a:latin typeface="Cambria"/>
                <a:cs typeface="Cambria"/>
              </a:rPr>
              <a:t>New </a:t>
            </a:r>
            <a:r>
              <a:rPr lang="fr-FR" sz="12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Window</a:t>
            </a:r>
            <a:endParaRPr lang="fr-FR" sz="1200" b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896490" y="3264505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/>
                <a:cs typeface="Cambria"/>
              </a:rPr>
              <a:t>M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26" name="Croix 25"/>
          <p:cNvSpPr/>
          <p:nvPr/>
        </p:nvSpPr>
        <p:spPr>
          <a:xfrm rot="2712960">
            <a:off x="3368268" y="3416526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87776" y="4828677"/>
            <a:ext cx="572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M</a:t>
            </a:r>
            <a:r>
              <a:rPr lang="fr-FR" sz="2000" baseline="-25000" dirty="0" smtClean="0">
                <a:latin typeface="Cambria"/>
                <a:cs typeface="Cambria"/>
              </a:rPr>
              <a:t>1 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29" name="Croix 28"/>
          <p:cNvSpPr/>
          <p:nvPr/>
        </p:nvSpPr>
        <p:spPr>
          <a:xfrm rot="2712960">
            <a:off x="4265249" y="4920179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3472529" y="3505200"/>
            <a:ext cx="875176" cy="1510099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3" idx="0"/>
            <a:endCxn id="29" idx="0"/>
          </p:cNvCxnSpPr>
          <p:nvPr/>
        </p:nvCxnSpPr>
        <p:spPr>
          <a:xfrm flipH="1">
            <a:off x="4427882" y="1687369"/>
            <a:ext cx="3120121" cy="3260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roix 12"/>
          <p:cNvSpPr/>
          <p:nvPr/>
        </p:nvSpPr>
        <p:spPr>
          <a:xfrm rot="2712960">
            <a:off x="7385370" y="1659255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roix 16"/>
          <p:cNvSpPr/>
          <p:nvPr/>
        </p:nvSpPr>
        <p:spPr>
          <a:xfrm rot="2712960">
            <a:off x="6368885" y="2710595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>
            <a:stCxn id="4" idx="2"/>
            <a:endCxn id="4" idx="0"/>
          </p:cNvCxnSpPr>
          <p:nvPr/>
        </p:nvCxnSpPr>
        <p:spPr>
          <a:xfrm flipH="1">
            <a:off x="4779987" y="2805715"/>
            <a:ext cx="1718038" cy="292384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3"/>
            <a:endCxn id="4" idx="0"/>
          </p:cNvCxnSpPr>
          <p:nvPr/>
        </p:nvCxnSpPr>
        <p:spPr>
          <a:xfrm>
            <a:off x="4360406" y="5028732"/>
            <a:ext cx="419581" cy="700831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393505" y="4221914"/>
            <a:ext cx="1945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00FF"/>
                </a:solidFill>
                <a:latin typeface="Cambria"/>
                <a:cs typeface="Cambria"/>
              </a:rPr>
              <a:t>New </a:t>
            </a:r>
            <a:r>
              <a:rPr lang="fr-FR" sz="12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Window</a:t>
            </a:r>
            <a:endParaRPr lang="fr-FR" sz="1200" b="1" dirty="0">
              <a:solidFill>
                <a:srgbClr val="0000FF"/>
              </a:solidFill>
              <a:latin typeface="Cambria"/>
              <a:cs typeface="Cambria"/>
            </a:endParaRPr>
          </a:p>
          <a:p>
            <a:pPr algn="ctr"/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(</a:t>
            </a:r>
            <a:r>
              <a:rPr lang="fr-FR" sz="10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with</a:t>
            </a:r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 P</a:t>
            </a:r>
            <a:r>
              <a:rPr lang="fr-FR" sz="1000" b="1" baseline="-25000" dirty="0">
                <a:solidFill>
                  <a:srgbClr val="0000FF"/>
                </a:solidFill>
                <a:latin typeface="Cambria"/>
                <a:cs typeface="Cambria"/>
              </a:rPr>
              <a:t>1</a:t>
            </a:r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 as pseudo-source)</a:t>
            </a:r>
            <a:endParaRPr lang="fr-FR" sz="1000" b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794363" y="5276983"/>
            <a:ext cx="1945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00FF"/>
                </a:solidFill>
                <a:latin typeface="Cambria"/>
                <a:cs typeface="Cambria"/>
              </a:rPr>
              <a:t>New </a:t>
            </a:r>
            <a:r>
              <a:rPr lang="fr-FR" sz="12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Window</a:t>
            </a:r>
            <a:endParaRPr lang="fr-FR" sz="1200" b="1" dirty="0">
              <a:solidFill>
                <a:srgbClr val="0000FF"/>
              </a:solidFill>
              <a:latin typeface="Cambria"/>
              <a:cs typeface="Cambria"/>
            </a:endParaRPr>
          </a:p>
          <a:p>
            <a:pPr algn="ctr"/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(</a:t>
            </a:r>
            <a:r>
              <a:rPr lang="fr-FR" sz="10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with</a:t>
            </a:r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 P</a:t>
            </a:r>
            <a:r>
              <a:rPr lang="fr-FR" sz="1000" b="1" baseline="-25000" dirty="0" smtClean="0">
                <a:solidFill>
                  <a:srgbClr val="0000FF"/>
                </a:solidFill>
                <a:latin typeface="Cambria"/>
                <a:cs typeface="Cambria"/>
              </a:rPr>
              <a:t>0</a:t>
            </a:r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 as pseudo-source)</a:t>
            </a:r>
            <a:endParaRPr lang="fr-FR" sz="1000" b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1463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578157" y="5668904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>
                <a:latin typeface="Cambria"/>
                <a:cs typeface="Cambria"/>
              </a:rPr>
              <a:t>2</a:t>
            </a:r>
          </a:p>
        </p:txBody>
      </p:sp>
      <p:sp>
        <p:nvSpPr>
          <p:cNvPr id="4" name="Triangle isocèle 3"/>
          <p:cNvSpPr/>
          <p:nvPr/>
        </p:nvSpPr>
        <p:spPr>
          <a:xfrm rot="10800000">
            <a:off x="3061949" y="2805715"/>
            <a:ext cx="3436076" cy="292384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658283" y="2405605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endParaRPr lang="fr-FR" sz="2000" baseline="-25000" dirty="0">
              <a:latin typeface="Cambria"/>
              <a:cs typeface="Cambria"/>
            </a:endParaRPr>
          </a:p>
        </p:txBody>
      </p:sp>
      <p:cxnSp>
        <p:nvCxnSpPr>
          <p:cNvPr id="7" name="Connecteur droit avec flèche 6"/>
          <p:cNvCxnSpPr>
            <a:stCxn id="4" idx="2"/>
            <a:endCxn id="4" idx="4"/>
          </p:cNvCxnSpPr>
          <p:nvPr/>
        </p:nvCxnSpPr>
        <p:spPr>
          <a:xfrm flipH="1">
            <a:off x="3061949" y="2805715"/>
            <a:ext cx="343607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591351" y="2526878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>
                <a:latin typeface="Cambria"/>
                <a:cs typeface="Cambria"/>
              </a:rPr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824662" y="2444985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endParaRPr lang="fr-FR" sz="2000" baseline="-25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13" name="Croix 12"/>
          <p:cNvSpPr/>
          <p:nvPr/>
        </p:nvSpPr>
        <p:spPr>
          <a:xfrm rot="2712960">
            <a:off x="3818378" y="624708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69134" y="220106"/>
            <a:ext cx="27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S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094161" y="2395445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/>
                <a:cs typeface="Cambria"/>
              </a:rPr>
              <a:t>B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303678" y="2332514"/>
            <a:ext cx="44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/>
                <a:cs typeface="Cambria"/>
              </a:rPr>
              <a:t>B</a:t>
            </a:r>
            <a:r>
              <a:rPr lang="fr-FR" sz="2000" baseline="-25000" dirty="0" smtClean="0">
                <a:latin typeface="Cambria"/>
                <a:cs typeface="Cambria"/>
              </a:rPr>
              <a:t>1</a:t>
            </a:r>
            <a:endParaRPr lang="fr-FR" sz="2000" baseline="-25000" dirty="0">
              <a:latin typeface="Cambria"/>
              <a:cs typeface="Cambria"/>
            </a:endParaRPr>
          </a:p>
        </p:txBody>
      </p:sp>
      <p:cxnSp>
        <p:nvCxnSpPr>
          <p:cNvPr id="20" name="Connecteur droit 19"/>
          <p:cNvCxnSpPr>
            <a:stCxn id="13" idx="3"/>
          </p:cNvCxnSpPr>
          <p:nvPr/>
        </p:nvCxnSpPr>
        <p:spPr>
          <a:xfrm>
            <a:off x="3980503" y="787341"/>
            <a:ext cx="1323175" cy="4078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3" idx="3"/>
          </p:cNvCxnSpPr>
          <p:nvPr/>
        </p:nvCxnSpPr>
        <p:spPr>
          <a:xfrm>
            <a:off x="3980503" y="787341"/>
            <a:ext cx="1985865" cy="29240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roix 14"/>
          <p:cNvSpPr/>
          <p:nvPr/>
        </p:nvSpPr>
        <p:spPr>
          <a:xfrm rot="2712960">
            <a:off x="4523677" y="2697351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roix 16"/>
          <p:cNvSpPr/>
          <p:nvPr/>
        </p:nvSpPr>
        <p:spPr>
          <a:xfrm rot="2712960">
            <a:off x="5250692" y="2685371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5556460" y="4246878"/>
            <a:ext cx="123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00FF"/>
                </a:solidFill>
                <a:latin typeface="Cambria"/>
                <a:cs typeface="Cambria"/>
              </a:rPr>
              <a:t>New </a:t>
            </a:r>
            <a:r>
              <a:rPr lang="fr-FR" sz="12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Window</a:t>
            </a:r>
            <a:endParaRPr lang="fr-FR" sz="1200" b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009446" y="3552002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M</a:t>
            </a:r>
            <a:r>
              <a:rPr lang="fr-FR" sz="2000" baseline="-25000" dirty="0">
                <a:latin typeface="Cambria"/>
                <a:cs typeface="Cambria"/>
              </a:rPr>
              <a:t>3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25" name="Croix 24"/>
          <p:cNvSpPr/>
          <p:nvPr/>
        </p:nvSpPr>
        <p:spPr>
          <a:xfrm rot="2712960">
            <a:off x="5871248" y="3616297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5334158" y="4751379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M</a:t>
            </a:r>
            <a:r>
              <a:rPr lang="fr-FR" sz="2000" baseline="-25000" dirty="0">
                <a:latin typeface="Cambria"/>
                <a:cs typeface="Cambria"/>
              </a:rPr>
              <a:t>2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27" name="Croix 26"/>
          <p:cNvSpPr/>
          <p:nvPr/>
        </p:nvSpPr>
        <p:spPr>
          <a:xfrm rot="2712960">
            <a:off x="5198398" y="4750138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5303678" y="3711417"/>
            <a:ext cx="662691" cy="1154161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9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578157" y="5668904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 smtClean="0">
                <a:latin typeface="Cambria"/>
                <a:cs typeface="Cambria"/>
              </a:rPr>
              <a:t>2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4" name="Triangle isocèle 3"/>
          <p:cNvSpPr/>
          <p:nvPr/>
        </p:nvSpPr>
        <p:spPr>
          <a:xfrm rot="10800000">
            <a:off x="3061949" y="2805715"/>
            <a:ext cx="3436076" cy="292384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542191" y="2631723"/>
            <a:ext cx="1519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B</a:t>
            </a:r>
            <a:r>
              <a:rPr lang="fr-FR" sz="2000" baseline="-25000" dirty="0" smtClean="0">
                <a:latin typeface="Cambria"/>
                <a:cs typeface="Cambria"/>
              </a:rPr>
              <a:t>0</a:t>
            </a:r>
            <a:r>
              <a:rPr lang="fr-FR" sz="2000" baseline="-25000" dirty="0" smtClean="0">
                <a:latin typeface="Cambria"/>
                <a:cs typeface="Cambria"/>
              </a:rPr>
              <a:t> </a:t>
            </a:r>
            <a:r>
              <a:rPr lang="fr-FR" sz="2000" dirty="0" smtClean="0">
                <a:latin typeface="Cambria"/>
                <a:cs typeface="Cambria"/>
              </a:rPr>
              <a:t>= P</a:t>
            </a:r>
            <a:r>
              <a:rPr lang="fr-FR" sz="2000" baseline="-25000" dirty="0" smtClean="0">
                <a:latin typeface="Cambria"/>
                <a:cs typeface="Cambria"/>
              </a:rPr>
              <a:t>0 </a:t>
            </a:r>
            <a:r>
              <a:rPr lang="fr-FR" sz="2000" dirty="0" smtClean="0">
                <a:latin typeface="Cambria"/>
                <a:cs typeface="Cambria"/>
              </a:rPr>
              <a:t>= M</a:t>
            </a:r>
            <a:r>
              <a:rPr lang="fr-FR" sz="2000" baseline="-25000" dirty="0" smtClean="0">
                <a:latin typeface="Cambria"/>
                <a:cs typeface="Cambria"/>
              </a:rPr>
              <a:t>2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91351" y="2526878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P</a:t>
            </a:r>
            <a:r>
              <a:rPr lang="fr-FR" sz="2000" baseline="-25000" dirty="0">
                <a:latin typeface="Cambria"/>
                <a:cs typeface="Cambria"/>
              </a:rPr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824662" y="2444985"/>
            <a:ext cx="52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endParaRPr lang="fr-FR" sz="2000" baseline="-25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13" name="Croix 12"/>
          <p:cNvSpPr/>
          <p:nvPr/>
        </p:nvSpPr>
        <p:spPr>
          <a:xfrm rot="2712960">
            <a:off x="2058260" y="1866702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743188" y="1564851"/>
            <a:ext cx="27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S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85540" y="2395445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B</a:t>
            </a:r>
            <a:r>
              <a:rPr lang="fr-FR" sz="2000" baseline="-25000" dirty="0" smtClean="0">
                <a:latin typeface="Cambria"/>
                <a:cs typeface="Cambria"/>
              </a:rPr>
              <a:t>1</a:t>
            </a:r>
            <a:endParaRPr lang="fr-FR" sz="2000" baseline="-25000" dirty="0">
              <a:latin typeface="Cambria"/>
              <a:cs typeface="Cambria"/>
            </a:endParaRPr>
          </a:p>
        </p:txBody>
      </p:sp>
      <p:cxnSp>
        <p:nvCxnSpPr>
          <p:cNvPr id="20" name="Connecteur droit 19"/>
          <p:cNvCxnSpPr>
            <a:stCxn id="13" idx="3"/>
            <a:endCxn id="27" idx="3"/>
          </p:cNvCxnSpPr>
          <p:nvPr/>
        </p:nvCxnSpPr>
        <p:spPr>
          <a:xfrm>
            <a:off x="2220385" y="2029335"/>
            <a:ext cx="3140138" cy="28834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3" idx="3"/>
            <a:endCxn id="25" idx="1"/>
          </p:cNvCxnSpPr>
          <p:nvPr/>
        </p:nvCxnSpPr>
        <p:spPr>
          <a:xfrm>
            <a:off x="2220385" y="2029335"/>
            <a:ext cx="3678977" cy="16145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roix 16"/>
          <p:cNvSpPr/>
          <p:nvPr/>
        </p:nvSpPr>
        <p:spPr>
          <a:xfrm rot="2712960">
            <a:off x="3900818" y="2717822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5556460" y="4246878"/>
            <a:ext cx="123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00FF"/>
                </a:solidFill>
                <a:latin typeface="Cambria"/>
                <a:cs typeface="Cambria"/>
              </a:rPr>
              <a:t>New </a:t>
            </a:r>
            <a:r>
              <a:rPr lang="fr-FR" sz="12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Window</a:t>
            </a:r>
            <a:endParaRPr lang="fr-FR" sz="1200" b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009446" y="3552002"/>
            <a:ext cx="4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M</a:t>
            </a:r>
            <a:r>
              <a:rPr lang="fr-FR" sz="2000" baseline="-25000" dirty="0">
                <a:latin typeface="Cambria"/>
                <a:cs typeface="Cambria"/>
              </a:rPr>
              <a:t>3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25" name="Croix 24"/>
          <p:cNvSpPr/>
          <p:nvPr/>
        </p:nvSpPr>
        <p:spPr>
          <a:xfrm rot="2712960">
            <a:off x="5871248" y="3616297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5297608" y="4660692"/>
            <a:ext cx="60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"/>
                <a:cs typeface="Cambria"/>
              </a:rPr>
              <a:t> M</a:t>
            </a:r>
            <a:r>
              <a:rPr lang="fr-FR" sz="2000" baseline="-25000" dirty="0" smtClean="0">
                <a:latin typeface="Cambria"/>
                <a:cs typeface="Cambria"/>
              </a:rPr>
              <a:t>2</a:t>
            </a:r>
            <a:endParaRPr lang="fr-FR" sz="2000" baseline="-25000" dirty="0">
              <a:latin typeface="Cambria"/>
              <a:cs typeface="Cambria"/>
            </a:endParaRPr>
          </a:p>
        </p:txBody>
      </p:sp>
      <p:sp>
        <p:nvSpPr>
          <p:cNvPr id="27" name="Croix 26"/>
          <p:cNvSpPr/>
          <p:nvPr/>
        </p:nvSpPr>
        <p:spPr>
          <a:xfrm rot="2712960">
            <a:off x="5198398" y="4750138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5303678" y="3711417"/>
            <a:ext cx="662691" cy="1154161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4" idx="0"/>
            <a:endCxn id="26" idx="1"/>
          </p:cNvCxnSpPr>
          <p:nvPr/>
        </p:nvCxnSpPr>
        <p:spPr>
          <a:xfrm flipV="1">
            <a:off x="4779987" y="4860747"/>
            <a:ext cx="517621" cy="868816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850930" y="5151298"/>
            <a:ext cx="1945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00FF"/>
                </a:solidFill>
                <a:latin typeface="Cambria"/>
                <a:cs typeface="Cambria"/>
              </a:rPr>
              <a:t>New </a:t>
            </a:r>
            <a:r>
              <a:rPr lang="fr-FR" sz="12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Window</a:t>
            </a:r>
            <a:endParaRPr lang="fr-FR" sz="1200" b="1" dirty="0">
              <a:solidFill>
                <a:srgbClr val="0000FF"/>
              </a:solidFill>
              <a:latin typeface="Cambria"/>
              <a:cs typeface="Cambria"/>
            </a:endParaRPr>
          </a:p>
          <a:p>
            <a:pPr algn="ctr"/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(</a:t>
            </a:r>
            <a:r>
              <a:rPr lang="fr-FR" sz="10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with</a:t>
            </a:r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 P</a:t>
            </a:r>
            <a:r>
              <a:rPr lang="fr-FR" sz="1000" b="1" baseline="-25000" dirty="0" smtClean="0">
                <a:solidFill>
                  <a:srgbClr val="0000FF"/>
                </a:solidFill>
                <a:latin typeface="Cambria"/>
                <a:cs typeface="Cambria"/>
              </a:rPr>
              <a:t>0</a:t>
            </a:r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 as pseudo-source)</a:t>
            </a:r>
            <a:endParaRPr lang="fr-FR" sz="1000" b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1980080" y="4092990"/>
            <a:ext cx="1945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00FF"/>
                </a:solidFill>
                <a:latin typeface="Cambria"/>
                <a:cs typeface="Cambria"/>
              </a:rPr>
              <a:t>New </a:t>
            </a:r>
            <a:r>
              <a:rPr lang="fr-FR" sz="12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Window</a:t>
            </a:r>
            <a:endParaRPr lang="fr-FR" sz="1200" b="1" dirty="0">
              <a:solidFill>
                <a:srgbClr val="0000FF"/>
              </a:solidFill>
              <a:latin typeface="Cambria"/>
              <a:cs typeface="Cambria"/>
            </a:endParaRPr>
          </a:p>
          <a:p>
            <a:pPr algn="ctr"/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(</a:t>
            </a:r>
            <a:r>
              <a:rPr lang="fr-FR" sz="1000" b="1" dirty="0" err="1" smtClean="0">
                <a:solidFill>
                  <a:srgbClr val="0000FF"/>
                </a:solidFill>
                <a:latin typeface="Cambria"/>
                <a:cs typeface="Cambria"/>
              </a:rPr>
              <a:t>with</a:t>
            </a:r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 P</a:t>
            </a:r>
            <a:r>
              <a:rPr lang="fr-FR" sz="1000" b="1" baseline="-25000" dirty="0" smtClean="0">
                <a:solidFill>
                  <a:srgbClr val="0000FF"/>
                </a:solidFill>
                <a:latin typeface="Cambria"/>
                <a:cs typeface="Cambria"/>
              </a:rPr>
              <a:t>0</a:t>
            </a:r>
            <a:r>
              <a:rPr lang="fr-FR" sz="1000" b="1" dirty="0" smtClean="0">
                <a:solidFill>
                  <a:srgbClr val="0000FF"/>
                </a:solidFill>
                <a:latin typeface="Cambria"/>
                <a:cs typeface="Cambria"/>
              </a:rPr>
              <a:t> as pseudo-source)</a:t>
            </a:r>
            <a:endParaRPr lang="fr-FR" sz="1000" b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41" name="Croix 40"/>
          <p:cNvSpPr/>
          <p:nvPr/>
        </p:nvSpPr>
        <p:spPr>
          <a:xfrm rot="2712960">
            <a:off x="2966830" y="2710594"/>
            <a:ext cx="190239" cy="190239"/>
          </a:xfrm>
          <a:prstGeom prst="plu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>
            <a:stCxn id="4" idx="0"/>
            <a:endCxn id="4" idx="4"/>
          </p:cNvCxnSpPr>
          <p:nvPr/>
        </p:nvCxnSpPr>
        <p:spPr>
          <a:xfrm flipH="1" flipV="1">
            <a:off x="3061949" y="2805715"/>
            <a:ext cx="1718038" cy="292384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4" idx="2"/>
            <a:endCxn id="4" idx="4"/>
          </p:cNvCxnSpPr>
          <p:nvPr/>
        </p:nvCxnSpPr>
        <p:spPr>
          <a:xfrm flipH="1">
            <a:off x="3061949" y="2805715"/>
            <a:ext cx="343607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09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104</Words>
  <Application>Microsoft Macintosh PowerPoint</Application>
  <PresentationFormat>Présentation à l'écran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OHMSS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Robert Matrix</dc:creator>
  <cp:lastModifiedBy>Robert Matrix</cp:lastModifiedBy>
  <cp:revision>7</cp:revision>
  <dcterms:created xsi:type="dcterms:W3CDTF">2012-12-17T15:27:11Z</dcterms:created>
  <dcterms:modified xsi:type="dcterms:W3CDTF">2012-12-17T16:06:20Z</dcterms:modified>
</cp:coreProperties>
</file>