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snapToGrid="0">
      <p:cViewPr varScale="1">
        <p:scale>
          <a:sx n="86" d="100"/>
          <a:sy n="86" d="100"/>
        </p:scale>
        <p:origin x="2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26/10/2018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19249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26/10/2018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42085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26/10/2018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37434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26/10/2018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16771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9525B-764E-41CE-B697-8DFC4A4E3F96}" type="datetimeFigureOut">
              <a:rPr lang="fr-FR" smtClean="0"/>
              <a:t>26/10/2018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6422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EDB9525B-764E-41CE-B697-8DFC4A4E3F96}" type="datetimeFigureOut">
              <a:rPr lang="fr-FR" smtClean="0"/>
              <a:t>26/10/2018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324634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EDB9525B-764E-41CE-B697-8DFC4A4E3F96}" type="datetimeFigureOut">
              <a:rPr lang="fr-FR" smtClean="0"/>
              <a:t>26/10/2018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144191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EDB9525B-764E-41CE-B697-8DFC4A4E3F96}" type="datetimeFigureOut">
              <a:rPr lang="fr-FR" smtClean="0"/>
              <a:t>26/10/2018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137416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9525B-764E-41CE-B697-8DFC4A4E3F96}" type="datetimeFigureOut">
              <a:rPr lang="fr-FR" smtClean="0"/>
              <a:t>26/10/2018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285951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9525B-764E-41CE-B697-8DFC4A4E3F96}" type="datetimeFigureOut">
              <a:rPr lang="fr-FR" smtClean="0"/>
              <a:t>26/10/2018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252746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9525B-764E-41CE-B697-8DFC4A4E3F96}" type="datetimeFigureOut">
              <a:rPr lang="fr-FR" smtClean="0"/>
              <a:t>26/10/2018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a:t>
            </a:fld>
            <a:endParaRPr lang="fr-FR"/>
          </a:p>
        </p:txBody>
      </p:sp>
    </p:spTree>
    <p:extLst>
      <p:ext uri="{BB962C8B-B14F-4D97-AF65-F5344CB8AC3E}">
        <p14:creationId xmlns:p14="http://schemas.microsoft.com/office/powerpoint/2010/main" val="372564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9525B-764E-41CE-B697-8DFC4A4E3F96}" type="datetimeFigureOut">
              <a:rPr lang="fr-FR" smtClean="0"/>
              <a:t>26/10/2018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A3ED8-F09F-4DE6-9578-9F7A07A45820}" type="slidenum">
              <a:rPr lang="fr-FR" smtClean="0"/>
              <a:t>‹#›</a:t>
            </a:fld>
            <a:endParaRPr lang="fr-FR"/>
          </a:p>
        </p:txBody>
      </p:sp>
    </p:spTree>
    <p:extLst>
      <p:ext uri="{BB962C8B-B14F-4D97-AF65-F5344CB8AC3E}">
        <p14:creationId xmlns:p14="http://schemas.microsoft.com/office/powerpoint/2010/main" val="222982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014787" y="2000250"/>
            <a:ext cx="4162425" cy="2857500"/>
          </a:xfrm>
          <a:prstGeom prst="rect">
            <a:avLst/>
          </a:prstGeom>
        </p:spPr>
      </p:pic>
      <p:sp>
        <p:nvSpPr>
          <p:cNvPr id="6" name="Rectangle 5"/>
          <p:cNvSpPr/>
          <p:nvPr/>
        </p:nvSpPr>
        <p:spPr>
          <a:xfrm>
            <a:off x="4806892" y="2263891"/>
            <a:ext cx="469783" cy="177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01842" y="2263890"/>
            <a:ext cx="1828800" cy="1771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8" name="Rectangle 7"/>
          <p:cNvSpPr/>
          <p:nvPr/>
        </p:nvSpPr>
        <p:spPr>
          <a:xfrm>
            <a:off x="4806892" y="2450548"/>
            <a:ext cx="2323750"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9" name="Rectangle 8"/>
          <p:cNvSpPr/>
          <p:nvPr/>
        </p:nvSpPr>
        <p:spPr>
          <a:xfrm>
            <a:off x="4806892" y="2627679"/>
            <a:ext cx="1392572"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2" name="TextBox 11"/>
          <p:cNvSpPr txBox="1"/>
          <p:nvPr/>
        </p:nvSpPr>
        <p:spPr>
          <a:xfrm>
            <a:off x="3881172" y="1412378"/>
            <a:ext cx="1314784" cy="253916"/>
          </a:xfrm>
          <a:prstGeom prst="rect">
            <a:avLst/>
          </a:prstGeom>
          <a:noFill/>
        </p:spPr>
        <p:txBody>
          <a:bodyPr wrap="none" rtlCol="0">
            <a:spAutoFit/>
          </a:bodyPr>
          <a:lstStyle/>
          <a:p>
            <a:r>
              <a:rPr lang="en-GB" sz="1050" dirty="0" smtClean="0">
                <a:solidFill>
                  <a:srgbClr val="FF0000"/>
                </a:solidFill>
              </a:rPr>
              <a:t>Uint16:prolib format</a:t>
            </a:r>
            <a:endParaRPr lang="fr-FR" sz="1050" dirty="0">
              <a:solidFill>
                <a:srgbClr val="FF0000"/>
              </a:solidFill>
            </a:endParaRPr>
          </a:p>
        </p:txBody>
      </p:sp>
      <p:cxnSp>
        <p:nvCxnSpPr>
          <p:cNvPr id="14" name="Straight Arrow Connector 13"/>
          <p:cNvCxnSpPr>
            <a:stCxn id="12" idx="2"/>
            <a:endCxn id="6" idx="1"/>
          </p:cNvCxnSpPr>
          <p:nvPr/>
        </p:nvCxnSpPr>
        <p:spPr>
          <a:xfrm>
            <a:off x="4538564" y="1666294"/>
            <a:ext cx="268328" cy="686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a:endCxn id="7" idx="0"/>
          </p:cNvCxnSpPr>
          <p:nvPr/>
        </p:nvCxnSpPr>
        <p:spPr>
          <a:xfrm>
            <a:off x="6179272" y="1964181"/>
            <a:ext cx="36970" cy="299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22599" y="1387100"/>
            <a:ext cx="1913346" cy="577081"/>
          </a:xfrm>
          <a:prstGeom prst="rect">
            <a:avLst/>
          </a:prstGeom>
          <a:noFill/>
        </p:spPr>
        <p:txBody>
          <a:bodyPr wrap="square" rtlCol="0">
            <a:spAutoFit/>
          </a:bodyPr>
          <a:lstStyle/>
          <a:p>
            <a:r>
              <a:rPr lang="en-GB" sz="1050" dirty="0" smtClean="0">
                <a:solidFill>
                  <a:srgbClr val="00B050"/>
                </a:solidFill>
              </a:rPr>
              <a:t>Null terminated string of 24 bytes (ASCII?):charset to use to decode file path</a:t>
            </a:r>
            <a:endParaRPr lang="fr-FR" sz="1050" dirty="0">
              <a:solidFill>
                <a:srgbClr val="00B050"/>
              </a:solidFill>
            </a:endParaRPr>
          </a:p>
        </p:txBody>
      </p:sp>
      <p:sp>
        <p:nvSpPr>
          <p:cNvPr id="18" name="Rectangle 17"/>
          <p:cNvSpPr/>
          <p:nvPr/>
        </p:nvSpPr>
        <p:spPr>
          <a:xfrm>
            <a:off x="6221005" y="2639212"/>
            <a:ext cx="408395" cy="1459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p:cNvSpPr txBox="1"/>
          <p:nvPr/>
        </p:nvSpPr>
        <p:spPr>
          <a:xfrm>
            <a:off x="8237988" y="1345065"/>
            <a:ext cx="1873504" cy="253916"/>
          </a:xfrm>
          <a:prstGeom prst="rect">
            <a:avLst/>
          </a:prstGeom>
          <a:noFill/>
        </p:spPr>
        <p:txBody>
          <a:bodyPr wrap="square" rtlCol="0">
            <a:spAutoFit/>
          </a:bodyPr>
          <a:lstStyle/>
          <a:p>
            <a:r>
              <a:rPr lang="en-GB" sz="1050" dirty="0" smtClean="0">
                <a:solidFill>
                  <a:srgbClr val="EEB500"/>
                </a:solidFill>
              </a:rPr>
              <a:t>Uint16:pl header CRC (17443) </a:t>
            </a:r>
            <a:endParaRPr lang="fr-FR" sz="1050" dirty="0">
              <a:solidFill>
                <a:srgbClr val="EEB500"/>
              </a:solidFill>
            </a:endParaRPr>
          </a:p>
        </p:txBody>
      </p:sp>
      <p:cxnSp>
        <p:nvCxnSpPr>
          <p:cNvPr id="22" name="Straight Arrow Connector 21"/>
          <p:cNvCxnSpPr>
            <a:stCxn id="20" idx="1"/>
            <a:endCxn id="18" idx="3"/>
          </p:cNvCxnSpPr>
          <p:nvPr/>
        </p:nvCxnSpPr>
        <p:spPr>
          <a:xfrm flipH="1">
            <a:off x="6629400" y="1472023"/>
            <a:ext cx="1608588" cy="1240156"/>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a:xfrm>
            <a:off x="6680520" y="2637856"/>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8245176" y="1585609"/>
            <a:ext cx="1366838" cy="253916"/>
          </a:xfrm>
          <a:prstGeom prst="rect">
            <a:avLst/>
          </a:prstGeom>
          <a:noFill/>
        </p:spPr>
        <p:txBody>
          <a:bodyPr wrap="square" rtlCol="0">
            <a:spAutoFit/>
          </a:bodyPr>
          <a:lstStyle/>
          <a:p>
            <a:r>
              <a:rPr lang="en-GB" sz="1050" dirty="0" smtClean="0">
                <a:solidFill>
                  <a:srgbClr val="00B0F0"/>
                </a:solidFill>
              </a:rPr>
              <a:t>Uint16:nb files + 1</a:t>
            </a:r>
            <a:endParaRPr lang="fr-FR" sz="1050" dirty="0">
              <a:solidFill>
                <a:srgbClr val="00B0F0"/>
              </a:solidFill>
            </a:endParaRPr>
          </a:p>
        </p:txBody>
      </p:sp>
      <p:cxnSp>
        <p:nvCxnSpPr>
          <p:cNvPr id="25" name="Straight Arrow Connector 24"/>
          <p:cNvCxnSpPr>
            <a:stCxn id="24" idx="1"/>
            <a:endCxn id="23" idx="3"/>
          </p:cNvCxnSpPr>
          <p:nvPr/>
        </p:nvCxnSpPr>
        <p:spPr>
          <a:xfrm flipH="1">
            <a:off x="7088915" y="1712567"/>
            <a:ext cx="1156261" cy="998256"/>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4806893" y="2804810"/>
            <a:ext cx="1862356" cy="145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Straight Arrow Connector 28"/>
          <p:cNvCxnSpPr>
            <a:stCxn id="32" idx="1"/>
            <a:endCxn id="28" idx="3"/>
          </p:cNvCxnSpPr>
          <p:nvPr/>
        </p:nvCxnSpPr>
        <p:spPr>
          <a:xfrm flipH="1">
            <a:off x="6669249" y="2005685"/>
            <a:ext cx="1577850" cy="872092"/>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8247099" y="1797936"/>
            <a:ext cx="1791138" cy="415498"/>
          </a:xfrm>
          <a:prstGeom prst="rect">
            <a:avLst/>
          </a:prstGeom>
          <a:noFill/>
        </p:spPr>
        <p:txBody>
          <a:bodyPr wrap="square" rtlCol="0">
            <a:spAutoFit/>
          </a:bodyPr>
          <a:lstStyle/>
          <a:p>
            <a:r>
              <a:rPr lang="en-GB" sz="1050" dirty="0" smtClean="0">
                <a:solidFill>
                  <a:schemeClr val="accent1">
                    <a:lumMod val="75000"/>
                  </a:schemeClr>
                </a:solidFill>
              </a:rPr>
              <a:t>Uint64:offset at which to find the first file (here 43)</a:t>
            </a:r>
            <a:endParaRPr lang="fr-FR" sz="1050" dirty="0">
              <a:solidFill>
                <a:schemeClr val="accent1">
                  <a:lumMod val="75000"/>
                </a:schemeClr>
              </a:solidFill>
            </a:endParaRPr>
          </a:p>
        </p:txBody>
      </p:sp>
      <p:sp>
        <p:nvSpPr>
          <p:cNvPr id="35" name="Rectangle 34"/>
          <p:cNvSpPr/>
          <p:nvPr/>
        </p:nvSpPr>
        <p:spPr>
          <a:xfrm>
            <a:off x="5301842" y="2970408"/>
            <a:ext cx="213133" cy="163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p:cNvSpPr txBox="1"/>
          <p:nvPr/>
        </p:nvSpPr>
        <p:spPr>
          <a:xfrm>
            <a:off x="3109849" y="1497171"/>
            <a:ext cx="958932" cy="577081"/>
          </a:xfrm>
          <a:prstGeom prst="rect">
            <a:avLst/>
          </a:prstGeom>
          <a:noFill/>
        </p:spPr>
        <p:txBody>
          <a:bodyPr wrap="square" rtlCol="0">
            <a:spAutoFit/>
          </a:bodyPr>
          <a:lstStyle/>
          <a:p>
            <a:r>
              <a:rPr lang="en-GB" sz="1050" dirty="0" smtClean="0">
                <a:solidFill>
                  <a:srgbClr val="FF0000"/>
                </a:solidFill>
              </a:rPr>
              <a:t>Raw file content (here 1 byte AA)</a:t>
            </a:r>
            <a:endParaRPr lang="fr-FR" sz="1050" dirty="0">
              <a:solidFill>
                <a:srgbClr val="FF0000"/>
              </a:solidFill>
            </a:endParaRPr>
          </a:p>
        </p:txBody>
      </p:sp>
      <p:cxnSp>
        <p:nvCxnSpPr>
          <p:cNvPr id="38" name="Straight Arrow Connector 37"/>
          <p:cNvCxnSpPr>
            <a:stCxn id="37" idx="3"/>
            <a:endCxn id="35" idx="1"/>
          </p:cNvCxnSpPr>
          <p:nvPr/>
        </p:nvCxnSpPr>
        <p:spPr>
          <a:xfrm>
            <a:off x="4068781" y="1785712"/>
            <a:ext cx="1233061" cy="1266355"/>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38790" y="2970408"/>
            <a:ext cx="190499" cy="16331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5762634" y="2970402"/>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54"/>
          <p:cNvSpPr txBox="1"/>
          <p:nvPr/>
        </p:nvSpPr>
        <p:spPr>
          <a:xfrm>
            <a:off x="3108012" y="2073056"/>
            <a:ext cx="907825" cy="1061829"/>
          </a:xfrm>
          <a:prstGeom prst="rect">
            <a:avLst/>
          </a:prstGeom>
          <a:noFill/>
          <a:ln>
            <a:noFill/>
          </a:ln>
        </p:spPr>
        <p:txBody>
          <a:bodyPr wrap="square" rtlCol="0">
            <a:spAutoFit/>
          </a:bodyPr>
          <a:lstStyle/>
          <a:p>
            <a:r>
              <a:rPr lang="en-GB" sz="1050" dirty="0" smtClean="0">
                <a:solidFill>
                  <a:srgbClr val="7030A0"/>
                </a:solidFill>
              </a:rPr>
              <a:t>FF(255)=read file</a:t>
            </a:r>
          </a:p>
          <a:p>
            <a:r>
              <a:rPr lang="en-GB" sz="1050" dirty="0" smtClean="0">
                <a:solidFill>
                  <a:srgbClr val="7030A0"/>
                </a:solidFill>
              </a:rPr>
              <a:t>FE(254)=skip all bytes until next FF or end of file</a:t>
            </a:r>
            <a:endParaRPr lang="fr-FR" sz="1050" dirty="0">
              <a:solidFill>
                <a:srgbClr val="7030A0"/>
              </a:solidFill>
            </a:endParaRPr>
          </a:p>
        </p:txBody>
      </p:sp>
      <p:sp>
        <p:nvSpPr>
          <p:cNvPr id="56" name="TextBox 55"/>
          <p:cNvSpPr txBox="1"/>
          <p:nvPr/>
        </p:nvSpPr>
        <p:spPr>
          <a:xfrm>
            <a:off x="3106345" y="3128284"/>
            <a:ext cx="911329" cy="738664"/>
          </a:xfrm>
          <a:prstGeom prst="rect">
            <a:avLst/>
          </a:prstGeom>
          <a:noFill/>
        </p:spPr>
        <p:txBody>
          <a:bodyPr wrap="square" rtlCol="0">
            <a:spAutoFit/>
          </a:bodyPr>
          <a:lstStyle/>
          <a:p>
            <a:r>
              <a:rPr lang="en-GB" sz="1050" dirty="0" smtClean="0">
                <a:solidFill>
                  <a:srgbClr val="FFC000"/>
                </a:solidFill>
              </a:rPr>
              <a:t>Length of the file path (if 0 = skip this file)</a:t>
            </a:r>
            <a:endParaRPr lang="fr-FR" sz="1050" dirty="0">
              <a:solidFill>
                <a:srgbClr val="FFC000"/>
              </a:solidFill>
            </a:endParaRPr>
          </a:p>
        </p:txBody>
      </p:sp>
      <p:cxnSp>
        <p:nvCxnSpPr>
          <p:cNvPr id="57" name="Straight Arrow Connector 56"/>
          <p:cNvCxnSpPr>
            <a:stCxn id="56" idx="3"/>
            <a:endCxn id="47" idx="1"/>
          </p:cNvCxnSpPr>
          <p:nvPr/>
        </p:nvCxnSpPr>
        <p:spPr>
          <a:xfrm flipV="1">
            <a:off x="4017674" y="3052061"/>
            <a:ext cx="1744960" cy="44555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46" idx="1"/>
          </p:cNvCxnSpPr>
          <p:nvPr/>
        </p:nvCxnSpPr>
        <p:spPr>
          <a:xfrm>
            <a:off x="4015837" y="2603971"/>
            <a:ext cx="1522953" cy="448096"/>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87068" y="2975165"/>
            <a:ext cx="885220"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TextBox 65"/>
          <p:cNvSpPr txBox="1"/>
          <p:nvPr/>
        </p:nvSpPr>
        <p:spPr>
          <a:xfrm>
            <a:off x="8245175" y="2160452"/>
            <a:ext cx="1641775" cy="253916"/>
          </a:xfrm>
          <a:prstGeom prst="rect">
            <a:avLst/>
          </a:prstGeom>
          <a:noFill/>
        </p:spPr>
        <p:txBody>
          <a:bodyPr wrap="square" rtlCol="0">
            <a:spAutoFit/>
          </a:bodyPr>
          <a:lstStyle/>
          <a:p>
            <a:r>
              <a:rPr lang="en-GB" sz="1050" dirty="0" smtClean="0">
                <a:solidFill>
                  <a:srgbClr val="00B0F0"/>
                </a:solidFill>
              </a:rPr>
              <a:t>The file path (max </a:t>
            </a:r>
            <a:r>
              <a:rPr lang="en-GB" sz="1050" dirty="0" err="1" smtClean="0">
                <a:solidFill>
                  <a:srgbClr val="00B0F0"/>
                </a:solidFill>
              </a:rPr>
              <a:t>lgt</a:t>
            </a:r>
            <a:r>
              <a:rPr lang="en-GB" sz="1050" dirty="0" smtClean="0">
                <a:solidFill>
                  <a:srgbClr val="00B0F0"/>
                </a:solidFill>
              </a:rPr>
              <a:t> 255)</a:t>
            </a:r>
            <a:endParaRPr lang="fr-FR" sz="1050" dirty="0">
              <a:solidFill>
                <a:srgbClr val="00B0F0"/>
              </a:solidFill>
            </a:endParaRPr>
          </a:p>
        </p:txBody>
      </p:sp>
      <p:cxnSp>
        <p:nvCxnSpPr>
          <p:cNvPr id="67" name="Straight Arrow Connector 66"/>
          <p:cNvCxnSpPr>
            <a:stCxn id="66" idx="1"/>
            <a:endCxn id="65" idx="3"/>
          </p:cNvCxnSpPr>
          <p:nvPr/>
        </p:nvCxnSpPr>
        <p:spPr>
          <a:xfrm flipH="1">
            <a:off x="6872288" y="2287410"/>
            <a:ext cx="1372887" cy="760722"/>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78" name="Rectangle 77"/>
          <p:cNvSpPr/>
          <p:nvPr/>
        </p:nvSpPr>
        <p:spPr>
          <a:xfrm>
            <a:off x="6907574" y="2981025"/>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p:cNvSpPr/>
          <p:nvPr/>
        </p:nvSpPr>
        <p:spPr>
          <a:xfrm>
            <a:off x="4854737" y="3144540"/>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p:cNvCxnSpPr>
            <a:stCxn id="83" idx="1"/>
            <a:endCxn id="78" idx="3"/>
          </p:cNvCxnSpPr>
          <p:nvPr/>
        </p:nvCxnSpPr>
        <p:spPr>
          <a:xfrm flipH="1">
            <a:off x="7088915" y="2488344"/>
            <a:ext cx="1158184" cy="562718"/>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83" name="TextBox 82"/>
          <p:cNvSpPr txBox="1"/>
          <p:nvPr/>
        </p:nvSpPr>
        <p:spPr>
          <a:xfrm>
            <a:off x="8247099" y="2361386"/>
            <a:ext cx="1226693" cy="253916"/>
          </a:xfrm>
          <a:prstGeom prst="rect">
            <a:avLst/>
          </a:prstGeom>
          <a:noFill/>
        </p:spPr>
        <p:txBody>
          <a:bodyPr wrap="square" rtlCol="0">
            <a:spAutoFit/>
          </a:bodyPr>
          <a:lstStyle/>
          <a:p>
            <a:r>
              <a:rPr lang="en-GB" sz="1050" dirty="0" smtClean="0">
                <a:solidFill>
                  <a:schemeClr val="accent1">
                    <a:lumMod val="75000"/>
                  </a:schemeClr>
                </a:solidFill>
              </a:rPr>
              <a:t>Uint16:file CRC</a:t>
            </a:r>
            <a:endParaRPr lang="fr-FR" sz="1050" dirty="0">
              <a:solidFill>
                <a:schemeClr val="accent1">
                  <a:lumMod val="75000"/>
                </a:schemeClr>
              </a:solidFill>
            </a:endParaRPr>
          </a:p>
        </p:txBody>
      </p:sp>
      <p:sp>
        <p:nvSpPr>
          <p:cNvPr id="88" name="Rectangle 87"/>
          <p:cNvSpPr/>
          <p:nvPr/>
        </p:nvSpPr>
        <p:spPr>
          <a:xfrm>
            <a:off x="5062786" y="3150259"/>
            <a:ext cx="1806865" cy="148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91"/>
          <p:cNvSpPr txBox="1"/>
          <p:nvPr/>
        </p:nvSpPr>
        <p:spPr>
          <a:xfrm>
            <a:off x="8247099" y="2577228"/>
            <a:ext cx="1576351" cy="415498"/>
          </a:xfrm>
          <a:prstGeom prst="rect">
            <a:avLst/>
          </a:prstGeom>
          <a:noFill/>
        </p:spPr>
        <p:txBody>
          <a:bodyPr wrap="square" rtlCol="0">
            <a:spAutoFit/>
          </a:bodyPr>
          <a:lstStyle/>
          <a:p>
            <a:r>
              <a:rPr lang="en-GB" sz="1050" dirty="0" smtClean="0">
                <a:solidFill>
                  <a:srgbClr val="FF0000"/>
                </a:solidFill>
              </a:rPr>
              <a:t>Uint64:offset at which to find this file DATA (42)</a:t>
            </a:r>
            <a:endParaRPr lang="fr-FR" sz="1050" dirty="0">
              <a:solidFill>
                <a:srgbClr val="FF0000"/>
              </a:solidFill>
            </a:endParaRPr>
          </a:p>
        </p:txBody>
      </p:sp>
      <p:sp>
        <p:nvSpPr>
          <p:cNvPr id="102" name="Rectangle 101"/>
          <p:cNvSpPr/>
          <p:nvPr/>
        </p:nvSpPr>
        <p:spPr>
          <a:xfrm>
            <a:off x="4839626" y="3313774"/>
            <a:ext cx="889663"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cxnSp>
        <p:nvCxnSpPr>
          <p:cNvPr id="90" name="Straight Arrow Connector 89"/>
          <p:cNvCxnSpPr>
            <a:stCxn id="92" idx="1"/>
            <a:endCxn id="88" idx="3"/>
          </p:cNvCxnSpPr>
          <p:nvPr/>
        </p:nvCxnSpPr>
        <p:spPr>
          <a:xfrm flipH="1">
            <a:off x="6869651" y="2784977"/>
            <a:ext cx="1377448" cy="439538"/>
          </a:xfrm>
          <a:prstGeom prst="straightConnector1">
            <a:avLst/>
          </a:prstGeom>
          <a:ln w="12700">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3127258" y="3839528"/>
            <a:ext cx="907825" cy="415498"/>
          </a:xfrm>
          <a:prstGeom prst="rect">
            <a:avLst/>
          </a:prstGeom>
          <a:noFill/>
        </p:spPr>
        <p:txBody>
          <a:bodyPr wrap="square" rtlCol="0">
            <a:spAutoFit/>
          </a:bodyPr>
          <a:lstStyle/>
          <a:p>
            <a:r>
              <a:rPr lang="en-GB" sz="1050" dirty="0" smtClean="0">
                <a:solidFill>
                  <a:srgbClr val="00B050"/>
                </a:solidFill>
              </a:rPr>
              <a:t>Uint32:File </a:t>
            </a:r>
            <a:r>
              <a:rPr lang="en-GB" sz="1050" dirty="0" smtClean="0">
                <a:solidFill>
                  <a:srgbClr val="00B050"/>
                </a:solidFill>
              </a:rPr>
              <a:t>size</a:t>
            </a:r>
            <a:endParaRPr lang="fr-FR" sz="1050" dirty="0">
              <a:solidFill>
                <a:srgbClr val="00B050"/>
              </a:solidFill>
            </a:endParaRPr>
          </a:p>
        </p:txBody>
      </p:sp>
      <p:cxnSp>
        <p:nvCxnSpPr>
          <p:cNvPr id="106" name="Straight Arrow Connector 105"/>
          <p:cNvCxnSpPr>
            <a:stCxn id="105" idx="3"/>
            <a:endCxn id="102" idx="1"/>
          </p:cNvCxnSpPr>
          <p:nvPr/>
        </p:nvCxnSpPr>
        <p:spPr>
          <a:xfrm flipV="1">
            <a:off x="4035083" y="3391572"/>
            <a:ext cx="804543" cy="655705"/>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5765730" y="331849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6667766" y="3320627"/>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extBox 117"/>
          <p:cNvSpPr txBox="1"/>
          <p:nvPr/>
        </p:nvSpPr>
        <p:spPr>
          <a:xfrm>
            <a:off x="8265117" y="2974418"/>
            <a:ext cx="1150472" cy="253916"/>
          </a:xfrm>
          <a:prstGeom prst="rect">
            <a:avLst/>
          </a:prstGeom>
          <a:noFill/>
        </p:spPr>
        <p:txBody>
          <a:bodyPr wrap="square" rtlCol="0">
            <a:spAutoFit/>
          </a:bodyPr>
          <a:lstStyle/>
          <a:p>
            <a:r>
              <a:rPr lang="en-GB" sz="1050" dirty="0" smtClean="0">
                <a:solidFill>
                  <a:srgbClr val="EEB500"/>
                </a:solidFill>
              </a:rPr>
              <a:t>Uint32:Pack date</a:t>
            </a:r>
            <a:endParaRPr lang="fr-FR" sz="1050" dirty="0">
              <a:solidFill>
                <a:srgbClr val="EEB500"/>
              </a:solidFill>
            </a:endParaRPr>
          </a:p>
        </p:txBody>
      </p:sp>
      <p:sp>
        <p:nvSpPr>
          <p:cNvPr id="119" name="TextBox 118"/>
          <p:cNvSpPr txBox="1"/>
          <p:nvPr/>
        </p:nvSpPr>
        <p:spPr>
          <a:xfrm>
            <a:off x="8283082" y="3210322"/>
            <a:ext cx="1366838" cy="253916"/>
          </a:xfrm>
          <a:prstGeom prst="rect">
            <a:avLst/>
          </a:prstGeom>
          <a:noFill/>
        </p:spPr>
        <p:txBody>
          <a:bodyPr wrap="square" rtlCol="0">
            <a:spAutoFit/>
          </a:bodyPr>
          <a:lstStyle/>
          <a:p>
            <a:r>
              <a:rPr lang="en-GB" sz="1050" dirty="0" smtClean="0">
                <a:solidFill>
                  <a:srgbClr val="00B0F0"/>
                </a:solidFill>
              </a:rPr>
              <a:t>Uint32:File date</a:t>
            </a:r>
            <a:endParaRPr lang="fr-FR" sz="1050" dirty="0">
              <a:solidFill>
                <a:srgbClr val="00B0F0"/>
              </a:solidFill>
            </a:endParaRPr>
          </a:p>
        </p:txBody>
      </p:sp>
      <p:cxnSp>
        <p:nvCxnSpPr>
          <p:cNvPr id="120" name="Straight Arrow Connector 119"/>
          <p:cNvCxnSpPr>
            <a:stCxn id="118" idx="1"/>
            <a:endCxn id="109" idx="3"/>
          </p:cNvCxnSpPr>
          <p:nvPr/>
        </p:nvCxnSpPr>
        <p:spPr>
          <a:xfrm flipH="1">
            <a:off x="6629400" y="3101376"/>
            <a:ext cx="1635717" cy="291151"/>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a:stCxn id="119" idx="1"/>
            <a:endCxn id="110" idx="3"/>
          </p:cNvCxnSpPr>
          <p:nvPr/>
        </p:nvCxnSpPr>
        <p:spPr>
          <a:xfrm flipH="1">
            <a:off x="7076161" y="3337280"/>
            <a:ext cx="1206921" cy="56314"/>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127" name="Rectangle 126"/>
          <p:cNvSpPr/>
          <p:nvPr/>
        </p:nvSpPr>
        <p:spPr>
          <a:xfrm>
            <a:off x="4849230" y="3493864"/>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Rectangle 128"/>
          <p:cNvSpPr/>
          <p:nvPr/>
        </p:nvSpPr>
        <p:spPr>
          <a:xfrm>
            <a:off x="6216242" y="383952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Rectangle 132"/>
          <p:cNvSpPr/>
          <p:nvPr/>
        </p:nvSpPr>
        <p:spPr>
          <a:xfrm>
            <a:off x="6448434" y="3827652"/>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p:cNvSpPr/>
          <p:nvPr/>
        </p:nvSpPr>
        <p:spPr>
          <a:xfrm>
            <a:off x="6683537" y="3830339"/>
            <a:ext cx="412596" cy="16062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4845976" y="4007508"/>
            <a:ext cx="1806865" cy="148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4839626" y="4170734"/>
            <a:ext cx="675349"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7" name="Rectangle 136"/>
          <p:cNvSpPr/>
          <p:nvPr/>
        </p:nvSpPr>
        <p:spPr>
          <a:xfrm>
            <a:off x="6905634" y="4007508"/>
            <a:ext cx="190499"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8" name="Rectangle 137"/>
          <p:cNvSpPr/>
          <p:nvPr/>
        </p:nvSpPr>
        <p:spPr>
          <a:xfrm>
            <a:off x="5543480" y="4180848"/>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6444274" y="4182982"/>
            <a:ext cx="651859"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4839627" y="4348536"/>
            <a:ext cx="223160" cy="15698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a:off x="5416550" y="3567152"/>
            <a:ext cx="1587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56774" y="3732252"/>
            <a:ext cx="22393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935539" y="3916402"/>
            <a:ext cx="1185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093020" y="4424402"/>
            <a:ext cx="19831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867388" y="4595852"/>
            <a:ext cx="22393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867388" y="4767302"/>
            <a:ext cx="108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645150" y="3512798"/>
            <a:ext cx="914033" cy="261610"/>
          </a:xfrm>
          <a:prstGeom prst="rect">
            <a:avLst/>
          </a:prstGeom>
          <a:noFill/>
        </p:spPr>
        <p:txBody>
          <a:bodyPr wrap="none" rtlCol="0">
            <a:spAutoFit/>
          </a:bodyPr>
          <a:lstStyle/>
          <a:p>
            <a:r>
              <a:rPr lang="en-GB" sz="1050" b="1" dirty="0" smtClean="0"/>
              <a:t>24 null bytes</a:t>
            </a:r>
            <a:endParaRPr lang="fr-FR" sz="1050" b="1" dirty="0"/>
          </a:p>
        </p:txBody>
      </p:sp>
      <p:sp>
        <p:nvSpPr>
          <p:cNvPr id="156" name="TextBox 155"/>
          <p:cNvSpPr txBox="1"/>
          <p:nvPr/>
        </p:nvSpPr>
        <p:spPr>
          <a:xfrm>
            <a:off x="5664383" y="4381917"/>
            <a:ext cx="914033" cy="261610"/>
          </a:xfrm>
          <a:prstGeom prst="rect">
            <a:avLst/>
          </a:prstGeom>
          <a:noFill/>
        </p:spPr>
        <p:txBody>
          <a:bodyPr wrap="none" rtlCol="0">
            <a:spAutoFit/>
          </a:bodyPr>
          <a:lstStyle/>
          <a:p>
            <a:r>
              <a:rPr lang="en-GB" sz="1050" b="1" dirty="0" smtClean="0"/>
              <a:t>24 null bytes</a:t>
            </a:r>
            <a:endParaRPr lang="fr-FR" sz="1050" b="1" dirty="0"/>
          </a:p>
        </p:txBody>
      </p:sp>
      <p:sp>
        <p:nvSpPr>
          <p:cNvPr id="157" name="Rectangle 156"/>
          <p:cNvSpPr/>
          <p:nvPr/>
        </p:nvSpPr>
        <p:spPr>
          <a:xfrm>
            <a:off x="5993992" y="469677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ight Brace 159"/>
          <p:cNvSpPr/>
          <p:nvPr/>
        </p:nvSpPr>
        <p:spPr>
          <a:xfrm>
            <a:off x="7975599" y="3827652"/>
            <a:ext cx="193375" cy="105067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1" name="Straight Arrow Connector 160"/>
          <p:cNvCxnSpPr>
            <a:stCxn id="166" idx="0"/>
            <a:endCxn id="157" idx="2"/>
          </p:cNvCxnSpPr>
          <p:nvPr/>
        </p:nvCxnSpPr>
        <p:spPr>
          <a:xfrm flipH="1" flipV="1">
            <a:off x="6089446" y="4831834"/>
            <a:ext cx="344891" cy="8571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4935539" y="4917553"/>
            <a:ext cx="2997595" cy="253916"/>
          </a:xfrm>
          <a:prstGeom prst="rect">
            <a:avLst/>
          </a:prstGeom>
          <a:noFill/>
          <a:ln>
            <a:noFill/>
          </a:ln>
        </p:spPr>
        <p:txBody>
          <a:bodyPr wrap="square" rtlCol="0">
            <a:spAutoFit/>
          </a:bodyPr>
          <a:lstStyle/>
          <a:p>
            <a:r>
              <a:rPr lang="en-GB" sz="1050" dirty="0" smtClean="0">
                <a:solidFill>
                  <a:srgbClr val="7030A0"/>
                </a:solidFill>
              </a:rPr>
              <a:t>FE(254)=skip all bytes until next FF or end of file</a:t>
            </a:r>
            <a:endParaRPr lang="fr-FR" sz="1050" dirty="0">
              <a:solidFill>
                <a:srgbClr val="7030A0"/>
              </a:solidFill>
            </a:endParaRPr>
          </a:p>
        </p:txBody>
      </p:sp>
      <p:sp>
        <p:nvSpPr>
          <p:cNvPr id="178" name="TextBox 177"/>
          <p:cNvSpPr txBox="1"/>
          <p:nvPr/>
        </p:nvSpPr>
        <p:spPr>
          <a:xfrm>
            <a:off x="8309316" y="3461948"/>
            <a:ext cx="1857034" cy="1954381"/>
          </a:xfrm>
          <a:prstGeom prst="rect">
            <a:avLst/>
          </a:prstGeom>
          <a:noFill/>
        </p:spPr>
        <p:txBody>
          <a:bodyPr wrap="square" rtlCol="0">
            <a:spAutoFit/>
          </a:bodyPr>
          <a:lstStyle/>
          <a:p>
            <a:r>
              <a:rPr lang="en-GB" sz="1100" dirty="0" smtClean="0"/>
              <a:t>This “explain” the +1 in the file count. It seems this extra “file” is needed to make </a:t>
            </a:r>
            <a:r>
              <a:rPr lang="en-GB" sz="1100" dirty="0" err="1" smtClean="0"/>
              <a:t>prolib</a:t>
            </a:r>
            <a:r>
              <a:rPr lang="en-GB" sz="1100" dirty="0" smtClean="0"/>
              <a:t> understand that we should stop listing files. Note that we can put NULL bytes until the next FE and it is absolutely fine. This is because the file path length is 0 so the file is skipped anyway.</a:t>
            </a:r>
            <a:endParaRPr lang="fr-FR" sz="1100" dirty="0"/>
          </a:p>
        </p:txBody>
      </p:sp>
      <p:cxnSp>
        <p:nvCxnSpPr>
          <p:cNvPr id="180" name="Straight Connector 179"/>
          <p:cNvCxnSpPr/>
          <p:nvPr/>
        </p:nvCxnSpPr>
        <p:spPr>
          <a:xfrm flipV="1">
            <a:off x="5257625" y="2983102"/>
            <a:ext cx="0" cy="1309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8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2"/>
          <a:stretch>
            <a:fillRect/>
          </a:stretch>
        </p:blipFill>
        <p:spPr>
          <a:xfrm>
            <a:off x="4033837" y="2009775"/>
            <a:ext cx="4124325" cy="2152650"/>
          </a:xfrm>
          <a:prstGeom prst="rect">
            <a:avLst/>
          </a:prstGeom>
        </p:spPr>
      </p:pic>
      <p:sp>
        <p:nvSpPr>
          <p:cNvPr id="6" name="Rectangle 5"/>
          <p:cNvSpPr/>
          <p:nvPr/>
        </p:nvSpPr>
        <p:spPr>
          <a:xfrm>
            <a:off x="4806892" y="2263891"/>
            <a:ext cx="469783" cy="177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01842" y="2263890"/>
            <a:ext cx="1828800" cy="1771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8" name="Rectangle 7"/>
          <p:cNvSpPr/>
          <p:nvPr/>
        </p:nvSpPr>
        <p:spPr>
          <a:xfrm>
            <a:off x="4806892" y="2450548"/>
            <a:ext cx="2323750"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9" name="Rectangle 8"/>
          <p:cNvSpPr/>
          <p:nvPr/>
        </p:nvSpPr>
        <p:spPr>
          <a:xfrm>
            <a:off x="4806892" y="2627679"/>
            <a:ext cx="1392572"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2" name="TextBox 11"/>
          <p:cNvSpPr txBox="1"/>
          <p:nvPr/>
        </p:nvSpPr>
        <p:spPr>
          <a:xfrm>
            <a:off x="3881172" y="1412378"/>
            <a:ext cx="1314784" cy="253916"/>
          </a:xfrm>
          <a:prstGeom prst="rect">
            <a:avLst/>
          </a:prstGeom>
          <a:noFill/>
        </p:spPr>
        <p:txBody>
          <a:bodyPr wrap="none" rtlCol="0">
            <a:spAutoFit/>
          </a:bodyPr>
          <a:lstStyle/>
          <a:p>
            <a:r>
              <a:rPr lang="en-GB" sz="1050" dirty="0" smtClean="0">
                <a:solidFill>
                  <a:srgbClr val="FF0000"/>
                </a:solidFill>
              </a:rPr>
              <a:t>Uint16:prolib format</a:t>
            </a:r>
            <a:endParaRPr lang="fr-FR" sz="1050" dirty="0">
              <a:solidFill>
                <a:srgbClr val="FF0000"/>
              </a:solidFill>
            </a:endParaRPr>
          </a:p>
        </p:txBody>
      </p:sp>
      <p:cxnSp>
        <p:nvCxnSpPr>
          <p:cNvPr id="14" name="Straight Arrow Connector 13"/>
          <p:cNvCxnSpPr>
            <a:stCxn id="12" idx="2"/>
            <a:endCxn id="6" idx="1"/>
          </p:cNvCxnSpPr>
          <p:nvPr/>
        </p:nvCxnSpPr>
        <p:spPr>
          <a:xfrm>
            <a:off x="4538564" y="1666294"/>
            <a:ext cx="268328" cy="686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a:endCxn id="7" idx="0"/>
          </p:cNvCxnSpPr>
          <p:nvPr/>
        </p:nvCxnSpPr>
        <p:spPr>
          <a:xfrm>
            <a:off x="6179272" y="1964181"/>
            <a:ext cx="36970" cy="299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22599" y="1387100"/>
            <a:ext cx="1913346" cy="577081"/>
          </a:xfrm>
          <a:prstGeom prst="rect">
            <a:avLst/>
          </a:prstGeom>
          <a:noFill/>
        </p:spPr>
        <p:txBody>
          <a:bodyPr wrap="square" rtlCol="0">
            <a:spAutoFit/>
          </a:bodyPr>
          <a:lstStyle/>
          <a:p>
            <a:r>
              <a:rPr lang="en-GB" sz="1050" dirty="0" smtClean="0">
                <a:solidFill>
                  <a:srgbClr val="00B050"/>
                </a:solidFill>
              </a:rPr>
              <a:t>Null terminated string of 24 bytes (ASCII?):charset to use to decode file path</a:t>
            </a:r>
            <a:endParaRPr lang="fr-FR" sz="1050" dirty="0">
              <a:solidFill>
                <a:srgbClr val="00B050"/>
              </a:solidFill>
            </a:endParaRPr>
          </a:p>
        </p:txBody>
      </p:sp>
      <p:sp>
        <p:nvSpPr>
          <p:cNvPr id="18" name="Rectangle 17"/>
          <p:cNvSpPr/>
          <p:nvPr/>
        </p:nvSpPr>
        <p:spPr>
          <a:xfrm>
            <a:off x="6221005" y="2639212"/>
            <a:ext cx="408395" cy="1459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p:cNvSpPr txBox="1"/>
          <p:nvPr/>
        </p:nvSpPr>
        <p:spPr>
          <a:xfrm>
            <a:off x="7301236" y="1305401"/>
            <a:ext cx="1873504" cy="253916"/>
          </a:xfrm>
          <a:prstGeom prst="rect">
            <a:avLst/>
          </a:prstGeom>
          <a:noFill/>
        </p:spPr>
        <p:txBody>
          <a:bodyPr wrap="square" rtlCol="0">
            <a:spAutoFit/>
          </a:bodyPr>
          <a:lstStyle/>
          <a:p>
            <a:r>
              <a:rPr lang="en-GB" sz="1050" dirty="0" smtClean="0">
                <a:solidFill>
                  <a:srgbClr val="EEB500"/>
                </a:solidFill>
              </a:rPr>
              <a:t>Uint16:pl header CRC (17443) </a:t>
            </a:r>
            <a:endParaRPr lang="fr-FR" sz="1050" dirty="0">
              <a:solidFill>
                <a:srgbClr val="EEB500"/>
              </a:solidFill>
            </a:endParaRPr>
          </a:p>
        </p:txBody>
      </p:sp>
      <p:cxnSp>
        <p:nvCxnSpPr>
          <p:cNvPr id="22" name="Straight Arrow Connector 21"/>
          <p:cNvCxnSpPr>
            <a:stCxn id="20" idx="1"/>
            <a:endCxn id="18" idx="0"/>
          </p:cNvCxnSpPr>
          <p:nvPr/>
        </p:nvCxnSpPr>
        <p:spPr>
          <a:xfrm flipH="1">
            <a:off x="6425203" y="1432359"/>
            <a:ext cx="876033" cy="120685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a:xfrm>
            <a:off x="6680520" y="2637856"/>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7441479" y="1494965"/>
            <a:ext cx="1366838" cy="253916"/>
          </a:xfrm>
          <a:prstGeom prst="rect">
            <a:avLst/>
          </a:prstGeom>
          <a:noFill/>
        </p:spPr>
        <p:txBody>
          <a:bodyPr wrap="square" rtlCol="0">
            <a:spAutoFit/>
          </a:bodyPr>
          <a:lstStyle/>
          <a:p>
            <a:r>
              <a:rPr lang="en-GB" sz="1050" dirty="0" smtClean="0">
                <a:solidFill>
                  <a:srgbClr val="00B0F0"/>
                </a:solidFill>
              </a:rPr>
              <a:t>Uint16:nb files + 1</a:t>
            </a:r>
            <a:endParaRPr lang="fr-FR" sz="1050" dirty="0">
              <a:solidFill>
                <a:srgbClr val="00B0F0"/>
              </a:solidFill>
            </a:endParaRPr>
          </a:p>
        </p:txBody>
      </p:sp>
      <p:cxnSp>
        <p:nvCxnSpPr>
          <p:cNvPr id="25" name="Straight Arrow Connector 24"/>
          <p:cNvCxnSpPr>
            <a:stCxn id="24" idx="1"/>
            <a:endCxn id="23" idx="0"/>
          </p:cNvCxnSpPr>
          <p:nvPr/>
        </p:nvCxnSpPr>
        <p:spPr>
          <a:xfrm flipH="1">
            <a:off x="6884718" y="1621923"/>
            <a:ext cx="556761" cy="1015933"/>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4806893" y="2804810"/>
            <a:ext cx="913238" cy="13728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Straight Arrow Connector 28"/>
          <p:cNvCxnSpPr>
            <a:stCxn id="32" idx="3"/>
            <a:endCxn id="28" idx="1"/>
          </p:cNvCxnSpPr>
          <p:nvPr/>
        </p:nvCxnSpPr>
        <p:spPr>
          <a:xfrm>
            <a:off x="4015477" y="2481027"/>
            <a:ext cx="791416" cy="392426"/>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051505" y="2111695"/>
            <a:ext cx="963972" cy="738664"/>
          </a:xfrm>
          <a:prstGeom prst="rect">
            <a:avLst/>
          </a:prstGeom>
          <a:noFill/>
        </p:spPr>
        <p:txBody>
          <a:bodyPr wrap="square" rtlCol="0">
            <a:spAutoFit/>
          </a:bodyPr>
          <a:lstStyle/>
          <a:p>
            <a:r>
              <a:rPr lang="en-GB" sz="1050" dirty="0" smtClean="0">
                <a:solidFill>
                  <a:schemeClr val="accent1">
                    <a:lumMod val="75000"/>
                  </a:schemeClr>
                </a:solidFill>
              </a:rPr>
              <a:t>Uint</a:t>
            </a:r>
            <a:r>
              <a:rPr lang="en-GB" sz="1050" b="1" i="1" u="sng" dirty="0" smtClean="0">
                <a:solidFill>
                  <a:schemeClr val="accent1">
                    <a:lumMod val="75000"/>
                  </a:schemeClr>
                </a:solidFill>
              </a:rPr>
              <a:t>32</a:t>
            </a:r>
            <a:r>
              <a:rPr lang="en-GB" sz="1050" dirty="0" smtClean="0">
                <a:solidFill>
                  <a:schemeClr val="accent1">
                    <a:lumMod val="75000"/>
                  </a:schemeClr>
                </a:solidFill>
              </a:rPr>
              <a:t>:offset at which to find the first file (here 39)</a:t>
            </a:r>
            <a:endParaRPr lang="fr-FR" sz="1050" dirty="0">
              <a:solidFill>
                <a:schemeClr val="accent1">
                  <a:lumMod val="75000"/>
                </a:schemeClr>
              </a:solidFill>
            </a:endParaRPr>
          </a:p>
        </p:txBody>
      </p:sp>
      <p:sp>
        <p:nvSpPr>
          <p:cNvPr id="35" name="Rectangle 34"/>
          <p:cNvSpPr/>
          <p:nvPr/>
        </p:nvSpPr>
        <p:spPr>
          <a:xfrm>
            <a:off x="6667696" y="2788814"/>
            <a:ext cx="213133" cy="163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p:cNvSpPr txBox="1"/>
          <p:nvPr/>
        </p:nvSpPr>
        <p:spPr>
          <a:xfrm>
            <a:off x="3109849" y="1497171"/>
            <a:ext cx="958932" cy="577081"/>
          </a:xfrm>
          <a:prstGeom prst="rect">
            <a:avLst/>
          </a:prstGeom>
          <a:noFill/>
        </p:spPr>
        <p:txBody>
          <a:bodyPr wrap="square" rtlCol="0">
            <a:spAutoFit/>
          </a:bodyPr>
          <a:lstStyle/>
          <a:p>
            <a:r>
              <a:rPr lang="en-GB" sz="1050" dirty="0" smtClean="0">
                <a:solidFill>
                  <a:srgbClr val="FF0000"/>
                </a:solidFill>
              </a:rPr>
              <a:t>Raw file content (here 1 byte AA)</a:t>
            </a:r>
            <a:endParaRPr lang="fr-FR" sz="1050" dirty="0">
              <a:solidFill>
                <a:srgbClr val="FF0000"/>
              </a:solidFill>
            </a:endParaRPr>
          </a:p>
        </p:txBody>
      </p:sp>
      <p:cxnSp>
        <p:nvCxnSpPr>
          <p:cNvPr id="38" name="Straight Arrow Connector 37"/>
          <p:cNvCxnSpPr>
            <a:stCxn id="37" idx="3"/>
            <a:endCxn id="35" idx="1"/>
          </p:cNvCxnSpPr>
          <p:nvPr/>
        </p:nvCxnSpPr>
        <p:spPr>
          <a:xfrm>
            <a:off x="4068781" y="1785712"/>
            <a:ext cx="2598915" cy="108476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86710" y="2787394"/>
            <a:ext cx="190499" cy="16331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4840289" y="2949721"/>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54"/>
          <p:cNvSpPr txBox="1"/>
          <p:nvPr/>
        </p:nvSpPr>
        <p:spPr>
          <a:xfrm>
            <a:off x="8214191" y="1704278"/>
            <a:ext cx="1403244" cy="738664"/>
          </a:xfrm>
          <a:prstGeom prst="rect">
            <a:avLst/>
          </a:prstGeom>
          <a:noFill/>
          <a:ln>
            <a:noFill/>
          </a:ln>
        </p:spPr>
        <p:txBody>
          <a:bodyPr wrap="square" rtlCol="0">
            <a:spAutoFit/>
          </a:bodyPr>
          <a:lstStyle/>
          <a:p>
            <a:r>
              <a:rPr lang="en-GB" sz="1050" dirty="0" smtClean="0">
                <a:solidFill>
                  <a:srgbClr val="7030A0"/>
                </a:solidFill>
              </a:rPr>
              <a:t>FF(255)=read file</a:t>
            </a:r>
          </a:p>
          <a:p>
            <a:r>
              <a:rPr lang="en-GB" sz="1050" dirty="0" smtClean="0">
                <a:solidFill>
                  <a:srgbClr val="7030A0"/>
                </a:solidFill>
              </a:rPr>
              <a:t>FE(254)=skip all bytes until next FF or end of file</a:t>
            </a:r>
            <a:endParaRPr lang="fr-FR" sz="1050" dirty="0">
              <a:solidFill>
                <a:srgbClr val="7030A0"/>
              </a:solidFill>
            </a:endParaRPr>
          </a:p>
        </p:txBody>
      </p:sp>
      <p:sp>
        <p:nvSpPr>
          <p:cNvPr id="56" name="TextBox 55"/>
          <p:cNvSpPr txBox="1"/>
          <p:nvPr/>
        </p:nvSpPr>
        <p:spPr>
          <a:xfrm>
            <a:off x="3045649" y="2887802"/>
            <a:ext cx="911329" cy="738664"/>
          </a:xfrm>
          <a:prstGeom prst="rect">
            <a:avLst/>
          </a:prstGeom>
          <a:noFill/>
        </p:spPr>
        <p:txBody>
          <a:bodyPr wrap="square" rtlCol="0">
            <a:spAutoFit/>
          </a:bodyPr>
          <a:lstStyle/>
          <a:p>
            <a:r>
              <a:rPr lang="en-GB" sz="1050" dirty="0" smtClean="0">
                <a:solidFill>
                  <a:srgbClr val="FFC000"/>
                </a:solidFill>
              </a:rPr>
              <a:t>Length of the file path (if 0 = skip this file)</a:t>
            </a:r>
            <a:endParaRPr lang="fr-FR" sz="1050" dirty="0">
              <a:solidFill>
                <a:srgbClr val="FFC000"/>
              </a:solidFill>
            </a:endParaRPr>
          </a:p>
        </p:txBody>
      </p:sp>
      <p:cxnSp>
        <p:nvCxnSpPr>
          <p:cNvPr id="57" name="Straight Arrow Connector 56"/>
          <p:cNvCxnSpPr>
            <a:stCxn id="56" idx="3"/>
            <a:endCxn id="47" idx="1"/>
          </p:cNvCxnSpPr>
          <p:nvPr/>
        </p:nvCxnSpPr>
        <p:spPr>
          <a:xfrm flipV="1">
            <a:off x="3956978" y="3031380"/>
            <a:ext cx="883311" cy="22575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1"/>
          </p:cNvCxnSpPr>
          <p:nvPr/>
        </p:nvCxnSpPr>
        <p:spPr>
          <a:xfrm flipH="1">
            <a:off x="7113609" y="2073610"/>
            <a:ext cx="1100582" cy="78682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036318" y="2960369"/>
            <a:ext cx="885220"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TextBox 65"/>
          <p:cNvSpPr txBox="1"/>
          <p:nvPr/>
        </p:nvSpPr>
        <p:spPr>
          <a:xfrm>
            <a:off x="2324148" y="3615962"/>
            <a:ext cx="1641775" cy="253916"/>
          </a:xfrm>
          <a:prstGeom prst="rect">
            <a:avLst/>
          </a:prstGeom>
          <a:noFill/>
        </p:spPr>
        <p:txBody>
          <a:bodyPr wrap="square" rtlCol="0">
            <a:spAutoFit/>
          </a:bodyPr>
          <a:lstStyle/>
          <a:p>
            <a:r>
              <a:rPr lang="en-GB" sz="1050" dirty="0" smtClean="0">
                <a:solidFill>
                  <a:srgbClr val="00B0F0"/>
                </a:solidFill>
              </a:rPr>
              <a:t>The file path (max </a:t>
            </a:r>
            <a:r>
              <a:rPr lang="en-GB" sz="1050" dirty="0" err="1" smtClean="0">
                <a:solidFill>
                  <a:srgbClr val="00B0F0"/>
                </a:solidFill>
              </a:rPr>
              <a:t>lgt</a:t>
            </a:r>
            <a:r>
              <a:rPr lang="en-GB" sz="1050" dirty="0" smtClean="0">
                <a:solidFill>
                  <a:srgbClr val="00B0F0"/>
                </a:solidFill>
              </a:rPr>
              <a:t> 255)</a:t>
            </a:r>
            <a:endParaRPr lang="fr-FR" sz="1050" dirty="0">
              <a:solidFill>
                <a:srgbClr val="00B0F0"/>
              </a:solidFill>
            </a:endParaRPr>
          </a:p>
        </p:txBody>
      </p:sp>
      <p:cxnSp>
        <p:nvCxnSpPr>
          <p:cNvPr id="67" name="Straight Arrow Connector 66"/>
          <p:cNvCxnSpPr>
            <a:stCxn id="66" idx="3"/>
            <a:endCxn id="65" idx="1"/>
          </p:cNvCxnSpPr>
          <p:nvPr/>
        </p:nvCxnSpPr>
        <p:spPr>
          <a:xfrm flipV="1">
            <a:off x="3965923" y="3033336"/>
            <a:ext cx="1070395" cy="709584"/>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78" name="Rectangle 77"/>
          <p:cNvSpPr/>
          <p:nvPr/>
        </p:nvSpPr>
        <p:spPr>
          <a:xfrm>
            <a:off x="5978184" y="2958793"/>
            <a:ext cx="413479" cy="14477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p:cNvCxnSpPr>
            <a:stCxn id="83" idx="1"/>
            <a:endCxn id="78" idx="3"/>
          </p:cNvCxnSpPr>
          <p:nvPr/>
        </p:nvCxnSpPr>
        <p:spPr>
          <a:xfrm flipH="1">
            <a:off x="6391663" y="2488344"/>
            <a:ext cx="1855436" cy="542839"/>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83" name="TextBox 82"/>
          <p:cNvSpPr txBox="1"/>
          <p:nvPr/>
        </p:nvSpPr>
        <p:spPr>
          <a:xfrm>
            <a:off x="8247099" y="2361386"/>
            <a:ext cx="1226693" cy="253916"/>
          </a:xfrm>
          <a:prstGeom prst="rect">
            <a:avLst/>
          </a:prstGeom>
          <a:noFill/>
        </p:spPr>
        <p:txBody>
          <a:bodyPr wrap="square" rtlCol="0">
            <a:spAutoFit/>
          </a:bodyPr>
          <a:lstStyle/>
          <a:p>
            <a:r>
              <a:rPr lang="en-GB" sz="1050" dirty="0" smtClean="0">
                <a:solidFill>
                  <a:schemeClr val="accent1">
                    <a:lumMod val="75000"/>
                  </a:schemeClr>
                </a:solidFill>
              </a:rPr>
              <a:t>Uint16:file CRC</a:t>
            </a:r>
            <a:endParaRPr lang="fr-FR" sz="1050" dirty="0">
              <a:solidFill>
                <a:schemeClr val="accent1">
                  <a:lumMod val="75000"/>
                </a:schemeClr>
              </a:solidFill>
            </a:endParaRPr>
          </a:p>
        </p:txBody>
      </p:sp>
      <p:sp>
        <p:nvSpPr>
          <p:cNvPr id="88" name="Rectangle 87"/>
          <p:cNvSpPr/>
          <p:nvPr/>
        </p:nvSpPr>
        <p:spPr>
          <a:xfrm>
            <a:off x="6426874" y="2967912"/>
            <a:ext cx="649287" cy="132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91"/>
          <p:cNvSpPr txBox="1"/>
          <p:nvPr/>
        </p:nvSpPr>
        <p:spPr>
          <a:xfrm>
            <a:off x="8247099" y="2577228"/>
            <a:ext cx="1576351" cy="415498"/>
          </a:xfrm>
          <a:prstGeom prst="rect">
            <a:avLst/>
          </a:prstGeom>
          <a:noFill/>
        </p:spPr>
        <p:txBody>
          <a:bodyPr wrap="square" rtlCol="0">
            <a:spAutoFit/>
          </a:bodyPr>
          <a:lstStyle/>
          <a:p>
            <a:r>
              <a:rPr lang="en-GB" sz="1050" dirty="0" smtClean="0">
                <a:solidFill>
                  <a:srgbClr val="FF0000"/>
                </a:solidFill>
              </a:rPr>
              <a:t>Uint</a:t>
            </a:r>
            <a:r>
              <a:rPr lang="en-GB" sz="1050" b="1" i="1" u="sng" dirty="0" smtClean="0">
                <a:solidFill>
                  <a:srgbClr val="FF0000"/>
                </a:solidFill>
              </a:rPr>
              <a:t>32</a:t>
            </a:r>
            <a:r>
              <a:rPr lang="en-GB" sz="1050" dirty="0" smtClean="0">
                <a:solidFill>
                  <a:srgbClr val="FF0000"/>
                </a:solidFill>
              </a:rPr>
              <a:t>:offset at which to find this file DATA (38)</a:t>
            </a:r>
            <a:endParaRPr lang="fr-FR" sz="1050" dirty="0">
              <a:solidFill>
                <a:srgbClr val="FF0000"/>
              </a:solidFill>
            </a:endParaRPr>
          </a:p>
        </p:txBody>
      </p:sp>
      <p:sp>
        <p:nvSpPr>
          <p:cNvPr id="102" name="Rectangle 101"/>
          <p:cNvSpPr/>
          <p:nvPr/>
        </p:nvSpPr>
        <p:spPr>
          <a:xfrm>
            <a:off x="5284935" y="3130186"/>
            <a:ext cx="889663"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cxnSp>
        <p:nvCxnSpPr>
          <p:cNvPr id="90" name="Straight Arrow Connector 89"/>
          <p:cNvCxnSpPr>
            <a:stCxn id="92" idx="1"/>
            <a:endCxn id="88" idx="3"/>
          </p:cNvCxnSpPr>
          <p:nvPr/>
        </p:nvCxnSpPr>
        <p:spPr>
          <a:xfrm flipH="1">
            <a:off x="7076161" y="2784977"/>
            <a:ext cx="1170938" cy="249421"/>
          </a:xfrm>
          <a:prstGeom prst="straightConnector1">
            <a:avLst/>
          </a:prstGeom>
          <a:ln w="12700">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2825183" y="3896983"/>
            <a:ext cx="1156297" cy="253916"/>
          </a:xfrm>
          <a:prstGeom prst="rect">
            <a:avLst/>
          </a:prstGeom>
          <a:noFill/>
        </p:spPr>
        <p:txBody>
          <a:bodyPr wrap="square" rtlCol="0">
            <a:spAutoFit/>
          </a:bodyPr>
          <a:lstStyle/>
          <a:p>
            <a:r>
              <a:rPr lang="en-GB" sz="1050" dirty="0" smtClean="0">
                <a:solidFill>
                  <a:srgbClr val="00B050"/>
                </a:solidFill>
              </a:rPr>
              <a:t>Uint32: File </a:t>
            </a:r>
            <a:r>
              <a:rPr lang="en-GB" sz="1050" dirty="0" smtClean="0">
                <a:solidFill>
                  <a:srgbClr val="00B050"/>
                </a:solidFill>
              </a:rPr>
              <a:t>size</a:t>
            </a:r>
            <a:endParaRPr lang="fr-FR" sz="1050" dirty="0">
              <a:solidFill>
                <a:srgbClr val="00B050"/>
              </a:solidFill>
            </a:endParaRPr>
          </a:p>
        </p:txBody>
      </p:sp>
      <p:cxnSp>
        <p:nvCxnSpPr>
          <p:cNvPr id="106" name="Straight Arrow Connector 105"/>
          <p:cNvCxnSpPr>
            <a:stCxn id="105" idx="3"/>
            <a:endCxn id="102" idx="1"/>
          </p:cNvCxnSpPr>
          <p:nvPr/>
        </p:nvCxnSpPr>
        <p:spPr>
          <a:xfrm flipV="1">
            <a:off x="3981480" y="3207984"/>
            <a:ext cx="1303455" cy="815957"/>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195205" y="313584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4846511" y="3290512"/>
            <a:ext cx="862812" cy="16459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extBox 117"/>
          <p:cNvSpPr txBox="1"/>
          <p:nvPr/>
        </p:nvSpPr>
        <p:spPr>
          <a:xfrm>
            <a:off x="8267424" y="2976906"/>
            <a:ext cx="1150472" cy="253916"/>
          </a:xfrm>
          <a:prstGeom prst="rect">
            <a:avLst/>
          </a:prstGeom>
          <a:noFill/>
        </p:spPr>
        <p:txBody>
          <a:bodyPr wrap="square" rtlCol="0">
            <a:spAutoFit/>
          </a:bodyPr>
          <a:lstStyle/>
          <a:p>
            <a:r>
              <a:rPr lang="en-GB" sz="1050" dirty="0" smtClean="0">
                <a:solidFill>
                  <a:srgbClr val="EEB500"/>
                </a:solidFill>
              </a:rPr>
              <a:t>Uint32:Pack date</a:t>
            </a:r>
            <a:endParaRPr lang="fr-FR" sz="1050" dirty="0">
              <a:solidFill>
                <a:srgbClr val="EEB500"/>
              </a:solidFill>
            </a:endParaRPr>
          </a:p>
        </p:txBody>
      </p:sp>
      <p:sp>
        <p:nvSpPr>
          <p:cNvPr id="119" name="TextBox 118"/>
          <p:cNvSpPr txBox="1"/>
          <p:nvPr/>
        </p:nvSpPr>
        <p:spPr>
          <a:xfrm>
            <a:off x="2862558" y="4163475"/>
            <a:ext cx="1142751" cy="253916"/>
          </a:xfrm>
          <a:prstGeom prst="rect">
            <a:avLst/>
          </a:prstGeom>
          <a:noFill/>
        </p:spPr>
        <p:txBody>
          <a:bodyPr wrap="square" rtlCol="0">
            <a:spAutoFit/>
          </a:bodyPr>
          <a:lstStyle/>
          <a:p>
            <a:r>
              <a:rPr lang="en-GB" sz="1050" dirty="0" smtClean="0">
                <a:solidFill>
                  <a:srgbClr val="00B0F0"/>
                </a:solidFill>
              </a:rPr>
              <a:t>Uint32:File date</a:t>
            </a:r>
            <a:endParaRPr lang="fr-FR" sz="1050" dirty="0">
              <a:solidFill>
                <a:srgbClr val="00B0F0"/>
              </a:solidFill>
            </a:endParaRPr>
          </a:p>
        </p:txBody>
      </p:sp>
      <p:cxnSp>
        <p:nvCxnSpPr>
          <p:cNvPr id="120" name="Straight Arrow Connector 119"/>
          <p:cNvCxnSpPr>
            <a:stCxn id="118" idx="1"/>
            <a:endCxn id="109" idx="3"/>
          </p:cNvCxnSpPr>
          <p:nvPr/>
        </p:nvCxnSpPr>
        <p:spPr>
          <a:xfrm flipH="1">
            <a:off x="7058875" y="3103864"/>
            <a:ext cx="1208549" cy="10601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a:stCxn id="119" idx="3"/>
            <a:endCxn id="110" idx="2"/>
          </p:cNvCxnSpPr>
          <p:nvPr/>
        </p:nvCxnSpPr>
        <p:spPr>
          <a:xfrm flipV="1">
            <a:off x="4005309" y="3455110"/>
            <a:ext cx="1272608" cy="835323"/>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129" name="Rectangle 128"/>
          <p:cNvSpPr/>
          <p:nvPr/>
        </p:nvSpPr>
        <p:spPr>
          <a:xfrm>
            <a:off x="5286151" y="3473556"/>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Rectangle 132"/>
          <p:cNvSpPr/>
          <p:nvPr/>
        </p:nvSpPr>
        <p:spPr>
          <a:xfrm>
            <a:off x="5526668" y="3463149"/>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p:cNvSpPr/>
          <p:nvPr/>
        </p:nvSpPr>
        <p:spPr>
          <a:xfrm>
            <a:off x="5754464" y="3472928"/>
            <a:ext cx="412596" cy="16062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6208924" y="3473381"/>
            <a:ext cx="887210" cy="153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5043930" y="3652562"/>
            <a:ext cx="891312" cy="1439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8" name="Rectangle 137"/>
          <p:cNvSpPr/>
          <p:nvPr/>
        </p:nvSpPr>
        <p:spPr>
          <a:xfrm>
            <a:off x="5969448" y="363965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4836591" y="3809723"/>
            <a:ext cx="651859"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6890449" y="3633557"/>
            <a:ext cx="223160" cy="15698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a:off x="5807477" y="3372811"/>
            <a:ext cx="1222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67387" y="3541686"/>
            <a:ext cx="3285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2919" y="3879370"/>
            <a:ext cx="1535956" cy="3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852147" y="4047724"/>
            <a:ext cx="1722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935242" y="3299106"/>
            <a:ext cx="830677" cy="253916"/>
          </a:xfrm>
          <a:prstGeom prst="rect">
            <a:avLst/>
          </a:prstGeom>
          <a:noFill/>
        </p:spPr>
        <p:txBody>
          <a:bodyPr wrap="none" rtlCol="0">
            <a:spAutoFit/>
          </a:bodyPr>
          <a:lstStyle/>
          <a:p>
            <a:r>
              <a:rPr lang="en-GB" sz="1050" b="1" dirty="0" smtClean="0"/>
              <a:t>8 null bytes</a:t>
            </a:r>
            <a:endParaRPr lang="fr-FR" sz="1050" b="1" dirty="0"/>
          </a:p>
        </p:txBody>
      </p:sp>
      <p:sp>
        <p:nvSpPr>
          <p:cNvPr id="156" name="TextBox 155"/>
          <p:cNvSpPr txBox="1"/>
          <p:nvPr/>
        </p:nvSpPr>
        <p:spPr>
          <a:xfrm>
            <a:off x="5937508" y="3848718"/>
            <a:ext cx="830677" cy="253916"/>
          </a:xfrm>
          <a:prstGeom prst="rect">
            <a:avLst/>
          </a:prstGeom>
          <a:noFill/>
        </p:spPr>
        <p:txBody>
          <a:bodyPr wrap="none" rtlCol="0">
            <a:spAutoFit/>
          </a:bodyPr>
          <a:lstStyle/>
          <a:p>
            <a:r>
              <a:rPr lang="en-GB" sz="1050" b="1" dirty="0" smtClean="0"/>
              <a:t>8 null bytes</a:t>
            </a:r>
            <a:endParaRPr lang="fr-FR" sz="1050" b="1" dirty="0"/>
          </a:p>
        </p:txBody>
      </p:sp>
      <p:sp>
        <p:nvSpPr>
          <p:cNvPr id="157" name="Rectangle 156"/>
          <p:cNvSpPr/>
          <p:nvPr/>
        </p:nvSpPr>
        <p:spPr>
          <a:xfrm>
            <a:off x="5061726" y="399602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ight Brace 159"/>
          <p:cNvSpPr/>
          <p:nvPr/>
        </p:nvSpPr>
        <p:spPr>
          <a:xfrm>
            <a:off x="8044613" y="3354031"/>
            <a:ext cx="193375" cy="77705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1" name="Straight Arrow Connector 160"/>
          <p:cNvCxnSpPr/>
          <p:nvPr/>
        </p:nvCxnSpPr>
        <p:spPr>
          <a:xfrm flipH="1" flipV="1">
            <a:off x="5267377" y="4116767"/>
            <a:ext cx="344891" cy="8571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4675800" y="4208313"/>
            <a:ext cx="2997595" cy="253916"/>
          </a:xfrm>
          <a:prstGeom prst="rect">
            <a:avLst/>
          </a:prstGeom>
          <a:noFill/>
          <a:ln>
            <a:noFill/>
          </a:ln>
        </p:spPr>
        <p:txBody>
          <a:bodyPr wrap="square" rtlCol="0">
            <a:spAutoFit/>
          </a:bodyPr>
          <a:lstStyle/>
          <a:p>
            <a:r>
              <a:rPr lang="en-GB" sz="1050" dirty="0" smtClean="0">
                <a:solidFill>
                  <a:srgbClr val="7030A0"/>
                </a:solidFill>
              </a:rPr>
              <a:t>FE(254)=skip all bytes until next FF or end of file</a:t>
            </a:r>
            <a:endParaRPr lang="fr-FR" sz="1050" dirty="0">
              <a:solidFill>
                <a:srgbClr val="7030A0"/>
              </a:solidFill>
            </a:endParaRPr>
          </a:p>
        </p:txBody>
      </p:sp>
      <p:sp>
        <p:nvSpPr>
          <p:cNvPr id="178" name="TextBox 177"/>
          <p:cNvSpPr txBox="1"/>
          <p:nvPr/>
        </p:nvSpPr>
        <p:spPr>
          <a:xfrm>
            <a:off x="8323702" y="3244387"/>
            <a:ext cx="1857034" cy="938719"/>
          </a:xfrm>
          <a:prstGeom prst="rect">
            <a:avLst/>
          </a:prstGeom>
          <a:noFill/>
        </p:spPr>
        <p:txBody>
          <a:bodyPr wrap="square" rtlCol="0">
            <a:spAutoFit/>
          </a:bodyPr>
          <a:lstStyle/>
          <a:p>
            <a:r>
              <a:rPr lang="en-GB" sz="1100" dirty="0" smtClean="0"/>
              <a:t>This “explain” the +1 in the file count. It seems this extra “file” is needed to make </a:t>
            </a:r>
            <a:r>
              <a:rPr lang="en-GB" sz="1100" dirty="0" err="1" smtClean="0"/>
              <a:t>prolib</a:t>
            </a:r>
            <a:r>
              <a:rPr lang="en-GB" sz="1100" dirty="0" smtClean="0"/>
              <a:t> understand that we should stop listing files</a:t>
            </a:r>
            <a:endParaRPr lang="fr-FR" sz="1100" dirty="0"/>
          </a:p>
        </p:txBody>
      </p:sp>
      <p:cxnSp>
        <p:nvCxnSpPr>
          <p:cNvPr id="180" name="Straight Connector 179"/>
          <p:cNvCxnSpPr/>
          <p:nvPr/>
        </p:nvCxnSpPr>
        <p:spPr>
          <a:xfrm flipV="1">
            <a:off x="6621605" y="2804810"/>
            <a:ext cx="0" cy="1309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835392" y="3142612"/>
            <a:ext cx="207423" cy="141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0649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344</Words>
  <Application>Microsoft Office PowerPoint</Application>
  <PresentationFormat>Widescreen</PresentationFormat>
  <Paragraphs>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CAILLON Julien</dc:creator>
  <cp:lastModifiedBy>CAILLON Julien</cp:lastModifiedBy>
  <cp:revision>36</cp:revision>
  <dcterms:created xsi:type="dcterms:W3CDTF">2018-10-25T12:54:59Z</dcterms:created>
  <dcterms:modified xsi:type="dcterms:W3CDTF">2018-10-26T18:09:33Z</dcterms:modified>
</cp:coreProperties>
</file>