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85d89ae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85d89ae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b6e57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b6e57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bb6e576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bb6e576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bb6e576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bb6e576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bb6e5765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bb6e5765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5d89a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5d89a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b6e5765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b6e5765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bb6e5765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bb6e5765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b6e5765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b6e5765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b6e5765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b6e5765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85d89ae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85d89ae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bb6e576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bb6e576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bb6e576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bb6e576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akelet.com/wake/TLObXVvcL7g0AeTsgubl_" TargetMode="External"/><Relationship Id="rId4" Type="http://schemas.openxmlformats.org/officeDocument/2006/relationships/hyperlink" Target="https://wakelet.com/wake/E-_4Hd_Y8cHQLwhD1C15b" TargetMode="External"/><Relationship Id="rId5" Type="http://schemas.openxmlformats.org/officeDocument/2006/relationships/hyperlink" Target="https://wakelet.com/wake/97oRL759Skl5DmGd0fxiw" TargetMode="External"/><Relationship Id="rId6" Type="http://schemas.openxmlformats.org/officeDocument/2006/relationships/hyperlink" Target="https://wakelet.com/wake/f4CvSv4Ma0tQ44t3fLiFm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00" y="1427950"/>
            <a:ext cx="5846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FF"/>
                </a:solidFill>
              </a:rPr>
              <a:t>Présentation du projet 4</a:t>
            </a:r>
            <a:br>
              <a:rPr b="1" lang="fr" sz="2000">
                <a:solidFill>
                  <a:srgbClr val="00FFFF"/>
                </a:solidFill>
              </a:rPr>
            </a:br>
            <a:r>
              <a:rPr b="1" lang="fr" sz="2000">
                <a:solidFill>
                  <a:srgbClr val="00FFFF"/>
                </a:solidFill>
              </a:rPr>
              <a:t>de la formation développeur web</a:t>
            </a:r>
            <a:endParaRPr b="1"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FF"/>
                </a:solidFill>
              </a:rPr>
              <a:t>Openclassrooms</a:t>
            </a:r>
            <a:endParaRPr b="1" sz="2000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99950" y="2862350"/>
            <a:ext cx="5940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Planifiez le développement du site de votre client</a:t>
            </a:r>
            <a:b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fr" sz="5223">
                <a:solidFill>
                  <a:srgbClr val="0000FF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Présentation de la solution technique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814625" y="4553125"/>
            <a:ext cx="21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145AC"/>
                </a:solidFill>
                <a:highlight>
                  <a:srgbClr val="82C7A5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fr" sz="1100">
                <a:solidFill>
                  <a:srgbClr val="0145AC"/>
                </a:solidFill>
                <a:highlight>
                  <a:srgbClr val="82C7A5"/>
                </a:highlight>
                <a:latin typeface="Lato"/>
                <a:ea typeface="Lato"/>
                <a:cs typeface="Lato"/>
                <a:sym typeface="Lato"/>
              </a:rPr>
              <a:t>ALDICOTE JOSEPH - 06/2023</a:t>
            </a:r>
            <a:endParaRPr b="1" sz="1100">
              <a:solidFill>
                <a:srgbClr val="0145AC"/>
              </a:solidFill>
              <a:highlight>
                <a:srgbClr val="82C7A5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800" y="2777475"/>
            <a:ext cx="2666471" cy="11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002025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Estimation pour réalisation du projet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L’estimation pour la réalisation du projet est sur 2 mois en suivant  une méthode agile.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 sz="1600">
                <a:solidFill>
                  <a:srgbClr val="F5F5F5"/>
                </a:solidFill>
              </a:rPr>
            </a:b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/>
        </p:nvSpPr>
        <p:spPr>
          <a:xfrm>
            <a:off x="1383871" y="2237250"/>
            <a:ext cx="6485700" cy="6690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Durée estimée du projet 2 mois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1448721" y="3254200"/>
            <a:ext cx="6485700" cy="6690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Réunion avec le client toutes les 2 semaines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Notre méthodologie de développement agile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1- Approche itérative et flexible pour le développement de votre projet.</a:t>
            </a:r>
            <a:br>
              <a:rPr lang="fr" sz="1600">
                <a:solidFill>
                  <a:srgbClr val="F5F5F5"/>
                </a:solidFill>
              </a:rPr>
            </a:b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2- C</a:t>
            </a:r>
            <a:r>
              <a:rPr lang="fr" sz="1600">
                <a:solidFill>
                  <a:srgbClr val="F5F5F5"/>
                </a:solidFill>
              </a:rPr>
              <a:t>ollaboration</a:t>
            </a:r>
            <a:r>
              <a:rPr lang="fr" sz="1600">
                <a:solidFill>
                  <a:srgbClr val="F5F5F5"/>
                </a:solidFill>
              </a:rPr>
              <a:t> active tout au long du processus de développement.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3- P</a:t>
            </a:r>
            <a:r>
              <a:rPr lang="fr" sz="1600">
                <a:solidFill>
                  <a:srgbClr val="F5F5F5"/>
                </a:solidFill>
              </a:rPr>
              <a:t>riorisation</a:t>
            </a:r>
            <a:r>
              <a:rPr lang="fr" sz="1600">
                <a:solidFill>
                  <a:srgbClr val="F5F5F5"/>
                </a:solidFill>
              </a:rPr>
              <a:t> des fonctionnalités en fonction de la valeur métier et de vos besoins.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4</a:t>
            </a:r>
            <a:r>
              <a:rPr lang="fr" sz="1600">
                <a:solidFill>
                  <a:srgbClr val="F5F5F5"/>
                </a:solidFill>
              </a:rPr>
              <a:t>- C</a:t>
            </a:r>
            <a:r>
              <a:rPr lang="fr" sz="1600">
                <a:solidFill>
                  <a:srgbClr val="F5F5F5"/>
                </a:solidFill>
              </a:rPr>
              <a:t>ollaboration étroite et la communication régulière au sein de notre équipe.</a:t>
            </a:r>
            <a:br>
              <a:rPr lang="fr" sz="1400"/>
            </a:br>
            <a:br>
              <a:rPr lang="fr" sz="1400"/>
            </a:br>
            <a:r>
              <a:rPr lang="fr" sz="1600"/>
              <a:t>5- </a:t>
            </a:r>
            <a:r>
              <a:rPr lang="fr" sz="1600"/>
              <a:t>Réactivité</a:t>
            </a:r>
            <a:r>
              <a:rPr lang="fr" sz="1600"/>
              <a:t> suite aux retours et résultats  pour </a:t>
            </a:r>
            <a:r>
              <a:rPr lang="fr" sz="1600"/>
              <a:t> ajuster les tâches et  les objectifs. </a:t>
            </a:r>
            <a:endParaRPr sz="1600"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 rot="-1262061">
            <a:off x="2239013" y="1933188"/>
            <a:ext cx="53435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Support de Veille technique</a:t>
            </a:r>
            <a:endParaRPr b="1" sz="2000">
              <a:solidFill>
                <a:srgbClr val="0145AC"/>
              </a:solidFill>
              <a:highlight>
                <a:schemeClr val="dk1"/>
              </a:highlight>
            </a:endParaRPr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Nous avons choisi Wakelet comme outil de veille pour le projet :</a:t>
            </a:r>
            <a:r>
              <a:rPr lang="fr" sz="1600">
                <a:solidFill>
                  <a:srgbClr val="FFFF00"/>
                </a:solidFill>
              </a:rPr>
              <a:t> </a:t>
            </a:r>
            <a:r>
              <a:rPr b="1" lang="fr" sz="1600">
                <a:solidFill>
                  <a:srgbClr val="F1C232"/>
                </a:solidFill>
              </a:rPr>
              <a:t>Menu Maker by Qwenta</a:t>
            </a:r>
            <a:r>
              <a:rPr lang="fr" sz="1600">
                <a:solidFill>
                  <a:srgbClr val="FFFF00"/>
                </a:solidFill>
              </a:rPr>
              <a:t>.</a:t>
            </a:r>
            <a:br>
              <a:rPr lang="fr" sz="1600">
                <a:solidFill>
                  <a:srgbClr val="FFFF00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Lien vers les collections: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Front-End :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https://wakelet.com/wake/TLObXVvcL7g0AeTsgubl_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Back-End :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https://wakelet.com/wake/E-_4Hd_Y8cHQLwhD1C15b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Base de données :</a:t>
            </a:r>
            <a:r>
              <a:rPr lang="fr" sz="1600" u="sng">
                <a:solidFill>
                  <a:schemeClr val="hlink"/>
                </a:solidFill>
                <a:hlinkClick r:id="rId5"/>
              </a:rPr>
              <a:t>https://wakelet.com/wake/97oRL759Skl5DmGd0fxiw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Les ressources externes :</a:t>
            </a:r>
            <a:r>
              <a:rPr lang="fr" sz="1600" u="sng">
                <a:solidFill>
                  <a:schemeClr val="hlink"/>
                </a:solidFill>
                <a:hlinkClick r:id="rId6"/>
              </a:rPr>
              <a:t>https://wakelet.com/wake/f4CvSv4Ma0tQ44t3fLiFm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6725" y="3098350"/>
            <a:ext cx="5166875" cy="1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Prochaine étape si accord client 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Si décision positive </a:t>
            </a:r>
            <a:r>
              <a:rPr lang="fr" sz="1600">
                <a:solidFill>
                  <a:srgbClr val="F5F5F5"/>
                </a:solidFill>
              </a:rPr>
              <a:t>quant</a:t>
            </a:r>
            <a:r>
              <a:rPr lang="fr" sz="1600">
                <a:solidFill>
                  <a:srgbClr val="F5F5F5"/>
                </a:solidFill>
              </a:rPr>
              <a:t> à la suite du projet , nous allons nous concentrer sur une maquette fonctionnelle afin de vous présenter un aperçu du produit final.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489" y="2571750"/>
            <a:ext cx="2229322" cy="1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Vos questions 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525" y="1304725"/>
            <a:ext cx="4594825" cy="2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Présentation maquette : quelques éléments -Accueil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5F5F5"/>
                </a:solidFill>
              </a:rPr>
              <a:t>En tenant compte des besoins fonctionnels :</a:t>
            </a:r>
            <a:br>
              <a:rPr lang="fr" sz="1500">
                <a:solidFill>
                  <a:srgbClr val="F5F5F5"/>
                </a:solidFill>
              </a:rPr>
            </a:br>
            <a:r>
              <a:rPr lang="fr" sz="1500">
                <a:solidFill>
                  <a:srgbClr val="F5F5F5"/>
                </a:solidFill>
              </a:rPr>
              <a:t>la  page d’accueil du site</a:t>
            </a:r>
            <a:r>
              <a:rPr lang="fr" sz="1600">
                <a:solidFill>
                  <a:srgbClr val="F5F5F5"/>
                </a:solidFill>
              </a:rPr>
              <a:t> </a:t>
            </a: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 sz="1400">
                <a:highlight>
                  <a:schemeClr val="dk1"/>
                </a:highlight>
              </a:rPr>
            </a:br>
            <a:br>
              <a:rPr lang="fr" sz="1400">
                <a:highlight>
                  <a:schemeClr val="dk1"/>
                </a:highlight>
              </a:rPr>
            </a:br>
            <a:br>
              <a:rPr lang="fr" sz="1400">
                <a:highlight>
                  <a:schemeClr val="dk1"/>
                </a:highlight>
              </a:rPr>
            </a:br>
            <a:r>
              <a:rPr lang="fr" sz="1400">
                <a:highlight>
                  <a:schemeClr val="dk1"/>
                </a:highlight>
              </a:rPr>
              <a:t>-Le projet sera développé sous un framework</a:t>
            </a:r>
            <a:br>
              <a:rPr lang="fr" sz="1400">
                <a:highlight>
                  <a:schemeClr val="dk1"/>
                </a:highlight>
              </a:rPr>
            </a:br>
            <a:r>
              <a:rPr lang="fr" sz="1400">
                <a:highlight>
                  <a:schemeClr val="dk1"/>
                </a:highlight>
              </a:rPr>
              <a:t>MERN (MongoDB, Express, React, Node)</a:t>
            </a:r>
            <a:br>
              <a:rPr lang="fr" sz="1400">
                <a:highlight>
                  <a:schemeClr val="dk1"/>
                </a:highlight>
              </a:rPr>
            </a:b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highlight>
                  <a:schemeClr val="dk1"/>
                </a:highlight>
              </a:rPr>
              <a:t> Pour l’interface utilisateur nous avons choisi</a:t>
            </a:r>
            <a:br>
              <a:rPr lang="fr" sz="1400">
                <a:highlight>
                  <a:schemeClr val="dk1"/>
                </a:highlight>
              </a:rPr>
            </a:br>
            <a:r>
              <a:rPr lang="fr" sz="1400">
                <a:highlight>
                  <a:schemeClr val="dk1"/>
                </a:highlight>
              </a:rPr>
              <a:t>React  pour sa réactivité et son écosystème de </a:t>
            </a:r>
            <a:br>
              <a:rPr lang="fr" sz="1400">
                <a:highlight>
                  <a:schemeClr val="dk1"/>
                </a:highlight>
              </a:rPr>
            </a:br>
            <a:r>
              <a:rPr lang="fr" sz="1400">
                <a:highlight>
                  <a:schemeClr val="dk1"/>
                </a:highlight>
              </a:rPr>
              <a:t>plugins.</a:t>
            </a:r>
            <a:br>
              <a:rPr lang="fr" sz="1400">
                <a:highlight>
                  <a:schemeClr val="dk1"/>
                </a:highlight>
              </a:rPr>
            </a:br>
            <a:r>
              <a:rPr lang="fr" sz="1400">
                <a:highlight>
                  <a:schemeClr val="dk1"/>
                </a:highlight>
              </a:rPr>
              <a:t> </a:t>
            </a:r>
            <a:br>
              <a:rPr lang="fr" sz="1400">
                <a:highlight>
                  <a:schemeClr val="dk1"/>
                </a:highlight>
              </a:rPr>
            </a:br>
            <a:br>
              <a:rPr lang="fr" sz="1400">
                <a:highlight>
                  <a:schemeClr val="dk1"/>
                </a:highlight>
              </a:rPr>
            </a:br>
            <a:endParaRPr sz="14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000" y="954325"/>
            <a:ext cx="3318300" cy="409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/>
          <p:nvPr/>
        </p:nvSpPr>
        <p:spPr>
          <a:xfrm>
            <a:off x="3667175" y="1501525"/>
            <a:ext cx="1192800" cy="14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4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Présentation maquette : quelques éléments -Connexion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5F5F5"/>
                </a:solidFill>
              </a:rPr>
              <a:t>La </a:t>
            </a:r>
            <a:r>
              <a:rPr lang="fr" sz="1500">
                <a:solidFill>
                  <a:srgbClr val="F5F5F5"/>
                </a:solidFill>
              </a:rPr>
              <a:t>bannière</a:t>
            </a:r>
            <a:r>
              <a:rPr lang="fr" sz="1500">
                <a:solidFill>
                  <a:srgbClr val="F5F5F5"/>
                </a:solidFill>
              </a:rPr>
              <a:t> de connexion pour les </a:t>
            </a:r>
            <a:r>
              <a:rPr lang="fr" sz="1500">
                <a:solidFill>
                  <a:srgbClr val="F5F5F5"/>
                </a:solidFill>
              </a:rPr>
              <a:t>utilisateurs sera gérée avec :</a:t>
            </a:r>
            <a:br>
              <a:rPr lang="fr" sz="1500">
                <a:solidFill>
                  <a:srgbClr val="F5F5F5"/>
                </a:solidFill>
              </a:rPr>
            </a:br>
            <a:r>
              <a:rPr lang="fr" sz="1500">
                <a:solidFill>
                  <a:srgbClr val="F5F5F5"/>
                </a:solidFill>
              </a:rPr>
              <a:t>-React-modal pour des modales optimisées</a:t>
            </a:r>
            <a:br>
              <a:rPr lang="fr" sz="1500">
                <a:solidFill>
                  <a:srgbClr val="F5F5F5"/>
                </a:solidFill>
              </a:rPr>
            </a:br>
            <a:r>
              <a:rPr lang="fr" sz="1500">
                <a:solidFill>
                  <a:srgbClr val="F5F5F5"/>
                </a:solidFill>
              </a:rPr>
              <a:t>-Passport.js pour des  étapes robustes  d'authentifications </a:t>
            </a:r>
            <a:br>
              <a:rPr lang="fr" sz="1600">
                <a:solidFill>
                  <a:srgbClr val="F5F5F5"/>
                </a:solidFill>
              </a:rPr>
            </a:b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98" y="2268273"/>
            <a:ext cx="5018724" cy="2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Présentation maquette : quelques éléments-Dashboard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182425" y="1097675"/>
            <a:ext cx="2940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F5F5F5"/>
                </a:solidFill>
              </a:rPr>
              <a:t>En combinant plusieurs </a:t>
            </a:r>
            <a:br>
              <a:rPr lang="fr" sz="1500">
                <a:solidFill>
                  <a:srgbClr val="F5F5F5"/>
                </a:solidFill>
              </a:rPr>
            </a:br>
            <a:r>
              <a:rPr lang="fr" sz="1500">
                <a:solidFill>
                  <a:srgbClr val="F5F5F5"/>
                </a:solidFill>
              </a:rPr>
              <a:t>plugins de </a:t>
            </a:r>
            <a:r>
              <a:rPr lang="fr" sz="1500">
                <a:solidFill>
                  <a:srgbClr val="F5F5F5"/>
                </a:solidFill>
              </a:rPr>
              <a:t>l'écosystème React,</a:t>
            </a:r>
            <a:br>
              <a:rPr lang="fr" sz="1500">
                <a:solidFill>
                  <a:srgbClr val="F5F5F5"/>
                </a:solidFill>
              </a:rPr>
            </a:br>
            <a:r>
              <a:rPr lang="fr" sz="1500">
                <a:solidFill>
                  <a:srgbClr val="F5F5F5"/>
                </a:solidFill>
              </a:rPr>
              <a:t>nous pouvons obtenir le </a:t>
            </a:r>
            <a:br>
              <a:rPr lang="fr" sz="1500">
                <a:solidFill>
                  <a:srgbClr val="F5F5F5"/>
                </a:solidFill>
              </a:rPr>
            </a:br>
            <a:r>
              <a:rPr lang="fr" sz="1500">
                <a:solidFill>
                  <a:srgbClr val="F5F5F5"/>
                </a:solidFill>
              </a:rPr>
              <a:t>dashboard suivant</a:t>
            </a:r>
            <a:br>
              <a:rPr lang="fr" sz="1600">
                <a:solidFill>
                  <a:srgbClr val="F5F5F5"/>
                </a:solidFill>
              </a:rPr>
            </a:b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MongoDB  va être </a:t>
            </a:r>
            <a:r>
              <a:rPr lang="fr" sz="1600">
                <a:solidFill>
                  <a:srgbClr val="F5F5F5"/>
                </a:solidFill>
              </a:rPr>
              <a:t>sollicité</a:t>
            </a:r>
            <a:r>
              <a:rPr lang="fr" sz="1600">
                <a:solidFill>
                  <a:srgbClr val="F5F5F5"/>
                </a:solidFill>
              </a:rPr>
              <a:t> afin de gérer le stockage des menus et leurs </a:t>
            </a:r>
            <a:r>
              <a:rPr lang="fr" sz="1600">
                <a:solidFill>
                  <a:srgbClr val="F5F5F5"/>
                </a:solidFill>
              </a:rPr>
              <a:t>apparences</a:t>
            </a:r>
            <a:r>
              <a:rPr lang="fr" sz="1600">
                <a:solidFill>
                  <a:srgbClr val="F5F5F5"/>
                </a:solidFill>
              </a:rPr>
              <a:t> </a:t>
            </a:r>
            <a:br>
              <a:rPr lang="fr" sz="1600">
                <a:solidFill>
                  <a:srgbClr val="F5F5F5"/>
                </a:solidFill>
              </a:rPr>
            </a:br>
            <a:endParaRPr sz="14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000" y="1348300"/>
            <a:ext cx="4945000" cy="35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Présentation maquette : quelques éléments -Menu PDF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Via la librairie React-pdf ,  nous pouvons sortir </a:t>
            </a:r>
            <a:br>
              <a:rPr lang="fr" sz="1600">
                <a:solidFill>
                  <a:srgbClr val="F5F5F5"/>
                </a:solidFill>
              </a:rPr>
            </a:br>
            <a:r>
              <a:rPr lang="fr" sz="1600">
                <a:solidFill>
                  <a:srgbClr val="F5F5F5"/>
                </a:solidFill>
              </a:rPr>
              <a:t>le menu sous format PDF</a:t>
            </a:r>
            <a:br>
              <a:rPr lang="fr" sz="1600">
                <a:solidFill>
                  <a:srgbClr val="F5F5F5"/>
                </a:solidFill>
              </a:rPr>
            </a:br>
            <a:endParaRPr b="1"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763" y="1202750"/>
            <a:ext cx="23526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 rot="1956492">
            <a:off x="3691760" y="2310565"/>
            <a:ext cx="1626116" cy="3158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7322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Architecture technique du projet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054225" y="1099925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Suite à l’étude des  </a:t>
            </a:r>
            <a:r>
              <a:rPr lang="fr" sz="1400"/>
              <a:t>spécifications</a:t>
            </a:r>
            <a:r>
              <a:rPr lang="fr" sz="1400"/>
              <a:t> fonctionnelles  , nous allons nous appuyer sur l’architecture suivante pour répondre aux besoins du projet Menu maker by Qwenta:</a:t>
            </a:r>
            <a:br>
              <a:rPr lang="fr" sz="1400"/>
            </a:br>
            <a:br>
              <a:rPr lang="fr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8" name="Google Shape;178;p18"/>
          <p:cNvSpPr/>
          <p:nvPr/>
        </p:nvSpPr>
        <p:spPr>
          <a:xfrm>
            <a:off x="1393750" y="2476425"/>
            <a:ext cx="1280400" cy="176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852450" y="2348925"/>
            <a:ext cx="1630500" cy="180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487613" y="1873625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244875" y="2898475"/>
            <a:ext cx="1083400" cy="1163850"/>
          </a:xfrm>
          <a:prstGeom prst="flowChartMagneticDisk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4022050" y="1870038"/>
            <a:ext cx="14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BACK-END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556475" y="187362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02" y="2647750"/>
            <a:ext cx="705675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988" y="3410375"/>
            <a:ext cx="725925" cy="7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148" y="2683900"/>
            <a:ext cx="1087075" cy="6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2175" y="3410363"/>
            <a:ext cx="1331025" cy="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1950" y="3379100"/>
            <a:ext cx="609250" cy="5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/>
          <p:nvPr/>
        </p:nvSpPr>
        <p:spPr>
          <a:xfrm>
            <a:off x="3024800" y="2733275"/>
            <a:ext cx="6093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 </a:t>
            </a:r>
            <a:br>
              <a:rPr lang="fr">
                <a:solidFill>
                  <a:srgbClr val="FFFF00"/>
                </a:solidFill>
              </a:rPr>
            </a:br>
            <a:r>
              <a:rPr lang="fr">
                <a:solidFill>
                  <a:srgbClr val="FFFF00"/>
                </a:solidFill>
              </a:rPr>
              <a:t>API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1372725" y="4520400"/>
            <a:ext cx="16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Affichage des menus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3692500" y="4620450"/>
            <a:ext cx="255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Traitement des données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420425" y="4612800"/>
            <a:ext cx="1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Stockage des menus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2814200" y="3426625"/>
            <a:ext cx="898200" cy="25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5590763" y="3353050"/>
            <a:ext cx="546300" cy="25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Présentation de la planification - Le tableau Kanban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Le tableau </a:t>
            </a:r>
            <a:r>
              <a:rPr b="1" lang="fr" sz="1600">
                <a:solidFill>
                  <a:srgbClr val="F5F5F5"/>
                </a:solidFill>
              </a:rPr>
              <a:t>Kanban</a:t>
            </a:r>
            <a:r>
              <a:rPr lang="fr" sz="1600">
                <a:solidFill>
                  <a:srgbClr val="F5F5F5"/>
                </a:solidFill>
              </a:rPr>
              <a:t>, réalisé avec l’outil Notion, qui répertorie toutes les tâches du projet en fonction des besoins </a:t>
            </a:r>
            <a:r>
              <a:rPr lang="fr" sz="1600">
                <a:solidFill>
                  <a:srgbClr val="F5F5F5"/>
                </a:solidFill>
              </a:rPr>
              <a:t>fonctionnels</a:t>
            </a:r>
            <a:r>
              <a:rPr lang="fr" sz="1600">
                <a:solidFill>
                  <a:srgbClr val="F5F5F5"/>
                </a:solidFill>
              </a:rPr>
              <a:t> :</a:t>
            </a: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00" y="1709450"/>
            <a:ext cx="6449751" cy="32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1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 tableau Kanban -Priorité des </a:t>
            </a:r>
            <a:r>
              <a:rPr b="1" lang="fr" sz="1711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tâches</a:t>
            </a:r>
            <a:endParaRPr b="1" sz="2111">
              <a:highlight>
                <a:schemeClr val="dk1"/>
              </a:highlight>
            </a:endParaRPr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5F5F5"/>
                </a:solidFill>
              </a:rPr>
              <a:t>Au niveau du tableau Kanban ,  les tâches priorisées  selon les besoins du projet :</a:t>
            </a:r>
            <a:br>
              <a:rPr lang="fr" sz="1600">
                <a:solidFill>
                  <a:srgbClr val="F5F5F5"/>
                </a:solidFill>
              </a:rPr>
            </a:br>
            <a:br>
              <a:rPr lang="fr" sz="1600">
                <a:solidFill>
                  <a:srgbClr val="F5F5F5"/>
                </a:solidFill>
              </a:rPr>
            </a:br>
            <a:endParaRPr sz="16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000" y="1610125"/>
            <a:ext cx="3609150" cy="33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825" y="1589075"/>
            <a:ext cx="3851449" cy="34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446400"/>
          </a:xfrm>
          <a:prstGeom prst="rect">
            <a:avLst/>
          </a:prstGeom>
          <a:ln cap="flat" cmpd="sng" w="9525">
            <a:solidFill>
              <a:srgbClr val="82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</a:rPr>
              <a:t>Les besoins en développement </a:t>
            </a:r>
            <a:endParaRPr b="1" sz="2000">
              <a:highlight>
                <a:schemeClr val="dk1"/>
              </a:highlight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297500" y="1082000"/>
            <a:ext cx="75111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400">
                <a:solidFill>
                  <a:srgbClr val="F5F5F5"/>
                </a:solidFill>
              </a:rPr>
            </a:br>
            <a:r>
              <a:rPr lang="fr" sz="1400">
                <a:solidFill>
                  <a:srgbClr val="F5F5F5"/>
                </a:solidFill>
              </a:rPr>
              <a:t>Sur la partie ressources , nous aurons 4 développeurs:</a:t>
            </a:r>
            <a:endParaRPr sz="1400">
              <a:solidFill>
                <a:srgbClr val="F5F5F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5F5F5"/>
                </a:solidFill>
              </a:rPr>
              <a:t>-2 développeurs Front-End </a:t>
            </a:r>
            <a:br>
              <a:rPr lang="fr" sz="1400">
                <a:solidFill>
                  <a:srgbClr val="F5F5F5"/>
                </a:solidFill>
              </a:rPr>
            </a:br>
            <a:r>
              <a:rPr lang="fr" sz="1400">
                <a:solidFill>
                  <a:srgbClr val="F5F5F5"/>
                </a:solidFill>
              </a:rPr>
              <a:t>-</a:t>
            </a:r>
            <a:r>
              <a:rPr lang="fr" sz="1400">
                <a:solidFill>
                  <a:srgbClr val="F5F5F5"/>
                </a:solidFill>
              </a:rPr>
              <a:t>2 développeurs Back-End </a:t>
            </a:r>
            <a:br>
              <a:rPr lang="fr" sz="1400"/>
            </a:br>
            <a:br>
              <a:rPr lang="fr" sz="1400"/>
            </a:br>
            <a:br>
              <a:rPr lang="fr" sz="1400"/>
            </a:br>
            <a:br>
              <a:rPr lang="fr" sz="1400"/>
            </a:br>
            <a:br>
              <a:rPr lang="fr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En plus de la réunion avec votre équipe toutes les 2 semaines, </a:t>
            </a:r>
            <a:br>
              <a:rPr lang="fr" sz="1400"/>
            </a:br>
            <a:r>
              <a:rPr lang="fr" sz="1400"/>
              <a:t>notre équipe reste en communication avec la votre via Teams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fr" sz="1400"/>
            </a:br>
            <a:endParaRPr sz="1400"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" y="1202750"/>
            <a:ext cx="783900" cy="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458150" y="1202738"/>
            <a:ext cx="22669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149" y="3826403"/>
            <a:ext cx="783900" cy="7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