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326" r:id="rId3"/>
    <p:sldId id="321" r:id="rId4"/>
    <p:sldId id="327" r:id="rId5"/>
    <p:sldId id="312" r:id="rId6"/>
    <p:sldId id="322" r:id="rId7"/>
    <p:sldId id="328" r:id="rId8"/>
    <p:sldId id="323" r:id="rId9"/>
    <p:sldId id="268" r:id="rId10"/>
    <p:sldId id="324" r:id="rId11"/>
    <p:sldId id="329" r:id="rId12"/>
    <p:sldId id="330" r:id="rId13"/>
    <p:sldId id="325" r:id="rId14"/>
    <p:sldId id="320"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9" autoAdjust="0"/>
  </p:normalViewPr>
  <p:slideViewPr>
    <p:cSldViewPr showGuides="1">
      <p:cViewPr varScale="1">
        <p:scale>
          <a:sx n="56" d="100"/>
          <a:sy n="56" d="100"/>
        </p:scale>
        <p:origin x="696" y="4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Content Server</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Data Item 1</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Data Item 2</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Caching Server</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Data Item 1</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Caching Server</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Data Item 1</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Data Item 2</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Data Item 1</a:t>
          </a:r>
        </a:p>
        <a:p>
          <a:pPr marL="285750" lvl="1" indent="-285750" algn="l" defTabSz="1377950">
            <a:lnSpc>
              <a:spcPct val="90000"/>
            </a:lnSpc>
            <a:spcBef>
              <a:spcPct val="0"/>
            </a:spcBef>
            <a:spcAft>
              <a:spcPct val="15000"/>
            </a:spcAft>
            <a:buChar char="•"/>
          </a:pPr>
          <a:r>
            <a:rPr lang="en-US" sz="3100" kern="1200" dirty="0"/>
            <a:t>Data Item 2</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Content Server</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Data Item 1</a:t>
          </a:r>
        </a:p>
        <a:p>
          <a:pPr marL="285750" lvl="1" indent="-285750" algn="l" defTabSz="1377950">
            <a:lnSpc>
              <a:spcPct val="90000"/>
            </a:lnSpc>
            <a:spcBef>
              <a:spcPct val="0"/>
            </a:spcBef>
            <a:spcAft>
              <a:spcPct val="15000"/>
            </a:spcAft>
            <a:buChar char="•"/>
          </a:pPr>
          <a:r>
            <a:rPr lang="en-US" sz="3100" kern="1200" dirty="0"/>
            <a:t>Data Item 2</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Caching Server</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Data Item 1</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Caching Server</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8/9/2019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8/9/2019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9</a:t>
            </a:fld>
            <a:endParaRPr lang="en-US" dirty="0"/>
          </a:p>
        </p:txBody>
      </p:sp>
    </p:spTree>
    <p:extLst>
      <p:ext uri="{BB962C8B-B14F-4D97-AF65-F5344CB8AC3E}">
        <p14:creationId xmlns:p14="http://schemas.microsoft.com/office/powerpoint/2010/main" val="3717499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etition Content Layou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88825"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88825"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5"/>
            <a:ext cx="12188825"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7981" y="805472"/>
            <a:ext cx="742900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8/9/2019</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3079" y="1975905"/>
            <a:ext cx="2385962"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8986" y="2503607"/>
            <a:ext cx="1771692"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2</a:t>
            </a:r>
          </a:p>
          <a:p>
            <a:r>
              <a:rPr lang="en-US" noProof="0" dirty="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016" y="2069258"/>
            <a:ext cx="165463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1</a:t>
            </a:r>
          </a:p>
          <a:p>
            <a:r>
              <a:rPr lang="en-US" noProof="0" dirty="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225" y="4684388"/>
            <a:ext cx="1771692"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3</a:t>
            </a:r>
          </a:p>
          <a:p>
            <a:r>
              <a:rPr lang="en-US" noProof="0" dirty="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2977" y="2594867"/>
            <a:ext cx="1771692"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4</a:t>
            </a:r>
          </a:p>
          <a:p>
            <a:r>
              <a:rPr lang="en-US" noProof="0" dirty="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3856" y="4853700"/>
            <a:ext cx="1771692"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5</a:t>
            </a:r>
          </a:p>
          <a:p>
            <a:r>
              <a:rPr lang="en-US" noProof="0" dirty="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3079" y="4121940"/>
            <a:ext cx="1771692"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6</a:t>
            </a:r>
          </a:p>
          <a:p>
            <a:r>
              <a:rPr lang="en-US" noProof="0" dirty="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423" y="3574970"/>
            <a:ext cx="2740898" cy="248888"/>
          </a:xfrm>
        </p:spPr>
        <p:txBody>
          <a:bodyPr>
            <a:noAutofit/>
          </a:bodyPr>
          <a:lstStyle>
            <a:lvl1pPr marL="0" indent="0">
              <a:buNone/>
              <a:defRPr sz="1400" b="0">
                <a:solidFill>
                  <a:schemeClr val="tx2"/>
                </a:solidFill>
              </a:defRPr>
            </a:lvl1pPr>
            <a:lvl2pPr marL="457063"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28318" y="3574970"/>
            <a:ext cx="2740898" cy="248888"/>
          </a:xfrm>
        </p:spPr>
        <p:txBody>
          <a:bodyPr>
            <a:noAutofit/>
          </a:bodyPr>
          <a:lstStyle>
            <a:lvl1pPr marL="0" indent="0" algn="r">
              <a:buNone/>
              <a:defRPr sz="1400" b="0">
                <a:solidFill>
                  <a:schemeClr val="tx2"/>
                </a:solidFill>
              </a:defRPr>
            </a:lvl1pPr>
            <a:lvl2pPr marL="457063"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0241" y="6142762"/>
            <a:ext cx="2740898" cy="248888"/>
          </a:xfrm>
        </p:spPr>
        <p:txBody>
          <a:bodyPr>
            <a:noAutofit/>
          </a:bodyPr>
          <a:lstStyle>
            <a:lvl1pPr marL="0" indent="0" algn="ctr">
              <a:buNone/>
              <a:defRPr sz="1400" b="0">
                <a:solidFill>
                  <a:schemeClr val="tx2"/>
                </a:solidFill>
              </a:defRPr>
            </a:lvl1pPr>
            <a:lvl2pPr marL="457063"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0241" y="1764281"/>
            <a:ext cx="2740898" cy="248888"/>
          </a:xfrm>
        </p:spPr>
        <p:txBody>
          <a:bodyPr>
            <a:noAutofit/>
          </a:bodyPr>
          <a:lstStyle>
            <a:lvl1pPr marL="0" indent="0" algn="ctr">
              <a:buNone/>
              <a:defRPr sz="1400" b="0">
                <a:solidFill>
                  <a:schemeClr val="tx2"/>
                </a:solidFill>
              </a:defRPr>
            </a:lvl1pPr>
            <a:lvl2pPr marL="457063"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706" y="3548268"/>
            <a:ext cx="10467651"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6449"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7463" y="851603"/>
            <a:ext cx="1938023"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95132052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8/9/2019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8/9/2019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8/9/2019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8/9/2019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8/9/2019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8/9/2019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8/9/2019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itsloan.mit.edu/LearningEdge/CaseDocs/16-175.AkamaiLocalizationChallenge.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ostingreview360.com/top-5-cdn-providers/" TargetMode="External"/><Relationship Id="rId2" Type="http://schemas.openxmlformats.org/officeDocument/2006/relationships/hyperlink" Target="https://mitsloan.mit.edu/LearningEdge/CaseDocs/16-175.AkamaiLocalizationChallenge.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iercevideo.com/video/akamai-builds-more-content-security-into-its-edge-platfor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itsloan.mit.edu/LearningEdge/CaseDocs/16-175.AkamaiLocalizationChallenge.pd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9829798" cy="2895600"/>
          </a:xfrm>
        </p:spPr>
        <p:txBody>
          <a:bodyPr>
            <a:normAutofit/>
          </a:bodyPr>
          <a:lstStyle/>
          <a:p>
            <a:r>
              <a:rPr lang="en-US" sz="4400" dirty="0"/>
              <a:t>Akamai’s Localization Challenge</a:t>
            </a:r>
          </a:p>
        </p:txBody>
      </p:sp>
      <p:sp>
        <p:nvSpPr>
          <p:cNvPr id="4" name="Subtitle 3"/>
          <p:cNvSpPr>
            <a:spLocks noGrp="1"/>
          </p:cNvSpPr>
          <p:nvPr>
            <p:ph type="subTitle" idx="1"/>
          </p:nvPr>
        </p:nvSpPr>
        <p:spPr/>
        <p:txBody>
          <a:bodyPr/>
          <a:lstStyle/>
          <a:p>
            <a:r>
              <a:rPr lang="it-IT" dirty="0"/>
              <a:t>8/11/2019</a:t>
            </a:r>
          </a:p>
          <a:p>
            <a:r>
              <a:rPr lang="it-IT" dirty="0"/>
              <a:t>Jeremy Callinan</a:t>
            </a:r>
          </a:p>
          <a:p>
            <a:r>
              <a:rPr lang="it-IT" dirty="0"/>
              <a:t>University of the people</a:t>
            </a:r>
          </a:p>
        </p:txBody>
      </p:sp>
      <p:pic>
        <p:nvPicPr>
          <p:cNvPr id="2052" name="Picture 4" descr="Image result for akam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914400"/>
            <a:ext cx="2132012" cy="21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Case Solution</a:t>
            </a:r>
          </a:p>
        </p:txBody>
      </p:sp>
      <p:sp>
        <p:nvSpPr>
          <p:cNvPr id="3" name="Content Placeholder 2"/>
          <p:cNvSpPr>
            <a:spLocks noGrp="1"/>
          </p:cNvSpPr>
          <p:nvPr>
            <p:ph idx="1"/>
          </p:nvPr>
        </p:nvSpPr>
        <p:spPr/>
        <p:txBody>
          <a:bodyPr/>
          <a:lstStyle/>
          <a:p>
            <a:r>
              <a:rPr lang="en-US" dirty="0"/>
              <a:t>Local market awareness for:</a:t>
            </a:r>
          </a:p>
          <a:p>
            <a:pPr lvl="1"/>
            <a:r>
              <a:rPr lang="en-US" dirty="0"/>
              <a:t>Products and Sales Targets</a:t>
            </a:r>
          </a:p>
          <a:p>
            <a:pPr lvl="1"/>
            <a:r>
              <a:rPr lang="en-US" dirty="0"/>
              <a:t>Pricing</a:t>
            </a:r>
          </a:p>
          <a:p>
            <a:pPr lvl="1"/>
            <a:r>
              <a:rPr lang="en-US" dirty="0"/>
              <a:t>Branding</a:t>
            </a:r>
          </a:p>
          <a:p>
            <a:r>
              <a:rPr lang="en-US" dirty="0"/>
              <a:t>Global processes for:</a:t>
            </a:r>
          </a:p>
          <a:p>
            <a:pPr lvl="1"/>
            <a:r>
              <a:rPr lang="en-US" dirty="0"/>
              <a:t>Procurement</a:t>
            </a:r>
          </a:p>
          <a:p>
            <a:pPr lvl="1"/>
            <a:r>
              <a:rPr lang="en-US" dirty="0"/>
              <a:t>Finance</a:t>
            </a:r>
          </a:p>
          <a:p>
            <a:pPr lvl="1"/>
            <a:r>
              <a:rPr lang="en-US" dirty="0"/>
              <a:t>Other administrative</a:t>
            </a:r>
          </a:p>
        </p:txBody>
      </p:sp>
      <p:pic>
        <p:nvPicPr>
          <p:cNvPr id="5" name="Picture 4">
            <a:extLst>
              <a:ext uri="{FF2B5EF4-FFF2-40B4-BE49-F238E27FC236}">
                <a16:creationId xmlns:a16="http://schemas.microsoft.com/office/drawing/2014/main" id="{3A6032F3-D6AF-478B-9969-908780FDD459}"/>
              </a:ext>
            </a:extLst>
          </p:cNvPr>
          <p:cNvPicPr>
            <a:picLocks noChangeAspect="1"/>
          </p:cNvPicPr>
          <p:nvPr/>
        </p:nvPicPr>
        <p:blipFill>
          <a:blip r:embed="rId2"/>
          <a:stretch>
            <a:fillRect/>
          </a:stretch>
        </p:blipFill>
        <p:spPr>
          <a:xfrm>
            <a:off x="5865812" y="1295400"/>
            <a:ext cx="5906324" cy="4467849"/>
          </a:xfrm>
          <a:prstGeom prst="rect">
            <a:avLst/>
          </a:prstGeom>
        </p:spPr>
      </p:pic>
    </p:spTree>
    <p:extLst>
      <p:ext uri="{BB962C8B-B14F-4D97-AF65-F5344CB8AC3E}">
        <p14:creationId xmlns:p14="http://schemas.microsoft.com/office/powerpoint/2010/main" val="246924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F04B-941B-4684-B724-5941BCD2A0CC}"/>
              </a:ext>
            </a:extLst>
          </p:cNvPr>
          <p:cNvSpPr>
            <a:spLocks noGrp="1"/>
          </p:cNvSpPr>
          <p:nvPr>
            <p:ph type="title"/>
          </p:nvPr>
        </p:nvSpPr>
        <p:spPr/>
        <p:txBody>
          <a:bodyPr/>
          <a:lstStyle/>
          <a:p>
            <a:r>
              <a:rPr lang="en-US" dirty="0"/>
              <a:t>Localization Example – Sales Targets</a:t>
            </a:r>
          </a:p>
        </p:txBody>
      </p:sp>
      <p:graphicFrame>
        <p:nvGraphicFramePr>
          <p:cNvPr id="4" name="Table 3">
            <a:extLst>
              <a:ext uri="{FF2B5EF4-FFF2-40B4-BE49-F238E27FC236}">
                <a16:creationId xmlns:a16="http://schemas.microsoft.com/office/drawing/2014/main" id="{AA800F06-B9E2-4399-9480-5ED1A1BAFAA6}"/>
              </a:ext>
            </a:extLst>
          </p:cNvPr>
          <p:cNvGraphicFramePr>
            <a:graphicFrameLocks noGrp="1"/>
          </p:cNvGraphicFramePr>
          <p:nvPr>
            <p:extLst>
              <p:ext uri="{D42A27DB-BD31-4B8C-83A1-F6EECF244321}">
                <p14:modId xmlns:p14="http://schemas.microsoft.com/office/powerpoint/2010/main" val="2102775276"/>
              </p:ext>
            </p:extLst>
          </p:nvPr>
        </p:nvGraphicFramePr>
        <p:xfrm>
          <a:off x="1827212" y="2209800"/>
          <a:ext cx="8125884" cy="18542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65580288"/>
                    </a:ext>
                  </a:extLst>
                </a:gridCol>
                <a:gridCol w="4062942">
                  <a:extLst>
                    <a:ext uri="{9D8B030D-6E8A-4147-A177-3AD203B41FA5}">
                      <a16:colId xmlns:a16="http://schemas.microsoft.com/office/drawing/2014/main" val="2175149574"/>
                    </a:ext>
                  </a:extLst>
                </a:gridCol>
              </a:tblGrid>
              <a:tr h="370840">
                <a:tc>
                  <a:txBody>
                    <a:bodyPr/>
                    <a:lstStyle/>
                    <a:p>
                      <a:r>
                        <a:rPr lang="en-US" dirty="0"/>
                        <a:t>Country</a:t>
                      </a:r>
                    </a:p>
                  </a:txBody>
                  <a:tcPr/>
                </a:tc>
                <a:tc>
                  <a:txBody>
                    <a:bodyPr/>
                    <a:lstStyle/>
                    <a:p>
                      <a:r>
                        <a:rPr lang="en-US" dirty="0"/>
                        <a:t>Work Week (hours)</a:t>
                      </a:r>
                    </a:p>
                  </a:txBody>
                  <a:tcPr/>
                </a:tc>
                <a:extLst>
                  <a:ext uri="{0D108BD9-81ED-4DB2-BD59-A6C34878D82A}">
                    <a16:rowId xmlns:a16="http://schemas.microsoft.com/office/drawing/2014/main" val="1586153160"/>
                  </a:ext>
                </a:extLst>
              </a:tr>
              <a:tr h="370840">
                <a:tc>
                  <a:txBody>
                    <a:bodyPr/>
                    <a:lstStyle/>
                    <a:p>
                      <a:r>
                        <a:rPr lang="en-US" dirty="0"/>
                        <a:t>US</a:t>
                      </a:r>
                    </a:p>
                  </a:txBody>
                  <a:tcPr/>
                </a:tc>
                <a:tc>
                  <a:txBody>
                    <a:bodyPr/>
                    <a:lstStyle/>
                    <a:p>
                      <a:r>
                        <a:rPr lang="en-US" dirty="0"/>
                        <a:t>40</a:t>
                      </a:r>
                    </a:p>
                  </a:txBody>
                  <a:tcPr/>
                </a:tc>
                <a:extLst>
                  <a:ext uri="{0D108BD9-81ED-4DB2-BD59-A6C34878D82A}">
                    <a16:rowId xmlns:a16="http://schemas.microsoft.com/office/drawing/2014/main" val="1560823099"/>
                  </a:ext>
                </a:extLst>
              </a:tr>
              <a:tr h="370840">
                <a:tc>
                  <a:txBody>
                    <a:bodyPr/>
                    <a:lstStyle/>
                    <a:p>
                      <a:r>
                        <a:rPr lang="en-US" dirty="0"/>
                        <a:t>Germany</a:t>
                      </a:r>
                    </a:p>
                  </a:txBody>
                  <a:tcPr/>
                </a:tc>
                <a:tc>
                  <a:txBody>
                    <a:bodyPr/>
                    <a:lstStyle/>
                    <a:p>
                      <a:r>
                        <a:rPr lang="en-US" dirty="0"/>
                        <a:t>37.5</a:t>
                      </a:r>
                    </a:p>
                  </a:txBody>
                  <a:tcPr/>
                </a:tc>
                <a:extLst>
                  <a:ext uri="{0D108BD9-81ED-4DB2-BD59-A6C34878D82A}">
                    <a16:rowId xmlns:a16="http://schemas.microsoft.com/office/drawing/2014/main" val="3711719854"/>
                  </a:ext>
                </a:extLst>
              </a:tr>
              <a:tr h="370840">
                <a:tc>
                  <a:txBody>
                    <a:bodyPr/>
                    <a:lstStyle/>
                    <a:p>
                      <a:r>
                        <a:rPr lang="en-US" dirty="0"/>
                        <a:t>France</a:t>
                      </a:r>
                    </a:p>
                  </a:txBody>
                  <a:tcPr/>
                </a:tc>
                <a:tc>
                  <a:txBody>
                    <a:bodyPr/>
                    <a:lstStyle/>
                    <a:p>
                      <a:r>
                        <a:rPr lang="en-US" dirty="0"/>
                        <a:t>35</a:t>
                      </a:r>
                    </a:p>
                  </a:txBody>
                  <a:tcPr/>
                </a:tc>
                <a:extLst>
                  <a:ext uri="{0D108BD9-81ED-4DB2-BD59-A6C34878D82A}">
                    <a16:rowId xmlns:a16="http://schemas.microsoft.com/office/drawing/2014/main" val="139172022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00111254"/>
                  </a:ext>
                </a:extLst>
              </a:tr>
            </a:tbl>
          </a:graphicData>
        </a:graphic>
      </p:graphicFrame>
      <p:sp>
        <p:nvSpPr>
          <p:cNvPr id="5" name="TextBox 4">
            <a:extLst>
              <a:ext uri="{FF2B5EF4-FFF2-40B4-BE49-F238E27FC236}">
                <a16:creationId xmlns:a16="http://schemas.microsoft.com/office/drawing/2014/main" id="{E6691000-4EC0-4AD5-80DA-E7510ABFFDB4}"/>
              </a:ext>
            </a:extLst>
          </p:cNvPr>
          <p:cNvSpPr txBox="1"/>
          <p:nvPr/>
        </p:nvSpPr>
        <p:spPr>
          <a:xfrm>
            <a:off x="1370012" y="4495800"/>
            <a:ext cx="9753600" cy="1077218"/>
          </a:xfrm>
          <a:prstGeom prst="rect">
            <a:avLst/>
          </a:prstGeom>
          <a:noFill/>
        </p:spPr>
        <p:txBody>
          <a:bodyPr wrap="square" rtlCol="0">
            <a:spAutoFit/>
          </a:bodyPr>
          <a:lstStyle/>
          <a:p>
            <a:r>
              <a:rPr lang="en-US" sz="3200" dirty="0"/>
              <a:t>All three sales teams had the same targets, with varying work weeks.</a:t>
            </a:r>
          </a:p>
        </p:txBody>
      </p:sp>
    </p:spTree>
    <p:extLst>
      <p:ext uri="{BB962C8B-B14F-4D97-AF65-F5344CB8AC3E}">
        <p14:creationId xmlns:p14="http://schemas.microsoft.com/office/powerpoint/2010/main" val="107358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CCC3-CB99-43E6-B9EE-16057C0A6751}"/>
              </a:ext>
            </a:extLst>
          </p:cNvPr>
          <p:cNvSpPr>
            <a:spLocks noGrp="1"/>
          </p:cNvSpPr>
          <p:nvPr>
            <p:ph type="title"/>
          </p:nvPr>
        </p:nvSpPr>
        <p:spPr/>
        <p:txBody>
          <a:bodyPr/>
          <a:lstStyle/>
          <a:p>
            <a:r>
              <a:rPr lang="en-US" dirty="0"/>
              <a:t>Localization Example #2 - France</a:t>
            </a:r>
          </a:p>
        </p:txBody>
      </p:sp>
      <p:sp>
        <p:nvSpPr>
          <p:cNvPr id="3" name="Content Placeholder 2">
            <a:extLst>
              <a:ext uri="{FF2B5EF4-FFF2-40B4-BE49-F238E27FC236}">
                <a16:creationId xmlns:a16="http://schemas.microsoft.com/office/drawing/2014/main" id="{FD74947E-6881-434C-9413-387B2F5DAF47}"/>
              </a:ext>
            </a:extLst>
          </p:cNvPr>
          <p:cNvSpPr>
            <a:spLocks noGrp="1"/>
          </p:cNvSpPr>
          <p:nvPr>
            <p:ph idx="1"/>
          </p:nvPr>
        </p:nvSpPr>
        <p:spPr/>
        <p:txBody>
          <a:bodyPr/>
          <a:lstStyle/>
          <a:p>
            <a:r>
              <a:rPr lang="en-US" dirty="0"/>
              <a:t>“The ISP market had recently consolidated from four dominant players to just two, and Akamai had a network relationship with just one. Dublin recalled one French engineer explaining that the company was getting killed by the local competition which was in both networks and that meeting sales targets would only be possible if Akamai was also in both ISPs operating in France. (Lessard 2017)”</a:t>
            </a:r>
          </a:p>
          <a:p>
            <a:endParaRPr lang="en-US" dirty="0"/>
          </a:p>
          <a:p>
            <a:r>
              <a:rPr lang="en-US" dirty="0"/>
              <a:t>From: </a:t>
            </a:r>
            <a:r>
              <a:rPr lang="en-US" dirty="0">
                <a:hlinkClick r:id="rId2"/>
              </a:rPr>
              <a:t>https://mitsloan.mit.edu/LearningEdge/CaseDocs/16-175.AkamaiLocalizationChallenge.pdf</a:t>
            </a:r>
            <a:endParaRPr lang="en-US" dirty="0"/>
          </a:p>
        </p:txBody>
      </p:sp>
    </p:spTree>
    <p:extLst>
      <p:ext uri="{BB962C8B-B14F-4D97-AF65-F5344CB8AC3E}">
        <p14:creationId xmlns:p14="http://schemas.microsoft.com/office/powerpoint/2010/main" val="197204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 Case Conclusions</a:t>
            </a:r>
          </a:p>
        </p:txBody>
      </p:sp>
      <p:sp>
        <p:nvSpPr>
          <p:cNvPr id="3" name="Content Placeholder 2"/>
          <p:cNvSpPr>
            <a:spLocks noGrp="1"/>
          </p:cNvSpPr>
          <p:nvPr>
            <p:ph idx="1"/>
          </p:nvPr>
        </p:nvSpPr>
        <p:spPr/>
        <p:txBody>
          <a:bodyPr/>
          <a:lstStyle/>
          <a:p>
            <a:r>
              <a:rPr lang="en-US" dirty="0"/>
              <a:t>Certain decisions and management objectives need to be localized</a:t>
            </a:r>
          </a:p>
          <a:p>
            <a:r>
              <a:rPr lang="en-US" dirty="0"/>
              <a:t>Some operational process can remain global</a:t>
            </a:r>
          </a:p>
          <a:p>
            <a:r>
              <a:rPr lang="en-US" dirty="0"/>
              <a:t>Constant vigilance when it comes to new technology</a:t>
            </a:r>
          </a:p>
          <a:p>
            <a:r>
              <a:rPr lang="en-US" dirty="0"/>
              <a:t>New types of CDNs are a threat and opportunity</a:t>
            </a:r>
          </a:p>
          <a:p>
            <a:r>
              <a:rPr lang="en-US" dirty="0"/>
              <a:t>More bandwidth usage globally means continued industry strength</a:t>
            </a:r>
          </a:p>
          <a:p>
            <a:r>
              <a:rPr lang="en-US" dirty="0"/>
              <a:t>Many opportunities, but customers are becoming cost </a:t>
            </a:r>
            <a:r>
              <a:rPr lang="en-US" dirty="0" err="1"/>
              <a:t>concious</a:t>
            </a:r>
            <a:endParaRPr lang="en-US" dirty="0"/>
          </a:p>
        </p:txBody>
      </p:sp>
    </p:spTree>
    <p:extLst>
      <p:ext uri="{BB962C8B-B14F-4D97-AF65-F5344CB8AC3E}">
        <p14:creationId xmlns:p14="http://schemas.microsoft.com/office/powerpoint/2010/main" val="423187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References</a:t>
            </a:r>
          </a:p>
        </p:txBody>
      </p:sp>
      <p:sp>
        <p:nvSpPr>
          <p:cNvPr id="8" name="Content Placeholder 7"/>
          <p:cNvSpPr>
            <a:spLocks noGrp="1"/>
          </p:cNvSpPr>
          <p:nvPr>
            <p:ph idx="1"/>
          </p:nvPr>
        </p:nvSpPr>
        <p:spPr/>
        <p:txBody>
          <a:bodyPr/>
          <a:lstStyle/>
          <a:p>
            <a:r>
              <a:rPr lang="en-US" dirty="0" err="1"/>
              <a:t>Lessard</a:t>
            </a:r>
            <a:r>
              <a:rPr lang="en-US" dirty="0"/>
              <a:t>, Donald and Cate </a:t>
            </a:r>
            <a:r>
              <a:rPr lang="en-US" dirty="0" err="1"/>
              <a:t>Reavis</a:t>
            </a:r>
            <a:r>
              <a:rPr lang="en-US" dirty="0"/>
              <a:t> </a:t>
            </a:r>
            <a:r>
              <a:rPr lang="en-US" i="1" dirty="0"/>
              <a:t>Akamai’s Localization Challenge </a:t>
            </a:r>
            <a:r>
              <a:rPr lang="en-US" dirty="0"/>
              <a:t>September 22, 2017 . MIT Management Sloan School. Retrieved from </a:t>
            </a:r>
            <a:r>
              <a:rPr lang="en-US" dirty="0">
                <a:hlinkClick r:id="rId2"/>
              </a:rPr>
              <a:t>https://mitsloan.mit.edu/LearningEdge/CaseDocs/16-175.AkamaiLocalizationChallenge.pdf</a:t>
            </a:r>
            <a:endParaRPr lang="en-US" dirty="0"/>
          </a:p>
          <a:p>
            <a:r>
              <a:rPr lang="en-US" dirty="0"/>
              <a:t>HostingReview360.com </a:t>
            </a:r>
            <a:r>
              <a:rPr lang="en-US" i="1" dirty="0"/>
              <a:t>Top 5 CDN Providers </a:t>
            </a:r>
            <a:r>
              <a:rPr lang="en-US" dirty="0"/>
              <a:t>Retrieved from </a:t>
            </a:r>
            <a:r>
              <a:rPr lang="en-US" dirty="0">
                <a:hlinkClick r:id="rId3"/>
              </a:rPr>
              <a:t>https://hostingreview360.com/top-5-cdn-providers/</a:t>
            </a:r>
            <a:endParaRPr lang="en-US" dirty="0"/>
          </a:p>
        </p:txBody>
      </p:sp>
    </p:spTree>
    <p:extLst>
      <p:ext uri="{BB962C8B-B14F-4D97-AF65-F5344CB8AC3E}">
        <p14:creationId xmlns:p14="http://schemas.microsoft.com/office/powerpoint/2010/main" val="334768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Akamai</a:t>
            </a:r>
          </a:p>
        </p:txBody>
      </p:sp>
      <p:sp>
        <p:nvSpPr>
          <p:cNvPr id="3" name="Content Placeholder 2"/>
          <p:cNvSpPr>
            <a:spLocks noGrp="1"/>
          </p:cNvSpPr>
          <p:nvPr>
            <p:ph idx="1"/>
          </p:nvPr>
        </p:nvSpPr>
        <p:spPr/>
        <p:txBody>
          <a:bodyPr/>
          <a:lstStyle/>
          <a:p>
            <a:r>
              <a:rPr lang="en-US" dirty="0"/>
              <a:t>Akamai, the Hawaiian word for “smart” or “clever,” was founded in 1998 by Tom Leighton, a professor of applied mathematics from MIT, and Danny Lewin, a recent graduate in computer science from the Israel Institute of Technology (</a:t>
            </a:r>
            <a:r>
              <a:rPr lang="en-US" dirty="0" err="1"/>
              <a:t>Technion</a:t>
            </a:r>
            <a:r>
              <a:rPr lang="en-US" dirty="0"/>
              <a:t>).</a:t>
            </a:r>
          </a:p>
          <a:p>
            <a:r>
              <a:rPr lang="en-US" dirty="0"/>
              <a:t>In 2000, global expansion began with the United Kingdom, Germany and France. </a:t>
            </a:r>
          </a:p>
        </p:txBody>
      </p:sp>
      <p:pic>
        <p:nvPicPr>
          <p:cNvPr id="1026" name="Picture 2" descr="Akamai Technologies">
            <a:extLst>
              <a:ext uri="{FF2B5EF4-FFF2-40B4-BE49-F238E27FC236}">
                <a16:creationId xmlns:a16="http://schemas.microsoft.com/office/drawing/2014/main" id="{F241543F-C150-4EBF-9917-B25DF3199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812" y="4114800"/>
            <a:ext cx="4572000" cy="2552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7CF037-22FD-4530-B637-419A24EF726B}"/>
              </a:ext>
            </a:extLst>
          </p:cNvPr>
          <p:cNvSpPr/>
          <p:nvPr/>
        </p:nvSpPr>
        <p:spPr>
          <a:xfrm>
            <a:off x="455612" y="6013467"/>
            <a:ext cx="6092825" cy="646331"/>
          </a:xfrm>
          <a:prstGeom prst="rect">
            <a:avLst/>
          </a:prstGeom>
        </p:spPr>
        <p:txBody>
          <a:bodyPr>
            <a:spAutoFit/>
          </a:bodyPr>
          <a:lstStyle/>
          <a:p>
            <a:r>
              <a:rPr lang="en-US" dirty="0">
                <a:hlinkClick r:id="rId3"/>
              </a:rPr>
              <a:t>From: https://www.fiercevideo.com/video/akamai-builds-more-content-security-into-its-edge-platform</a:t>
            </a:r>
            <a:endParaRPr lang="en-US" dirty="0"/>
          </a:p>
        </p:txBody>
      </p:sp>
    </p:spTree>
    <p:extLst>
      <p:ext uri="{BB962C8B-B14F-4D97-AF65-F5344CB8AC3E}">
        <p14:creationId xmlns:p14="http://schemas.microsoft.com/office/powerpoint/2010/main" val="246071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Problem Statement</a:t>
            </a:r>
          </a:p>
        </p:txBody>
      </p:sp>
      <p:sp>
        <p:nvSpPr>
          <p:cNvPr id="3" name="Content Placeholder 2"/>
          <p:cNvSpPr>
            <a:spLocks noGrp="1"/>
          </p:cNvSpPr>
          <p:nvPr>
            <p:ph idx="1"/>
          </p:nvPr>
        </p:nvSpPr>
        <p:spPr>
          <a:xfrm>
            <a:off x="1522413" y="1904999"/>
            <a:ext cx="5791199" cy="4114801"/>
          </a:xfrm>
        </p:spPr>
        <p:txBody>
          <a:bodyPr/>
          <a:lstStyle/>
          <a:p>
            <a:r>
              <a:rPr lang="en-US" dirty="0"/>
              <a:t>Akamai needed to go global, by going local.</a:t>
            </a:r>
          </a:p>
          <a:p>
            <a:r>
              <a:rPr lang="en-US" dirty="0"/>
              <a:t>Akamai’s business was developed in the United States, and even though they had </a:t>
            </a:r>
            <a:r>
              <a:rPr lang="en-US" b="1" dirty="0"/>
              <a:t>global-class technology</a:t>
            </a:r>
            <a:r>
              <a:rPr lang="en-US" dirty="0"/>
              <a:t>, they did not have </a:t>
            </a:r>
            <a:r>
              <a:rPr lang="en-US" b="1" dirty="0"/>
              <a:t>global-class infrastructure </a:t>
            </a:r>
            <a:r>
              <a:rPr lang="en-US" dirty="0"/>
              <a:t>– either in technology, or supporting sales, marketing and support </a:t>
            </a:r>
          </a:p>
          <a:p>
            <a:r>
              <a:rPr lang="en-US" dirty="0"/>
              <a:t>At the same time, Amazon, Microsoft, IBM and Google are developing </a:t>
            </a:r>
            <a:r>
              <a:rPr lang="en-US"/>
              <a:t>cloud solutions.</a:t>
            </a:r>
            <a:endParaRPr lang="en-US" dirty="0"/>
          </a:p>
        </p:txBody>
      </p:sp>
      <p:pic>
        <p:nvPicPr>
          <p:cNvPr id="4" name="Picture 3"/>
          <p:cNvPicPr>
            <a:picLocks noChangeAspect="1"/>
          </p:cNvPicPr>
          <p:nvPr/>
        </p:nvPicPr>
        <p:blipFill>
          <a:blip r:embed="rId2"/>
          <a:stretch>
            <a:fillRect/>
          </a:stretch>
        </p:blipFill>
        <p:spPr>
          <a:xfrm>
            <a:off x="7542212" y="1885603"/>
            <a:ext cx="4401164" cy="3962953"/>
          </a:xfrm>
          <a:prstGeom prst="rect">
            <a:avLst/>
          </a:prstGeom>
        </p:spPr>
      </p:pic>
      <p:sp>
        <p:nvSpPr>
          <p:cNvPr id="5" name="TextBox 4"/>
          <p:cNvSpPr txBox="1"/>
          <p:nvPr/>
        </p:nvSpPr>
        <p:spPr>
          <a:xfrm>
            <a:off x="303212" y="6400800"/>
            <a:ext cx="11734800" cy="369332"/>
          </a:xfrm>
          <a:prstGeom prst="rect">
            <a:avLst/>
          </a:prstGeom>
          <a:noFill/>
        </p:spPr>
        <p:txBody>
          <a:bodyPr wrap="square" rtlCol="0">
            <a:spAutoFit/>
          </a:bodyPr>
          <a:lstStyle/>
          <a:p>
            <a:r>
              <a:rPr lang="en-US" dirty="0"/>
              <a:t>Image from: </a:t>
            </a:r>
            <a:r>
              <a:rPr lang="en-US" dirty="0" err="1"/>
              <a:t>Lessard</a:t>
            </a:r>
            <a:r>
              <a:rPr lang="en-US" dirty="0"/>
              <a:t> - </a:t>
            </a:r>
            <a:r>
              <a:rPr lang="en-US" dirty="0">
                <a:hlinkClick r:id="rId3"/>
              </a:rPr>
              <a:t>https://mitsloan.mit.edu/LearningEdge/CaseDocs/16-175.AkamaiLocalizationChallenge.pdf</a:t>
            </a:r>
            <a:endParaRPr lang="en-US" dirty="0"/>
          </a:p>
        </p:txBody>
      </p:sp>
    </p:spTree>
    <p:extLst>
      <p:ext uri="{BB962C8B-B14F-4D97-AF65-F5344CB8AC3E}">
        <p14:creationId xmlns:p14="http://schemas.microsoft.com/office/powerpoint/2010/main" val="41062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CDN: Content Delivery Network</a:t>
            </a:r>
          </a:p>
        </p:txBody>
      </p:sp>
      <p:sp>
        <p:nvSpPr>
          <p:cNvPr id="3" name="Content Placeholder 2"/>
          <p:cNvSpPr>
            <a:spLocks noGrp="1"/>
          </p:cNvSpPr>
          <p:nvPr>
            <p:ph idx="1"/>
          </p:nvPr>
        </p:nvSpPr>
        <p:spPr>
          <a:xfrm>
            <a:off x="1522413" y="1904999"/>
            <a:ext cx="2895599" cy="4114801"/>
          </a:xfrm>
        </p:spPr>
        <p:txBody>
          <a:bodyPr/>
          <a:lstStyle/>
          <a:p>
            <a:r>
              <a:rPr lang="en-US" dirty="0"/>
              <a:t>CDNs provide stable, fast and global access to their customers content</a:t>
            </a:r>
          </a:p>
          <a:p>
            <a:r>
              <a:rPr lang="en-US" dirty="0"/>
              <a:t>They are a combination of the FedEx of the Internet and the movie house of the Internet</a:t>
            </a:r>
          </a:p>
        </p:txBody>
      </p:sp>
      <p:pic>
        <p:nvPicPr>
          <p:cNvPr id="1026" name="Picture 2" descr="Image result for cd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412" y="2133600"/>
            <a:ext cx="4499118" cy="33778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4812" y="6172200"/>
            <a:ext cx="9906000" cy="369332"/>
          </a:xfrm>
          <a:prstGeom prst="rect">
            <a:avLst/>
          </a:prstGeom>
          <a:noFill/>
        </p:spPr>
        <p:txBody>
          <a:bodyPr wrap="square" rtlCol="0">
            <a:spAutoFit/>
          </a:bodyPr>
          <a:lstStyle/>
          <a:p>
            <a:r>
              <a:rPr lang="en-US" dirty="0"/>
              <a:t>Image from: http://hostingreview360.com</a:t>
            </a:r>
          </a:p>
        </p:txBody>
      </p:sp>
    </p:spTree>
    <p:extLst>
      <p:ext uri="{BB962C8B-B14F-4D97-AF65-F5344CB8AC3E}">
        <p14:creationId xmlns:p14="http://schemas.microsoft.com/office/powerpoint/2010/main" val="262523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CDNs and Caching</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4025323141"/>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Literature Review</a:t>
            </a:r>
          </a:p>
        </p:txBody>
      </p:sp>
      <p:sp>
        <p:nvSpPr>
          <p:cNvPr id="3" name="Content Placeholder 2"/>
          <p:cNvSpPr>
            <a:spLocks noGrp="1"/>
          </p:cNvSpPr>
          <p:nvPr>
            <p:ph idx="1"/>
          </p:nvPr>
        </p:nvSpPr>
        <p:spPr/>
        <p:txBody>
          <a:bodyPr>
            <a:normAutofit/>
          </a:bodyPr>
          <a:lstStyle/>
          <a:p>
            <a:r>
              <a:rPr lang="en-US" b="1" dirty="0">
                <a:solidFill>
                  <a:schemeClr val="accent2"/>
                </a:solidFill>
              </a:rPr>
              <a:t>Mobile CDNs </a:t>
            </a:r>
            <a:r>
              <a:rPr lang="en-US" b="1" dirty="0"/>
              <a:t>are a great opportunity for Akamai, and also, its competitors, experiencing growth in the US, Europe, Asia, India, Central and South America in the next five years (Bhawsar 2019)</a:t>
            </a:r>
            <a:br>
              <a:rPr lang="en-US" b="1" dirty="0"/>
            </a:br>
            <a:br>
              <a:rPr lang="en-US" b="1" dirty="0"/>
            </a:br>
            <a:endParaRPr lang="en-US" dirty="0"/>
          </a:p>
          <a:p>
            <a:r>
              <a:rPr lang="en-US" b="1" dirty="0" err="1"/>
              <a:t>MarketsandMarkets</a:t>
            </a:r>
            <a:r>
              <a:rPr lang="en-US" b="1" dirty="0"/>
              <a:t> forecasts the CDN services market will grow from $</a:t>
            </a:r>
            <a:r>
              <a:rPr lang="en-US" b="1" dirty="0">
                <a:solidFill>
                  <a:schemeClr val="accent2"/>
                </a:solidFill>
              </a:rPr>
              <a:t>7.5 billion </a:t>
            </a:r>
            <a:r>
              <a:rPr lang="en-US" b="1" dirty="0"/>
              <a:t>in 2017 to </a:t>
            </a:r>
            <a:r>
              <a:rPr lang="en-US" b="1" dirty="0">
                <a:solidFill>
                  <a:schemeClr val="accent2"/>
                </a:solidFill>
              </a:rPr>
              <a:t>$30 billion </a:t>
            </a:r>
            <a:r>
              <a:rPr lang="en-US" b="1" dirty="0"/>
              <a:t>in 2022, as CDN providers focus on security, compression, video, web optimization and data duplication features (DerGurhan 2019) </a:t>
            </a:r>
            <a:endParaRPr lang="en-US" dirty="0"/>
          </a:p>
        </p:txBody>
      </p:sp>
    </p:spTree>
    <p:extLst>
      <p:ext uri="{BB962C8B-B14F-4D97-AF65-F5344CB8AC3E}">
        <p14:creationId xmlns:p14="http://schemas.microsoft.com/office/powerpoint/2010/main" val="19420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621A-FF0A-4062-80AE-9F578B50B375}"/>
              </a:ext>
            </a:extLst>
          </p:cNvPr>
          <p:cNvSpPr>
            <a:spLocks noGrp="1"/>
          </p:cNvSpPr>
          <p:nvPr>
            <p:ph type="title"/>
          </p:nvPr>
        </p:nvSpPr>
        <p:spPr/>
        <p:txBody>
          <a:bodyPr/>
          <a:lstStyle/>
          <a:p>
            <a:r>
              <a:rPr lang="en-US" dirty="0"/>
              <a:t>#2 – Literature Review</a:t>
            </a:r>
          </a:p>
        </p:txBody>
      </p:sp>
      <p:sp>
        <p:nvSpPr>
          <p:cNvPr id="3" name="Content Placeholder 2">
            <a:extLst>
              <a:ext uri="{FF2B5EF4-FFF2-40B4-BE49-F238E27FC236}">
                <a16:creationId xmlns:a16="http://schemas.microsoft.com/office/drawing/2014/main" id="{15823EF0-350D-4C7D-AC3A-56820A63B274}"/>
              </a:ext>
            </a:extLst>
          </p:cNvPr>
          <p:cNvSpPr>
            <a:spLocks noGrp="1"/>
          </p:cNvSpPr>
          <p:nvPr>
            <p:ph idx="1"/>
          </p:nvPr>
        </p:nvSpPr>
        <p:spPr>
          <a:xfrm>
            <a:off x="1522413" y="1905000"/>
            <a:ext cx="9134391" cy="4114801"/>
          </a:xfrm>
        </p:spPr>
        <p:txBody>
          <a:bodyPr>
            <a:normAutofit fontScale="92500"/>
          </a:bodyPr>
          <a:lstStyle/>
          <a:p>
            <a:r>
              <a:rPr lang="en-US" b="1" dirty="0"/>
              <a:t>Competitor Nitrogen is classifying Akamai as </a:t>
            </a:r>
            <a:r>
              <a:rPr lang="en-US" b="1" dirty="0">
                <a:solidFill>
                  <a:schemeClr val="accent2"/>
                </a:solidFill>
              </a:rPr>
              <a:t>legacy</a:t>
            </a:r>
            <a:r>
              <a:rPr lang="en-US" b="1" dirty="0"/>
              <a:t> product, capital intensive because it requires servers all over the world, </a:t>
            </a:r>
            <a:r>
              <a:rPr lang="en-US" b="1" dirty="0">
                <a:solidFill>
                  <a:schemeClr val="accent2"/>
                </a:solidFill>
              </a:rPr>
              <a:t>Nitrogen</a:t>
            </a:r>
            <a:r>
              <a:rPr lang="en-US" b="1" dirty="0"/>
              <a:t> moves away from the commoditized network optimization layer and leases the best telecom pipes in different locations, and then provides their service at the application layer (Nair 2019) </a:t>
            </a:r>
            <a:endParaRPr lang="en-US" dirty="0"/>
          </a:p>
          <a:p>
            <a:r>
              <a:rPr lang="en-US" b="1" dirty="0"/>
              <a:t>As more applications are integrated and development is integrated with operations (“</a:t>
            </a:r>
            <a:r>
              <a:rPr lang="en-US" b="1" dirty="0">
                <a:solidFill>
                  <a:schemeClr val="accent2"/>
                </a:solidFill>
              </a:rPr>
              <a:t>DevOps</a:t>
            </a:r>
            <a:r>
              <a:rPr lang="en-US" b="1" dirty="0"/>
              <a:t>”), dynamic </a:t>
            </a:r>
            <a:r>
              <a:rPr lang="en-US" b="1" dirty="0">
                <a:solidFill>
                  <a:schemeClr val="accent2"/>
                </a:solidFill>
              </a:rPr>
              <a:t>micro services</a:t>
            </a:r>
            <a:r>
              <a:rPr lang="en-US" b="1" dirty="0"/>
              <a:t>, </a:t>
            </a:r>
            <a:r>
              <a:rPr lang="en-US" b="1" dirty="0">
                <a:solidFill>
                  <a:schemeClr val="accent2"/>
                </a:solidFill>
              </a:rPr>
              <a:t>Continuous Integration </a:t>
            </a:r>
            <a:r>
              <a:rPr lang="en-US" b="1" dirty="0"/>
              <a:t>and </a:t>
            </a:r>
            <a:r>
              <a:rPr lang="en-US" b="1" dirty="0">
                <a:solidFill>
                  <a:schemeClr val="accent2"/>
                </a:solidFill>
              </a:rPr>
              <a:t>Continuous Delivery</a:t>
            </a:r>
            <a:r>
              <a:rPr lang="en-US" b="1" dirty="0"/>
              <a:t>, along with performance and security, will define the next generation of CDNs (Ramsinghani 2019)</a:t>
            </a:r>
            <a:endParaRPr lang="en-US" dirty="0"/>
          </a:p>
          <a:p>
            <a:r>
              <a:rPr lang="en-US" b="1" dirty="0"/>
              <a:t>Akamai themselves have discussed moving to the ‘</a:t>
            </a:r>
            <a:r>
              <a:rPr lang="en-US" b="1" dirty="0">
                <a:solidFill>
                  <a:schemeClr val="accent2"/>
                </a:solidFill>
              </a:rPr>
              <a:t>edge</a:t>
            </a:r>
            <a:r>
              <a:rPr lang="en-US" b="1" dirty="0"/>
              <a:t>’, value added services, as the CDN market itself will continue to grow (Ozalp 2019)</a:t>
            </a:r>
            <a:endParaRPr lang="en-US" dirty="0"/>
          </a:p>
          <a:p>
            <a:endParaRPr lang="en-US" dirty="0"/>
          </a:p>
        </p:txBody>
      </p:sp>
    </p:spTree>
    <p:extLst>
      <p:ext uri="{BB962C8B-B14F-4D97-AF65-F5344CB8AC3E}">
        <p14:creationId xmlns:p14="http://schemas.microsoft.com/office/powerpoint/2010/main" val="120569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Case Elements</a:t>
            </a:r>
          </a:p>
        </p:txBody>
      </p:sp>
      <p:sp>
        <p:nvSpPr>
          <p:cNvPr id="3" name="Content Placeholder 2"/>
          <p:cNvSpPr>
            <a:spLocks noGrp="1"/>
          </p:cNvSpPr>
          <p:nvPr>
            <p:ph idx="1"/>
          </p:nvPr>
        </p:nvSpPr>
        <p:spPr/>
        <p:txBody>
          <a:bodyPr/>
          <a:lstStyle/>
          <a:p>
            <a:r>
              <a:rPr lang="en-US" dirty="0"/>
              <a:t>Competition and Market Share / Market Niche</a:t>
            </a:r>
          </a:p>
          <a:p>
            <a:pPr lvl="1"/>
            <a:r>
              <a:rPr lang="en-US" dirty="0"/>
              <a:t>Other CDNs</a:t>
            </a:r>
          </a:p>
          <a:p>
            <a:pPr lvl="1"/>
            <a:r>
              <a:rPr lang="en-US" dirty="0"/>
              <a:t>Cloud Competitors</a:t>
            </a:r>
          </a:p>
          <a:p>
            <a:r>
              <a:rPr lang="en-US" dirty="0"/>
              <a:t>Onward Pace of Technology</a:t>
            </a:r>
          </a:p>
          <a:p>
            <a:pPr lvl="1"/>
            <a:r>
              <a:rPr lang="en-US" dirty="0"/>
              <a:t>AI / CDN Hybrids </a:t>
            </a:r>
          </a:p>
          <a:p>
            <a:pPr lvl="1"/>
            <a:r>
              <a:rPr lang="en-US" dirty="0"/>
              <a:t>Optimized services like Nitrogen</a:t>
            </a:r>
          </a:p>
          <a:p>
            <a:pPr lvl="1"/>
            <a:r>
              <a:rPr lang="en-US" dirty="0"/>
              <a:t>More people streaming than using traditional TV or satellite</a:t>
            </a:r>
          </a:p>
          <a:p>
            <a:pPr lvl="1"/>
            <a:r>
              <a:rPr lang="en-US" dirty="0"/>
              <a:t>More gaming , video , and other high-bandwidth services</a:t>
            </a:r>
          </a:p>
        </p:txBody>
      </p:sp>
    </p:spTree>
    <p:extLst>
      <p:ext uri="{BB962C8B-B14F-4D97-AF65-F5344CB8AC3E}">
        <p14:creationId xmlns:p14="http://schemas.microsoft.com/office/powerpoint/2010/main" val="190369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D35A-BF17-4A2D-84BF-6601B22B6A11}"/>
              </a:ext>
            </a:extLst>
          </p:cNvPr>
          <p:cNvSpPr>
            <a:spLocks noGrp="1"/>
          </p:cNvSpPr>
          <p:nvPr>
            <p:ph type="title"/>
          </p:nvPr>
        </p:nvSpPr>
        <p:spPr/>
        <p:txBody>
          <a:bodyPr/>
          <a:lstStyle/>
          <a:p>
            <a:r>
              <a:rPr lang="en-US" dirty="0">
                <a:solidFill>
                  <a:schemeClr val="bg1"/>
                </a:solidFill>
              </a:rPr>
              <a:t>Competition  SWOT Analysis</a:t>
            </a:r>
          </a:p>
        </p:txBody>
      </p:sp>
      <p:sp>
        <p:nvSpPr>
          <p:cNvPr id="16" name="Text Placeholder 15">
            <a:extLst>
              <a:ext uri="{FF2B5EF4-FFF2-40B4-BE49-F238E27FC236}">
                <a16:creationId xmlns:a16="http://schemas.microsoft.com/office/drawing/2014/main" id="{7F69D14D-A287-47A7-AD7F-F8207B825979}"/>
              </a:ext>
            </a:extLst>
          </p:cNvPr>
          <p:cNvSpPr>
            <a:spLocks noGrp="1"/>
          </p:cNvSpPr>
          <p:nvPr>
            <p:ph type="body" sz="quarter" idx="49"/>
          </p:nvPr>
        </p:nvSpPr>
        <p:spPr/>
        <p:txBody>
          <a:bodyPr/>
          <a:lstStyle/>
          <a:p>
            <a:r>
              <a:rPr lang="en-US" dirty="0">
                <a:solidFill>
                  <a:schemeClr val="bg1"/>
                </a:solidFill>
              </a:rPr>
              <a:t>More Convenient</a:t>
            </a:r>
          </a:p>
        </p:txBody>
      </p:sp>
      <p:sp>
        <p:nvSpPr>
          <p:cNvPr id="15" name="Text Placeholder 14">
            <a:extLst>
              <a:ext uri="{FF2B5EF4-FFF2-40B4-BE49-F238E27FC236}">
                <a16:creationId xmlns:a16="http://schemas.microsoft.com/office/drawing/2014/main" id="{4388D112-A77A-4044-B2EE-66DDC7FD30DE}"/>
              </a:ext>
            </a:extLst>
          </p:cNvPr>
          <p:cNvSpPr>
            <a:spLocks noGrp="1"/>
          </p:cNvSpPr>
          <p:nvPr>
            <p:ph type="body" sz="quarter" idx="48"/>
          </p:nvPr>
        </p:nvSpPr>
        <p:spPr/>
        <p:txBody>
          <a:bodyPr/>
          <a:lstStyle/>
          <a:p>
            <a:r>
              <a:rPr lang="en-US" dirty="0">
                <a:solidFill>
                  <a:schemeClr val="bg1"/>
                </a:solidFill>
              </a:rPr>
              <a:t>Less Convenient</a:t>
            </a:r>
          </a:p>
        </p:txBody>
      </p:sp>
      <p:sp>
        <p:nvSpPr>
          <p:cNvPr id="13" name="Text Placeholder 12">
            <a:extLst>
              <a:ext uri="{FF2B5EF4-FFF2-40B4-BE49-F238E27FC236}">
                <a16:creationId xmlns:a16="http://schemas.microsoft.com/office/drawing/2014/main" id="{8D7EBCC9-AEFF-4039-8638-5B309811BE29}"/>
              </a:ext>
            </a:extLst>
          </p:cNvPr>
          <p:cNvSpPr>
            <a:spLocks noGrp="1"/>
          </p:cNvSpPr>
          <p:nvPr>
            <p:ph type="body" sz="quarter" idx="46"/>
          </p:nvPr>
        </p:nvSpPr>
        <p:spPr/>
        <p:txBody>
          <a:bodyPr/>
          <a:lstStyle/>
          <a:p>
            <a:r>
              <a:rPr lang="en-US" dirty="0">
                <a:solidFill>
                  <a:schemeClr val="bg1"/>
                </a:solidFill>
              </a:rPr>
              <a:t>More Expensive</a:t>
            </a:r>
          </a:p>
        </p:txBody>
      </p:sp>
      <p:sp>
        <p:nvSpPr>
          <p:cNvPr id="14" name="Text Placeholder 13">
            <a:extLst>
              <a:ext uri="{FF2B5EF4-FFF2-40B4-BE49-F238E27FC236}">
                <a16:creationId xmlns:a16="http://schemas.microsoft.com/office/drawing/2014/main" id="{B8700051-B844-4EDC-8EAC-A44F3743A7C6}"/>
              </a:ext>
            </a:extLst>
          </p:cNvPr>
          <p:cNvSpPr>
            <a:spLocks noGrp="1"/>
          </p:cNvSpPr>
          <p:nvPr>
            <p:ph type="body" sz="quarter" idx="47"/>
          </p:nvPr>
        </p:nvSpPr>
        <p:spPr/>
        <p:txBody>
          <a:bodyPr/>
          <a:lstStyle/>
          <a:p>
            <a:r>
              <a:rPr lang="en-US" dirty="0">
                <a:solidFill>
                  <a:schemeClr val="bg1"/>
                </a:solidFill>
              </a:rPr>
              <a:t>Less Expensive</a:t>
            </a:r>
          </a:p>
        </p:txBody>
      </p:sp>
      <p:sp>
        <p:nvSpPr>
          <p:cNvPr id="5" name="Slide Number Placeholder 4">
            <a:extLst>
              <a:ext uri="{FF2B5EF4-FFF2-40B4-BE49-F238E27FC236}">
                <a16:creationId xmlns:a16="http://schemas.microsoft.com/office/drawing/2014/main" id="{1AB9C8A0-14BC-4644-8A34-F8F26D363CC9}"/>
              </a:ext>
            </a:extLst>
          </p:cNvPr>
          <p:cNvSpPr>
            <a:spLocks noGrp="1"/>
          </p:cNvSpPr>
          <p:nvPr>
            <p:ph type="sldNum" sz="quarter" idx="12"/>
          </p:nvPr>
        </p:nvSpPr>
        <p:spPr/>
        <p:txBody>
          <a:bodyPr/>
          <a:lstStyle/>
          <a:p>
            <a:fld id="{4950F5D8-22E1-4015-8661-E5B1FD28C2DE}" type="slidenum">
              <a:rPr lang="en-US" smtClean="0"/>
              <a:pPr/>
              <a:t>9</a:t>
            </a:fld>
            <a:endParaRPr lang="en-US" dirty="0"/>
          </a:p>
        </p:txBody>
      </p:sp>
      <p:sp>
        <p:nvSpPr>
          <p:cNvPr id="3" name="Date Placeholder 2">
            <a:extLst>
              <a:ext uri="{FF2B5EF4-FFF2-40B4-BE49-F238E27FC236}">
                <a16:creationId xmlns:a16="http://schemas.microsoft.com/office/drawing/2014/main" id="{995A77EE-8D7A-4C84-B917-1CFD2D6B8DCC}"/>
              </a:ext>
            </a:extLst>
          </p:cNvPr>
          <p:cNvSpPr>
            <a:spLocks noGrp="1"/>
          </p:cNvSpPr>
          <p:nvPr>
            <p:ph type="dt" sz="half" idx="10"/>
          </p:nvPr>
        </p:nvSpPr>
        <p:spPr/>
        <p:txBody>
          <a:bodyPr/>
          <a:lstStyle/>
          <a:p>
            <a:fld id="{8490CABB-6376-4351-BA0C-322104FF72A1}" type="datetime1">
              <a:rPr lang="en-US" smtClean="0"/>
              <a:pPr/>
              <a:t>8/9/2019</a:t>
            </a:fld>
            <a:endParaRPr lang="en-US" dirty="0"/>
          </a:p>
        </p:txBody>
      </p:sp>
      <p:sp>
        <p:nvSpPr>
          <p:cNvPr id="4" name="Footer Placeholder 3">
            <a:extLst>
              <a:ext uri="{FF2B5EF4-FFF2-40B4-BE49-F238E27FC236}">
                <a16:creationId xmlns:a16="http://schemas.microsoft.com/office/drawing/2014/main" id="{3D4703B2-BABE-459A-9E4B-601E56562715}"/>
              </a:ext>
            </a:extLst>
          </p:cNvPr>
          <p:cNvSpPr>
            <a:spLocks noGrp="1"/>
          </p:cNvSpPr>
          <p:nvPr>
            <p:ph type="ftr" sz="quarter" idx="11"/>
          </p:nvPr>
        </p:nvSpPr>
        <p:spPr/>
        <p:txBody>
          <a:bodyPr/>
          <a:lstStyle/>
          <a:p>
            <a:r>
              <a:rPr lang="en-US" dirty="0"/>
              <a:t>ADD A FOOTER</a:t>
            </a:r>
          </a:p>
        </p:txBody>
      </p:sp>
      <p:sp>
        <p:nvSpPr>
          <p:cNvPr id="6" name="TextBox 5">
            <a:extLst>
              <a:ext uri="{FF2B5EF4-FFF2-40B4-BE49-F238E27FC236}">
                <a16:creationId xmlns:a16="http://schemas.microsoft.com/office/drawing/2014/main" id="{DA829D04-5562-4086-B441-D8339EBB41EB}"/>
              </a:ext>
            </a:extLst>
          </p:cNvPr>
          <p:cNvSpPr txBox="1"/>
          <p:nvPr/>
        </p:nvSpPr>
        <p:spPr>
          <a:xfrm>
            <a:off x="8951116" y="4114800"/>
            <a:ext cx="232489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Open Source CDNs</a:t>
            </a:r>
          </a:p>
        </p:txBody>
      </p:sp>
      <p:sp>
        <p:nvSpPr>
          <p:cNvPr id="17" name="TextBox 16">
            <a:extLst>
              <a:ext uri="{FF2B5EF4-FFF2-40B4-BE49-F238E27FC236}">
                <a16:creationId xmlns:a16="http://schemas.microsoft.com/office/drawing/2014/main" id="{E06D6EA0-2030-41DE-B4EF-6E6C9EB0D4BC}"/>
              </a:ext>
            </a:extLst>
          </p:cNvPr>
          <p:cNvSpPr txBox="1"/>
          <p:nvPr/>
        </p:nvSpPr>
        <p:spPr>
          <a:xfrm>
            <a:off x="891172" y="4088392"/>
            <a:ext cx="232489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solidFill>
                  <a:schemeClr val="tx1"/>
                </a:solidFill>
              </a:rPr>
              <a:t>Edgecast</a:t>
            </a:r>
            <a:endParaRPr lang="en-US" dirty="0">
              <a:solidFill>
                <a:schemeClr val="tx1"/>
              </a:solidFill>
            </a:endParaRPr>
          </a:p>
        </p:txBody>
      </p:sp>
      <p:sp>
        <p:nvSpPr>
          <p:cNvPr id="18" name="TextBox 17">
            <a:extLst>
              <a:ext uri="{FF2B5EF4-FFF2-40B4-BE49-F238E27FC236}">
                <a16:creationId xmlns:a16="http://schemas.microsoft.com/office/drawing/2014/main" id="{03D9A294-2E35-4BA8-9C5B-231511DA099E}"/>
              </a:ext>
            </a:extLst>
          </p:cNvPr>
          <p:cNvSpPr txBox="1"/>
          <p:nvPr/>
        </p:nvSpPr>
        <p:spPr>
          <a:xfrm>
            <a:off x="3099673" y="5016373"/>
            <a:ext cx="232489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HP Cloud Services</a:t>
            </a:r>
          </a:p>
        </p:txBody>
      </p:sp>
      <p:sp>
        <p:nvSpPr>
          <p:cNvPr id="19" name="TextBox 18">
            <a:extLst>
              <a:ext uri="{FF2B5EF4-FFF2-40B4-BE49-F238E27FC236}">
                <a16:creationId xmlns:a16="http://schemas.microsoft.com/office/drawing/2014/main" id="{218294BB-4BE5-438A-A8DD-2B40F03EBDDE}"/>
              </a:ext>
            </a:extLst>
          </p:cNvPr>
          <p:cNvSpPr txBox="1"/>
          <p:nvPr/>
        </p:nvSpPr>
        <p:spPr>
          <a:xfrm>
            <a:off x="6323012" y="2869118"/>
            <a:ext cx="232489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Nitrogen</a:t>
            </a:r>
          </a:p>
        </p:txBody>
      </p:sp>
      <p:sp>
        <p:nvSpPr>
          <p:cNvPr id="20" name="TextBox 19">
            <a:extLst>
              <a:ext uri="{FF2B5EF4-FFF2-40B4-BE49-F238E27FC236}">
                <a16:creationId xmlns:a16="http://schemas.microsoft.com/office/drawing/2014/main" id="{89029E12-335B-49EB-A137-91ED3026589A}"/>
              </a:ext>
            </a:extLst>
          </p:cNvPr>
          <p:cNvSpPr txBox="1"/>
          <p:nvPr/>
        </p:nvSpPr>
        <p:spPr>
          <a:xfrm>
            <a:off x="1903412" y="2588993"/>
            <a:ext cx="232489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Telco CDNs</a:t>
            </a:r>
          </a:p>
        </p:txBody>
      </p:sp>
      <p:sp>
        <p:nvSpPr>
          <p:cNvPr id="21" name="TextBox 20">
            <a:extLst>
              <a:ext uri="{FF2B5EF4-FFF2-40B4-BE49-F238E27FC236}">
                <a16:creationId xmlns:a16="http://schemas.microsoft.com/office/drawing/2014/main" id="{894FEAFC-CA85-4F81-9DC0-1B7C21E48A36}"/>
              </a:ext>
            </a:extLst>
          </p:cNvPr>
          <p:cNvSpPr txBox="1"/>
          <p:nvPr/>
        </p:nvSpPr>
        <p:spPr>
          <a:xfrm>
            <a:off x="6913164" y="4918821"/>
            <a:ext cx="2324896"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Cloud Services (Amazon, Microsoft, Google)</a:t>
            </a:r>
          </a:p>
        </p:txBody>
      </p:sp>
    </p:spTree>
    <p:extLst>
      <p:ext uri="{BB962C8B-B14F-4D97-AF65-F5344CB8AC3E}">
        <p14:creationId xmlns:p14="http://schemas.microsoft.com/office/powerpoint/2010/main" val="2589939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59</TotalTime>
  <Words>687</Words>
  <Application>Microsoft Office PowerPoint</Application>
  <PresentationFormat>Custom</PresentationFormat>
  <Paragraphs>90</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Digital Blue Tunnel 16x9</vt:lpstr>
      <vt:lpstr>Akamai’s Localization Challenge</vt:lpstr>
      <vt:lpstr>About Akamai</vt:lpstr>
      <vt:lpstr>#1 – Problem Statement</vt:lpstr>
      <vt:lpstr>CDN: Content Delivery Network</vt:lpstr>
      <vt:lpstr>CDNs and Caching</vt:lpstr>
      <vt:lpstr>#2 – Literature Review</vt:lpstr>
      <vt:lpstr>#2 – Literature Review</vt:lpstr>
      <vt:lpstr>#3 – Case Elements</vt:lpstr>
      <vt:lpstr>Competition  SWOT Analysis</vt:lpstr>
      <vt:lpstr>#4 – Case Solution</vt:lpstr>
      <vt:lpstr>Localization Example – Sales Targets</vt:lpstr>
      <vt:lpstr>Localization Example #2 - France</vt:lpstr>
      <vt:lpstr>#5 – Case 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Jeremy Callinan</dc:creator>
  <cp:lastModifiedBy>jeremy callinan</cp:lastModifiedBy>
  <cp:revision>10</cp:revision>
  <dcterms:created xsi:type="dcterms:W3CDTF">2019-08-06T18:14:34Z</dcterms:created>
  <dcterms:modified xsi:type="dcterms:W3CDTF">2019-08-10T01:13:01Z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