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5"/>
  </p:notesMasterIdLst>
  <p:sldIdLst>
    <p:sldId id="258" r:id="rId5"/>
    <p:sldId id="274" r:id="rId6"/>
    <p:sldId id="269" r:id="rId7"/>
    <p:sldId id="270" r:id="rId8"/>
    <p:sldId id="278" r:id="rId9"/>
    <p:sldId id="277" r:id="rId10"/>
    <p:sldId id="279" r:id="rId11"/>
    <p:sldId id="273" r:id="rId12"/>
    <p:sldId id="280"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87949" autoAdjust="0"/>
  </p:normalViewPr>
  <p:slideViewPr>
    <p:cSldViewPr snapToGrid="0" showGuides="1">
      <p:cViewPr varScale="1">
        <p:scale>
          <a:sx n="92" d="100"/>
          <a:sy n="92" d="100"/>
        </p:scale>
        <p:origin x="53" y="7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IN" smtClean="0"/>
              <a:t>26-09-2018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IN" smtClean="0"/>
              <a:t>‹#›</a:t>
            </a:fld>
            <a:endParaRPr lang="en-IN"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1</a:t>
            </a:fld>
            <a:endParaRPr lang="en-IN" dirty="0"/>
          </a:p>
        </p:txBody>
      </p:sp>
    </p:spTree>
    <p:extLst>
      <p:ext uri="{BB962C8B-B14F-4D97-AF65-F5344CB8AC3E}">
        <p14:creationId xmlns:p14="http://schemas.microsoft.com/office/powerpoint/2010/main" val="3179795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2</a:t>
            </a:fld>
            <a:endParaRPr lang="en-IN" dirty="0"/>
          </a:p>
        </p:txBody>
      </p:sp>
    </p:spTree>
    <p:extLst>
      <p:ext uri="{BB962C8B-B14F-4D97-AF65-F5344CB8AC3E}">
        <p14:creationId xmlns:p14="http://schemas.microsoft.com/office/powerpoint/2010/main" val="179059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3</a:t>
            </a:fld>
            <a:endParaRPr lang="en-IN" dirty="0"/>
          </a:p>
        </p:txBody>
      </p:sp>
    </p:spTree>
    <p:extLst>
      <p:ext uri="{BB962C8B-B14F-4D97-AF65-F5344CB8AC3E}">
        <p14:creationId xmlns:p14="http://schemas.microsoft.com/office/powerpoint/2010/main" val="2851398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4</a:t>
            </a:fld>
            <a:endParaRPr lang="en-IN" dirty="0"/>
          </a:p>
        </p:txBody>
      </p:sp>
    </p:spTree>
    <p:extLst>
      <p:ext uri="{BB962C8B-B14F-4D97-AF65-F5344CB8AC3E}">
        <p14:creationId xmlns:p14="http://schemas.microsoft.com/office/powerpoint/2010/main" val="3328078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5</a:t>
            </a:fld>
            <a:endParaRPr lang="en-IN" dirty="0"/>
          </a:p>
        </p:txBody>
      </p:sp>
    </p:spTree>
    <p:extLst>
      <p:ext uri="{BB962C8B-B14F-4D97-AF65-F5344CB8AC3E}">
        <p14:creationId xmlns:p14="http://schemas.microsoft.com/office/powerpoint/2010/main" val="2179541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6</a:t>
            </a:fld>
            <a:endParaRPr lang="en-IN" dirty="0"/>
          </a:p>
        </p:txBody>
      </p:sp>
    </p:spTree>
    <p:extLst>
      <p:ext uri="{BB962C8B-B14F-4D97-AF65-F5344CB8AC3E}">
        <p14:creationId xmlns:p14="http://schemas.microsoft.com/office/powerpoint/2010/main" val="4141190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7</a:t>
            </a:fld>
            <a:endParaRPr lang="en-IN" dirty="0"/>
          </a:p>
        </p:txBody>
      </p:sp>
    </p:spTree>
    <p:extLst>
      <p:ext uri="{BB962C8B-B14F-4D97-AF65-F5344CB8AC3E}">
        <p14:creationId xmlns:p14="http://schemas.microsoft.com/office/powerpoint/2010/main" val="18388717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dirty="0"/>
              <a:t>Title comes here</a:t>
            </a:r>
            <a:endParaRPr lang="en-IN" dirty="0"/>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a:t>Click icon to add picture</a:t>
            </a:r>
            <a:endParaRPr lang="en-IN"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email</a:t>
            </a:r>
            <a:endParaRPr lang="en-IN"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a:t>Click icon to add picture</a:t>
            </a:r>
            <a:endParaRPr lang="en-IN"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dirty="0"/>
              <a:t>Website </a:t>
            </a:r>
            <a:r>
              <a:rPr lang="en-US" dirty="0" err="1"/>
              <a:t>url</a:t>
            </a:r>
            <a:r>
              <a:rPr lang="en-US"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a:t>Click to edit Master title style</a:t>
            </a:r>
            <a:endParaRPr lang="en-US"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a:t>Click icon to add picture</a:t>
            </a:r>
            <a:endParaRPr lang="en-IN"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email</a:t>
            </a:r>
            <a:endParaRPr lang="en-IN" dirty="0"/>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dirty="0"/>
              <a:t>Website </a:t>
            </a:r>
            <a:r>
              <a:rPr lang="en-US" dirty="0" err="1"/>
              <a:t>url</a:t>
            </a:r>
            <a:r>
              <a:rPr lang="en-US"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a:t>Click to edit Master title style</a:t>
            </a:r>
            <a:endParaRPr lang="en-US" dirty="0"/>
          </a:p>
        </p:txBody>
      </p:sp>
    </p:spTree>
    <p:extLst>
      <p:ext uri="{BB962C8B-B14F-4D97-AF65-F5344CB8AC3E}">
        <p14:creationId xmlns:p14="http://schemas.microsoft.com/office/powerpoint/2010/main" val="8101070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dirty="0"/>
              <a:t>Title comes here</a:t>
            </a:r>
            <a:endParaRPr lang="en-IN" dirty="0"/>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a:t>Click to edit Master title style</a:t>
            </a:r>
            <a:endParaRPr lang="en-IN"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IN" smtClean="0"/>
              <a:pPr/>
              <a:t>‹#›</a:t>
            </a:fld>
            <a:endParaRPr lang="en-IN"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22654412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a:t>Click to edit Master title style</a:t>
            </a:r>
            <a:endParaRPr lang="en-IN"/>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a:t>Click to edit Master title style</a:t>
            </a:r>
            <a:endParaRPr lang="en-IN"/>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a:t>Click to edit Master title style</a:t>
            </a:r>
            <a:endParaRPr lang="en-IN"/>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dirty="0"/>
              <a:t>Title comes here</a:t>
            </a:r>
            <a:endParaRPr lang="en-IN" dirty="0"/>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a:t>Click icon to add picture</a:t>
            </a:r>
            <a:endParaRPr lang="en-IN"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IN" smtClean="0"/>
              <a:pPr/>
              <a:t>‹#›</a:t>
            </a:fld>
            <a:endParaRPr lang="en-IN"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a:t>Click icon to add picture</a:t>
            </a:r>
            <a:endParaRPr lang="en-IN" dirty="0"/>
          </a:p>
        </p:txBody>
      </p:sp>
    </p:spTree>
    <p:extLst>
      <p:ext uri="{BB962C8B-B14F-4D97-AF65-F5344CB8AC3E}">
        <p14:creationId xmlns:p14="http://schemas.microsoft.com/office/powerpoint/2010/main" val="275049557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a:t>Click icon to add picture</a:t>
            </a:r>
            <a:endParaRPr lang="en-IN"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a:t>Click to edit Master title style</a:t>
            </a:r>
            <a:endParaRPr lang="en-IN"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a:t>Click icon to add picture</a:t>
            </a:r>
            <a:endParaRPr lang="en-IN"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IN"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a:t>Click icon to add picture</a:t>
            </a:r>
            <a:endParaRPr lang="en-IN"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IN"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dirty="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dirty="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IN"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IN"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a:t>Click to edit Master title style</a:t>
            </a:r>
            <a:endParaRPr lang="en-IN"/>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a:t>Click to edit Master title style</a:t>
            </a:r>
            <a:endParaRPr lang="en-IN"/>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a:t>Click icon to add picture</a:t>
            </a:r>
            <a:endParaRPr lang="en-IN"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a:t>Click icon to add picture</a:t>
            </a:r>
            <a:endParaRPr lang="en-IN"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a:t>Click icon to add picture</a:t>
            </a:r>
            <a:endParaRPr lang="en-IN"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a:t>Click icon to add picture</a:t>
            </a:r>
            <a:endParaRPr lang="en-IN"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IN" smtClean="0"/>
              <a:t>26-09-2018</a:t>
            </a:fld>
            <a:endParaRPr lang="en-IN"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IN" smtClean="0"/>
              <a:t>‹#›</a:t>
            </a:fld>
            <a:endParaRPr lang="en-IN"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08B8-3DB3-4637-AE23-B8DB96D9FCEC}"/>
              </a:ext>
            </a:extLst>
          </p:cNvPr>
          <p:cNvSpPr>
            <a:spLocks noGrp="1"/>
          </p:cNvSpPr>
          <p:nvPr>
            <p:ph type="ctrTitle"/>
          </p:nvPr>
        </p:nvSpPr>
        <p:spPr/>
        <p:txBody>
          <a:bodyPr/>
          <a:lstStyle/>
          <a:p>
            <a:r>
              <a:rPr lang="en-IN" dirty="0" err="1"/>
              <a:t>Youtube</a:t>
            </a:r>
            <a:r>
              <a:rPr lang="en-IN" dirty="0"/>
              <a:t> Trending video analysis</a:t>
            </a:r>
          </a:p>
        </p:txBody>
      </p:sp>
      <p:sp>
        <p:nvSpPr>
          <p:cNvPr id="3" name="Subtitle 2">
            <a:extLst>
              <a:ext uri="{FF2B5EF4-FFF2-40B4-BE49-F238E27FC236}">
                <a16:creationId xmlns:a16="http://schemas.microsoft.com/office/drawing/2014/main" id="{2198AA37-E298-4CD8-9F0F-2123ACFD9653}"/>
              </a:ext>
            </a:extLst>
          </p:cNvPr>
          <p:cNvSpPr>
            <a:spLocks noGrp="1"/>
          </p:cNvSpPr>
          <p:nvPr>
            <p:ph type="subTitle" idx="1"/>
          </p:nvPr>
        </p:nvSpPr>
        <p:spPr>
          <a:xfrm>
            <a:off x="6343650" y="4279971"/>
            <a:ext cx="5143500" cy="1133277"/>
          </a:xfrm>
        </p:spPr>
        <p:txBody>
          <a:bodyPr/>
          <a:lstStyle/>
          <a:p>
            <a:endParaRPr lang="en-IN" dirty="0"/>
          </a:p>
        </p:txBody>
      </p:sp>
      <p:pic>
        <p:nvPicPr>
          <p:cNvPr id="10" name="Picture Placeholder 9" descr="city scape">
            <a:extLst>
              <a:ext uri="{FF2B5EF4-FFF2-40B4-BE49-F238E27FC236}">
                <a16:creationId xmlns:a16="http://schemas.microsoft.com/office/drawing/2014/main" id="{ABD7F97D-15E8-4032-B615-0562046B7542}"/>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
        <p:nvSpPr>
          <p:cNvPr id="4" name="TextBox 3">
            <a:extLst>
              <a:ext uri="{FF2B5EF4-FFF2-40B4-BE49-F238E27FC236}">
                <a16:creationId xmlns:a16="http://schemas.microsoft.com/office/drawing/2014/main" id="{011DFEFD-63B9-4250-93FB-634808748D85}"/>
              </a:ext>
            </a:extLst>
          </p:cNvPr>
          <p:cNvSpPr txBox="1"/>
          <p:nvPr/>
        </p:nvSpPr>
        <p:spPr>
          <a:xfrm>
            <a:off x="9936480" y="256032"/>
            <a:ext cx="2084832" cy="1133277"/>
          </a:xfrm>
          <a:prstGeom prst="rect">
            <a:avLst/>
          </a:prstGeom>
          <a:solidFill>
            <a:schemeClr val="accent5">
              <a:lumMod val="75000"/>
            </a:schemeClr>
          </a:solidFill>
        </p:spPr>
        <p:txBody>
          <a:bodyPr wrap="square" rtlCol="0">
            <a:spAutoFit/>
          </a:bodyPr>
          <a:lstStyle/>
          <a:p>
            <a:endParaRPr lang="en-US" dirty="0"/>
          </a:p>
        </p:txBody>
      </p:sp>
    </p:spTree>
    <p:extLst>
      <p:ext uri="{BB962C8B-B14F-4D97-AF65-F5344CB8AC3E}">
        <p14:creationId xmlns:p14="http://schemas.microsoft.com/office/powerpoint/2010/main" val="3167172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9" descr="cityscape">
            <a:extLst>
              <a:ext uri="{FF2B5EF4-FFF2-40B4-BE49-F238E27FC236}">
                <a16:creationId xmlns:a16="http://schemas.microsoft.com/office/drawing/2014/main" id="{63493B9E-F6F8-4C0F-9706-CA547A8B2B3F}"/>
              </a:ext>
            </a:extLst>
          </p:cNvPr>
          <p:cNvPicPr>
            <a:picLocks noGrp="1" noChangeAspect="1"/>
          </p:cNvPicPr>
          <p:nvPr>
            <p:ph type="pic" sz="quarter" idx="10"/>
          </p:nvPr>
        </p:nvPicPr>
        <p:blipFill>
          <a:blip r:embed="rId2" cstate="print">
            <a:extLst>
              <a:ext uri="{28A0092B-C50C-407E-A947-70E740481C1C}">
                <a14:useLocalDpi xmlns:a14="http://schemas.microsoft.com/office/drawing/2010/main"/>
              </a:ext>
            </a:extLst>
          </a:blip>
          <a:srcRect t="39" b="39"/>
          <a:stretch>
            <a:fillRect/>
          </a:stretch>
        </p:blipFill>
        <p:spPr/>
      </p:pic>
      <p:sp>
        <p:nvSpPr>
          <p:cNvPr id="6" name="Title 5">
            <a:extLst>
              <a:ext uri="{FF2B5EF4-FFF2-40B4-BE49-F238E27FC236}">
                <a16:creationId xmlns:a16="http://schemas.microsoft.com/office/drawing/2014/main" id="{95D612B9-68B9-4C9F-98FE-CEE07DB1F00D}"/>
              </a:ext>
            </a:extLst>
          </p:cNvPr>
          <p:cNvSpPr>
            <a:spLocks noGrp="1"/>
          </p:cNvSpPr>
          <p:nvPr>
            <p:ph type="title"/>
          </p:nvPr>
        </p:nvSpPr>
        <p:spPr/>
        <p:txBody>
          <a:bodyPr/>
          <a:lstStyle/>
          <a:p>
            <a:r>
              <a:rPr lang="en-US" dirty="0"/>
              <a:t>Thank you</a:t>
            </a:r>
          </a:p>
        </p:txBody>
      </p:sp>
      <p:sp>
        <p:nvSpPr>
          <p:cNvPr id="8" name="TextBox 7">
            <a:extLst>
              <a:ext uri="{FF2B5EF4-FFF2-40B4-BE49-F238E27FC236}">
                <a16:creationId xmlns:a16="http://schemas.microsoft.com/office/drawing/2014/main" id="{ADCCA601-95EB-475B-90E3-F858E249574D}"/>
              </a:ext>
            </a:extLst>
          </p:cNvPr>
          <p:cNvSpPr txBox="1"/>
          <p:nvPr/>
        </p:nvSpPr>
        <p:spPr>
          <a:xfrm>
            <a:off x="9936480" y="256032"/>
            <a:ext cx="2084832" cy="1133277"/>
          </a:xfrm>
          <a:prstGeom prst="rect">
            <a:avLst/>
          </a:prstGeom>
          <a:solidFill>
            <a:schemeClr val="accent5">
              <a:lumMod val="75000"/>
            </a:schemeClr>
          </a:solidFill>
        </p:spPr>
        <p:txBody>
          <a:bodyPr wrap="square" rtlCol="0">
            <a:spAutoFit/>
          </a:bodyPr>
          <a:lstStyle/>
          <a:p>
            <a:endParaRPr lang="en-US" dirty="0"/>
          </a:p>
        </p:txBody>
      </p:sp>
      <p:sp>
        <p:nvSpPr>
          <p:cNvPr id="10" name="TextBox 9">
            <a:extLst>
              <a:ext uri="{FF2B5EF4-FFF2-40B4-BE49-F238E27FC236}">
                <a16:creationId xmlns:a16="http://schemas.microsoft.com/office/drawing/2014/main" id="{95AF5772-4E1C-48E1-84CE-EF97962F7358}"/>
              </a:ext>
            </a:extLst>
          </p:cNvPr>
          <p:cNvSpPr txBox="1"/>
          <p:nvPr/>
        </p:nvSpPr>
        <p:spPr>
          <a:xfrm>
            <a:off x="6469778" y="4298945"/>
            <a:ext cx="2084832" cy="1133277"/>
          </a:xfrm>
          <a:prstGeom prst="rect">
            <a:avLst/>
          </a:prstGeom>
          <a:solidFill>
            <a:schemeClr val="accent5">
              <a:lumMod val="75000"/>
            </a:schemeClr>
          </a:solidFill>
        </p:spPr>
        <p:txBody>
          <a:bodyPr wrap="square" rtlCol="0">
            <a:spAutoFit/>
          </a:bodyPr>
          <a:lstStyle/>
          <a:p>
            <a:endParaRPr lang="en-US" dirty="0"/>
          </a:p>
        </p:txBody>
      </p:sp>
    </p:spTree>
    <p:extLst>
      <p:ext uri="{BB962C8B-B14F-4D97-AF65-F5344CB8AC3E}">
        <p14:creationId xmlns:p14="http://schemas.microsoft.com/office/powerpoint/2010/main" val="112477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CA16-8D78-4A87-9023-708458E3A4F3}"/>
              </a:ext>
            </a:extLst>
          </p:cNvPr>
          <p:cNvSpPr>
            <a:spLocks noGrp="1"/>
          </p:cNvSpPr>
          <p:nvPr>
            <p:ph type="title"/>
          </p:nvPr>
        </p:nvSpPr>
        <p:spPr/>
        <p:txBody>
          <a:bodyPr/>
          <a:lstStyle/>
          <a:p>
            <a:r>
              <a:rPr lang="en-IN" dirty="0"/>
              <a:t>team</a:t>
            </a:r>
          </a:p>
        </p:txBody>
      </p:sp>
      <p:sp>
        <p:nvSpPr>
          <p:cNvPr id="3" name="Slide Number Placeholder 2">
            <a:extLst>
              <a:ext uri="{FF2B5EF4-FFF2-40B4-BE49-F238E27FC236}">
                <a16:creationId xmlns:a16="http://schemas.microsoft.com/office/drawing/2014/main" id="{C10F7B49-6C9D-4DBF-AD20-9D4CFAB1CBFD}"/>
              </a:ext>
            </a:extLst>
          </p:cNvPr>
          <p:cNvSpPr>
            <a:spLocks noGrp="1"/>
          </p:cNvSpPr>
          <p:nvPr>
            <p:ph type="sldNum" sz="quarter" idx="12"/>
          </p:nvPr>
        </p:nvSpPr>
        <p:spPr/>
        <p:txBody>
          <a:bodyPr/>
          <a:lstStyle/>
          <a:p>
            <a:fld id="{9EC71654-96A5-4280-94F3-931C61A9F92C}" type="slidenum">
              <a:rPr lang="en-IN" smtClean="0"/>
              <a:pPr/>
              <a:t>2</a:t>
            </a:fld>
            <a:endParaRPr lang="en-IN" dirty="0"/>
          </a:p>
        </p:txBody>
      </p:sp>
      <p:sp>
        <p:nvSpPr>
          <p:cNvPr id="9" name="Content Placeholder 8">
            <a:extLst>
              <a:ext uri="{FF2B5EF4-FFF2-40B4-BE49-F238E27FC236}">
                <a16:creationId xmlns:a16="http://schemas.microsoft.com/office/drawing/2014/main" id="{D66C6D21-6780-4D8A-9B6F-582E0BD2DC2E}"/>
              </a:ext>
            </a:extLst>
          </p:cNvPr>
          <p:cNvSpPr>
            <a:spLocks noGrp="1"/>
          </p:cNvSpPr>
          <p:nvPr>
            <p:ph idx="17"/>
          </p:nvPr>
        </p:nvSpPr>
        <p:spPr>
          <a:xfrm>
            <a:off x="524454" y="3539268"/>
            <a:ext cx="2588705" cy="495389"/>
          </a:xfrm>
        </p:spPr>
        <p:txBody>
          <a:bodyPr/>
          <a:lstStyle/>
          <a:p>
            <a:r>
              <a:rPr lang="en-IN" dirty="0"/>
              <a:t>Regan Farris</a:t>
            </a:r>
          </a:p>
        </p:txBody>
      </p:sp>
      <p:sp>
        <p:nvSpPr>
          <p:cNvPr id="11" name="Content Placeholder 10">
            <a:extLst>
              <a:ext uri="{FF2B5EF4-FFF2-40B4-BE49-F238E27FC236}">
                <a16:creationId xmlns:a16="http://schemas.microsoft.com/office/drawing/2014/main" id="{90DE57B2-448D-4C8D-8B9C-FFDDFB0A9208}"/>
              </a:ext>
            </a:extLst>
          </p:cNvPr>
          <p:cNvSpPr>
            <a:spLocks noGrp="1"/>
          </p:cNvSpPr>
          <p:nvPr>
            <p:ph idx="19"/>
          </p:nvPr>
        </p:nvSpPr>
        <p:spPr>
          <a:xfrm>
            <a:off x="3377853" y="3539268"/>
            <a:ext cx="2588705" cy="495389"/>
          </a:xfrm>
        </p:spPr>
        <p:txBody>
          <a:bodyPr/>
          <a:lstStyle/>
          <a:p>
            <a:r>
              <a:rPr lang="en-IN" dirty="0" err="1"/>
              <a:t>HAris</a:t>
            </a:r>
            <a:endParaRPr lang="en-IN" dirty="0"/>
          </a:p>
        </p:txBody>
      </p:sp>
      <p:sp>
        <p:nvSpPr>
          <p:cNvPr id="13" name="Content Placeholder 12">
            <a:extLst>
              <a:ext uri="{FF2B5EF4-FFF2-40B4-BE49-F238E27FC236}">
                <a16:creationId xmlns:a16="http://schemas.microsoft.com/office/drawing/2014/main" id="{FB9E2175-1C3C-4B3E-A872-A1B7E6D64D52}"/>
              </a:ext>
            </a:extLst>
          </p:cNvPr>
          <p:cNvSpPr>
            <a:spLocks noGrp="1"/>
          </p:cNvSpPr>
          <p:nvPr>
            <p:ph idx="21"/>
          </p:nvPr>
        </p:nvSpPr>
        <p:spPr/>
        <p:txBody>
          <a:bodyPr/>
          <a:lstStyle/>
          <a:p>
            <a:r>
              <a:rPr lang="en-IN" dirty="0"/>
              <a:t>Jean Carlo </a:t>
            </a:r>
            <a:r>
              <a:rPr lang="en-IN" dirty="0" err="1"/>
              <a:t>cAmacho</a:t>
            </a:r>
            <a:endParaRPr lang="en-IN" dirty="0"/>
          </a:p>
        </p:txBody>
      </p:sp>
      <p:pic>
        <p:nvPicPr>
          <p:cNvPr id="26" name="Picture Placeholder 25">
            <a:extLst>
              <a:ext uri="{FF2B5EF4-FFF2-40B4-BE49-F238E27FC236}">
                <a16:creationId xmlns:a16="http://schemas.microsoft.com/office/drawing/2014/main" id="{AD92EEFA-CA76-4FF4-919E-FB498210FCE9}"/>
              </a:ext>
            </a:extLst>
          </p:cNvPr>
          <p:cNvPicPr>
            <a:picLocks noGrp="1" noChangeAspect="1"/>
          </p:cNvPicPr>
          <p:nvPr>
            <p:ph type="pic" sz="quarter" idx="15"/>
          </p:nvPr>
        </p:nvPicPr>
        <p:blipFill>
          <a:blip r:embed="rId3"/>
          <a:srcRect/>
          <a:stretch>
            <a:fillRect/>
          </a:stretch>
        </p:blipFill>
        <p:spPr>
          <a:xfrm>
            <a:off x="6795773" y="1848535"/>
            <a:ext cx="1430337" cy="1430337"/>
          </a:xfrm>
        </p:spPr>
      </p:pic>
      <p:pic>
        <p:nvPicPr>
          <p:cNvPr id="34" name="Picture Placeholder 33">
            <a:extLst>
              <a:ext uri="{FF2B5EF4-FFF2-40B4-BE49-F238E27FC236}">
                <a16:creationId xmlns:a16="http://schemas.microsoft.com/office/drawing/2014/main" id="{A3A8793B-FC59-46DE-824A-8EC4F0688B68}"/>
              </a:ext>
            </a:extLst>
          </p:cNvPr>
          <p:cNvPicPr>
            <a:picLocks noGrp="1" noChangeAspect="1"/>
          </p:cNvPicPr>
          <p:nvPr>
            <p:ph type="pic" sz="quarter" idx="13"/>
          </p:nvPr>
        </p:nvPicPr>
        <p:blipFill>
          <a:blip r:embed="rId4"/>
          <a:srcRect/>
          <a:stretch>
            <a:fillRect/>
          </a:stretch>
        </p:blipFill>
        <p:spPr>
          <a:xfrm>
            <a:off x="1103638" y="1848535"/>
            <a:ext cx="1430337" cy="1430337"/>
          </a:xfrm>
        </p:spPr>
      </p:pic>
      <p:pic>
        <p:nvPicPr>
          <p:cNvPr id="36" name="Picture Placeholder 35">
            <a:extLst>
              <a:ext uri="{FF2B5EF4-FFF2-40B4-BE49-F238E27FC236}">
                <a16:creationId xmlns:a16="http://schemas.microsoft.com/office/drawing/2014/main" id="{24624F08-340D-4F41-A24C-5B6EF9567EA7}"/>
              </a:ext>
            </a:extLst>
          </p:cNvPr>
          <p:cNvPicPr>
            <a:picLocks noGrp="1" noChangeAspect="1"/>
          </p:cNvPicPr>
          <p:nvPr>
            <p:ph type="pic" sz="quarter" idx="14"/>
          </p:nvPr>
        </p:nvPicPr>
        <p:blipFill>
          <a:blip r:embed="rId5"/>
          <a:srcRect/>
          <a:stretch>
            <a:fillRect/>
          </a:stretch>
        </p:blipFill>
        <p:spPr>
          <a:xfrm>
            <a:off x="3957037" y="1848535"/>
            <a:ext cx="1430337" cy="1430337"/>
          </a:xfrm>
        </p:spPr>
      </p:pic>
      <p:sp>
        <p:nvSpPr>
          <p:cNvPr id="38" name="TextBox 37">
            <a:extLst>
              <a:ext uri="{FF2B5EF4-FFF2-40B4-BE49-F238E27FC236}">
                <a16:creationId xmlns:a16="http://schemas.microsoft.com/office/drawing/2014/main" id="{12247A19-3D06-4F8A-AF39-AD6D584E8F18}"/>
              </a:ext>
            </a:extLst>
          </p:cNvPr>
          <p:cNvSpPr txBox="1"/>
          <p:nvPr/>
        </p:nvSpPr>
        <p:spPr>
          <a:xfrm>
            <a:off x="195072" y="6010656"/>
            <a:ext cx="1694688" cy="847344"/>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435634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4937210" cy="4351338"/>
          </a:xfrm>
        </p:spPr>
        <p:txBody>
          <a:bodyPr/>
          <a:lstStyle/>
          <a:p>
            <a:pPr fontAlgn="base"/>
            <a:r>
              <a:rPr lang="en-US" sz="1800" dirty="0"/>
              <a:t>YouTube (the world-famous video sharing website) maintains a list of the top trending videos on the platform. In order to determine the year’s top-trending videos, YouTube uses a combination of factors including measuring users interactions (number of views, likes and comments). </a:t>
            </a:r>
          </a:p>
          <a:p>
            <a:pPr fontAlgn="base"/>
            <a:r>
              <a:rPr lang="en-US" sz="1800" dirty="0"/>
              <a:t>The dataset used is a compilation of daily records of the top trending YouTube videos.</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IN" smtClean="0"/>
              <a:pPr/>
              <a:t>3</a:t>
            </a:fld>
            <a:endParaRPr lang="en-IN" dirty="0"/>
          </a:p>
        </p:txBody>
      </p:sp>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IN" dirty="0"/>
              <a:t>Overview</a:t>
            </a:r>
            <a:br>
              <a:rPr lang="en-IN" dirty="0"/>
            </a:br>
            <a:endParaRPr lang="en-IN" dirty="0"/>
          </a:p>
        </p:txBody>
      </p:sp>
      <p:sp>
        <p:nvSpPr>
          <p:cNvPr id="5" name="TextBox 4">
            <a:extLst>
              <a:ext uri="{FF2B5EF4-FFF2-40B4-BE49-F238E27FC236}">
                <a16:creationId xmlns:a16="http://schemas.microsoft.com/office/drawing/2014/main" id="{A0B910BB-5C61-42CE-B26B-5A1363E9040A}"/>
              </a:ext>
            </a:extLst>
          </p:cNvPr>
          <p:cNvSpPr txBox="1"/>
          <p:nvPr/>
        </p:nvSpPr>
        <p:spPr>
          <a:xfrm>
            <a:off x="195072" y="6010656"/>
            <a:ext cx="1694688" cy="847344"/>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433561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p:txBody>
          <a:bodyPr/>
          <a:lstStyle/>
          <a:p>
            <a:r>
              <a:rPr lang="en-IN" dirty="0"/>
              <a:t>What do you want to know?</a:t>
            </a:r>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538960" y="1825625"/>
            <a:ext cx="4151027" cy="4351338"/>
          </a:xfrm>
        </p:spPr>
        <p:txBody>
          <a:bodyPr/>
          <a:lstStyle/>
          <a:p>
            <a:pPr marL="0" indent="0">
              <a:buNone/>
            </a:pPr>
            <a:r>
              <a:rPr lang="en-US" sz="1800" dirty="0"/>
              <a:t>What are the top 5 categories in YouTube during a 6 month window?  </a:t>
            </a:r>
            <a:br>
              <a:rPr lang="en-US" sz="1800" dirty="0"/>
            </a:br>
            <a:r>
              <a:rPr lang="en-US" sz="1800" dirty="0"/>
              <a:t>What makes these the top 5?</a:t>
            </a:r>
            <a:br>
              <a:rPr lang="en-US" sz="1800" dirty="0"/>
            </a:br>
            <a:r>
              <a:rPr lang="en-US" sz="1800" dirty="0"/>
              <a:t>Is there any correlated or driving factors that enable this outcome?</a:t>
            </a:r>
            <a:br>
              <a:rPr lang="en-US" sz="1800" dirty="0"/>
            </a:br>
            <a:endParaRPr lang="en-US" sz="1800" dirty="0"/>
          </a:p>
          <a:p>
            <a:pPr marL="0" indent="0">
              <a:buNone/>
            </a:pPr>
            <a:endParaRPr lang="en-IN" sz="1800" dirty="0"/>
          </a:p>
        </p:txBody>
      </p:sp>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IN" smtClean="0"/>
              <a:pPr/>
              <a:t>4</a:t>
            </a:fld>
            <a:endParaRPr lang="en-IN" dirty="0"/>
          </a:p>
        </p:txBody>
      </p:sp>
      <p:pic>
        <p:nvPicPr>
          <p:cNvPr id="7" name="Picture Placeholder 6" descr="skyscrapers">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6" name="TextBox 5">
            <a:extLst>
              <a:ext uri="{FF2B5EF4-FFF2-40B4-BE49-F238E27FC236}">
                <a16:creationId xmlns:a16="http://schemas.microsoft.com/office/drawing/2014/main" id="{F340F5E8-1B12-4EE4-8C55-0811E3297629}"/>
              </a:ext>
            </a:extLst>
          </p:cNvPr>
          <p:cNvSpPr txBox="1"/>
          <p:nvPr/>
        </p:nvSpPr>
        <p:spPr>
          <a:xfrm>
            <a:off x="195072" y="6010656"/>
            <a:ext cx="1694688" cy="847344"/>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96173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4937210" cy="4351338"/>
          </a:xfrm>
        </p:spPr>
        <p:txBody>
          <a:bodyPr/>
          <a:lstStyle/>
          <a:p>
            <a:pPr marL="0" indent="0">
              <a:buNone/>
            </a:pPr>
            <a:r>
              <a:rPr lang="en-IN" sz="1800" dirty="0"/>
              <a:t>The extensive amount of data that was available enabled us to capture the answers we were seeking.  We were able to see the top categories and also see how the time of the year made an impact on what was trending.</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IN" smtClean="0"/>
              <a:pPr/>
              <a:t>5</a:t>
            </a:fld>
            <a:endParaRPr lang="en-IN" dirty="0"/>
          </a:p>
        </p:txBody>
      </p:sp>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IN" dirty="0"/>
              <a:t>You Happy?</a:t>
            </a:r>
            <a:br>
              <a:rPr lang="en-IN" dirty="0"/>
            </a:br>
            <a:endParaRPr lang="en-IN" dirty="0"/>
          </a:p>
        </p:txBody>
      </p:sp>
      <p:sp>
        <p:nvSpPr>
          <p:cNvPr id="5" name="TextBox 4">
            <a:extLst>
              <a:ext uri="{FF2B5EF4-FFF2-40B4-BE49-F238E27FC236}">
                <a16:creationId xmlns:a16="http://schemas.microsoft.com/office/drawing/2014/main" id="{A0B910BB-5C61-42CE-B26B-5A1363E9040A}"/>
              </a:ext>
            </a:extLst>
          </p:cNvPr>
          <p:cNvSpPr txBox="1"/>
          <p:nvPr/>
        </p:nvSpPr>
        <p:spPr>
          <a:xfrm>
            <a:off x="195072" y="6010656"/>
            <a:ext cx="1694688" cy="847344"/>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536973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p:txBody>
          <a:bodyPr/>
          <a:lstStyle/>
          <a:p>
            <a:r>
              <a:rPr lang="en-IN" dirty="0"/>
              <a:t>How’d you FIND it?</a:t>
            </a:r>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538960" y="1825625"/>
            <a:ext cx="4151027" cy="4351338"/>
          </a:xfrm>
        </p:spPr>
        <p:txBody>
          <a:bodyPr/>
          <a:lstStyle/>
          <a:p>
            <a:pPr marL="0" indent="0">
              <a:buNone/>
            </a:pPr>
            <a:r>
              <a:rPr lang="en-IN" sz="1800" dirty="0"/>
              <a:t>We were able to capture data from Kaggle.com.  The dataset had information on trending videos per day for a 7 month window.  In addition to this, the data included number of views, likes, dislikes, comments counters by category code.  All these items helped us capture what we were looking for. </a:t>
            </a:r>
          </a:p>
        </p:txBody>
      </p:sp>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IN" smtClean="0"/>
              <a:pPr/>
              <a:t>6</a:t>
            </a:fld>
            <a:endParaRPr lang="en-IN" dirty="0"/>
          </a:p>
        </p:txBody>
      </p:sp>
      <p:pic>
        <p:nvPicPr>
          <p:cNvPr id="7" name="Picture Placeholder 6" descr="skyscrapers">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6" name="TextBox 5">
            <a:extLst>
              <a:ext uri="{FF2B5EF4-FFF2-40B4-BE49-F238E27FC236}">
                <a16:creationId xmlns:a16="http://schemas.microsoft.com/office/drawing/2014/main" id="{F340F5E8-1B12-4EE4-8C55-0811E3297629}"/>
              </a:ext>
            </a:extLst>
          </p:cNvPr>
          <p:cNvSpPr txBox="1"/>
          <p:nvPr/>
        </p:nvSpPr>
        <p:spPr>
          <a:xfrm>
            <a:off x="195072" y="6010656"/>
            <a:ext cx="1694688" cy="847344"/>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97683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4937210" cy="4351338"/>
          </a:xfrm>
        </p:spPr>
        <p:txBody>
          <a:bodyPr/>
          <a:lstStyle/>
          <a:p>
            <a:pPr fontAlgn="base"/>
            <a:r>
              <a:rPr lang="en-US" sz="1800" dirty="0"/>
              <a:t>Analyzed data to understand what information was not needed to answer main questions</a:t>
            </a:r>
          </a:p>
          <a:p>
            <a:pPr fontAlgn="base"/>
            <a:r>
              <a:rPr lang="en-US" sz="1800" dirty="0"/>
              <a:t>Adjusted common fields to meet the needs of the analysis (e.g. Formatting dates, converting category code to a description instead of a number)</a:t>
            </a:r>
          </a:p>
          <a:p>
            <a:pPr marL="0" indent="0">
              <a:buNone/>
            </a:pPr>
            <a:endParaRPr lang="en-IN" sz="1800"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IN" smtClean="0"/>
              <a:pPr/>
              <a:t>7</a:t>
            </a:fld>
            <a:endParaRPr lang="en-IN" dirty="0"/>
          </a:p>
        </p:txBody>
      </p:sp>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IN" dirty="0"/>
              <a:t>How’d You Fix IT?</a:t>
            </a:r>
          </a:p>
        </p:txBody>
      </p:sp>
      <p:sp>
        <p:nvSpPr>
          <p:cNvPr id="5" name="TextBox 4">
            <a:extLst>
              <a:ext uri="{FF2B5EF4-FFF2-40B4-BE49-F238E27FC236}">
                <a16:creationId xmlns:a16="http://schemas.microsoft.com/office/drawing/2014/main" id="{A0B910BB-5C61-42CE-B26B-5A1363E9040A}"/>
              </a:ext>
            </a:extLst>
          </p:cNvPr>
          <p:cNvSpPr txBox="1"/>
          <p:nvPr/>
        </p:nvSpPr>
        <p:spPr>
          <a:xfrm>
            <a:off x="195072" y="6010656"/>
            <a:ext cx="1694688" cy="847344"/>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724768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p:txBody>
          <a:bodyPr/>
          <a:lstStyle/>
          <a:p>
            <a:r>
              <a:rPr lang="en-IN" dirty="0"/>
              <a:t>Aside from Music and Entertainment, what else is trending?</a:t>
            </a:r>
          </a:p>
        </p:txBody>
      </p:sp>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a:lstStyle/>
          <a:p>
            <a:fld id="{9EC71654-96A5-4280-94F3-931C61A9F92C}" type="slidenum">
              <a:rPr lang="en-IN" smtClean="0"/>
              <a:pPr/>
              <a:t>8</a:t>
            </a:fld>
            <a:endParaRPr lang="en-IN" dirty="0"/>
          </a:p>
        </p:txBody>
      </p:sp>
      <p:sp>
        <p:nvSpPr>
          <p:cNvPr id="7" name="TextBox 6">
            <a:extLst>
              <a:ext uri="{FF2B5EF4-FFF2-40B4-BE49-F238E27FC236}">
                <a16:creationId xmlns:a16="http://schemas.microsoft.com/office/drawing/2014/main" id="{677EE214-B74B-4C2E-B019-51E5F3E479FE}"/>
              </a:ext>
            </a:extLst>
          </p:cNvPr>
          <p:cNvSpPr txBox="1"/>
          <p:nvPr/>
        </p:nvSpPr>
        <p:spPr>
          <a:xfrm>
            <a:off x="195072" y="6010656"/>
            <a:ext cx="1694688" cy="847344"/>
          </a:xfrm>
          <a:prstGeom prst="rect">
            <a:avLst/>
          </a:prstGeom>
          <a:solidFill>
            <a:schemeClr val="bg1"/>
          </a:solidFill>
        </p:spPr>
        <p:txBody>
          <a:bodyPr wrap="square" rtlCol="0">
            <a:spAutoFit/>
          </a:bodyPr>
          <a:lstStyle/>
          <a:p>
            <a:endParaRPr lang="en-US" dirty="0"/>
          </a:p>
        </p:txBody>
      </p:sp>
      <p:pic>
        <p:nvPicPr>
          <p:cNvPr id="20" name="Picture 19">
            <a:extLst>
              <a:ext uri="{FF2B5EF4-FFF2-40B4-BE49-F238E27FC236}">
                <a16:creationId xmlns:a16="http://schemas.microsoft.com/office/drawing/2014/main" id="{863F6C74-7C0A-4A1B-94AD-0373EAB79BEF}"/>
              </a:ext>
            </a:extLst>
          </p:cNvPr>
          <p:cNvPicPr>
            <a:picLocks noChangeAspect="1"/>
          </p:cNvPicPr>
          <p:nvPr/>
        </p:nvPicPr>
        <p:blipFill>
          <a:blip r:embed="rId2"/>
          <a:stretch>
            <a:fillRect/>
          </a:stretch>
        </p:blipFill>
        <p:spPr>
          <a:xfrm>
            <a:off x="6102116" y="4208133"/>
            <a:ext cx="3667125" cy="2390775"/>
          </a:xfrm>
          <a:prstGeom prst="rect">
            <a:avLst/>
          </a:prstGeom>
        </p:spPr>
      </p:pic>
      <p:pic>
        <p:nvPicPr>
          <p:cNvPr id="22" name="Picture 21">
            <a:extLst>
              <a:ext uri="{FF2B5EF4-FFF2-40B4-BE49-F238E27FC236}">
                <a16:creationId xmlns:a16="http://schemas.microsoft.com/office/drawing/2014/main" id="{5782AE2F-C787-48EB-A7C8-DC738670023A}"/>
              </a:ext>
            </a:extLst>
          </p:cNvPr>
          <p:cNvPicPr>
            <a:picLocks noChangeAspect="1"/>
          </p:cNvPicPr>
          <p:nvPr/>
        </p:nvPicPr>
        <p:blipFill>
          <a:blip r:embed="rId3"/>
          <a:stretch>
            <a:fillRect/>
          </a:stretch>
        </p:blipFill>
        <p:spPr>
          <a:xfrm>
            <a:off x="820868" y="4158647"/>
            <a:ext cx="3667125" cy="2390775"/>
          </a:xfrm>
          <a:prstGeom prst="rect">
            <a:avLst/>
          </a:prstGeom>
        </p:spPr>
      </p:pic>
      <p:pic>
        <p:nvPicPr>
          <p:cNvPr id="24" name="Picture 23">
            <a:extLst>
              <a:ext uri="{FF2B5EF4-FFF2-40B4-BE49-F238E27FC236}">
                <a16:creationId xmlns:a16="http://schemas.microsoft.com/office/drawing/2014/main" id="{102CB64C-471B-4509-9F72-340066869D0D}"/>
              </a:ext>
            </a:extLst>
          </p:cNvPr>
          <p:cNvPicPr>
            <a:picLocks noChangeAspect="1"/>
          </p:cNvPicPr>
          <p:nvPr/>
        </p:nvPicPr>
        <p:blipFill>
          <a:blip r:embed="rId4"/>
          <a:stretch>
            <a:fillRect/>
          </a:stretch>
        </p:blipFill>
        <p:spPr>
          <a:xfrm>
            <a:off x="6091238" y="1398059"/>
            <a:ext cx="3638550" cy="2390775"/>
          </a:xfrm>
          <a:prstGeom prst="rect">
            <a:avLst/>
          </a:prstGeom>
        </p:spPr>
      </p:pic>
      <p:pic>
        <p:nvPicPr>
          <p:cNvPr id="26" name="Picture 25">
            <a:extLst>
              <a:ext uri="{FF2B5EF4-FFF2-40B4-BE49-F238E27FC236}">
                <a16:creationId xmlns:a16="http://schemas.microsoft.com/office/drawing/2014/main" id="{DF22324B-C529-4475-99C9-D0BB6D3742B7}"/>
              </a:ext>
            </a:extLst>
          </p:cNvPr>
          <p:cNvPicPr>
            <a:picLocks noChangeAspect="1"/>
          </p:cNvPicPr>
          <p:nvPr/>
        </p:nvPicPr>
        <p:blipFill>
          <a:blip r:embed="rId5"/>
          <a:stretch>
            <a:fillRect/>
          </a:stretch>
        </p:blipFill>
        <p:spPr>
          <a:xfrm>
            <a:off x="839918" y="1398059"/>
            <a:ext cx="3648075" cy="2390775"/>
          </a:xfrm>
          <a:prstGeom prst="rect">
            <a:avLst/>
          </a:prstGeom>
        </p:spPr>
      </p:pic>
    </p:spTree>
    <p:extLst>
      <p:ext uri="{BB962C8B-B14F-4D97-AF65-F5344CB8AC3E}">
        <p14:creationId xmlns:p14="http://schemas.microsoft.com/office/powerpoint/2010/main" val="1169930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a:xfrm>
            <a:off x="515938" y="246621"/>
            <a:ext cx="11150600" cy="559714"/>
          </a:xfrm>
        </p:spPr>
        <p:txBody>
          <a:bodyPr/>
          <a:lstStyle/>
          <a:p>
            <a:r>
              <a:rPr lang="en-IN" dirty="0"/>
              <a:t>Any other insights</a:t>
            </a:r>
          </a:p>
        </p:txBody>
      </p:sp>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a:lstStyle/>
          <a:p>
            <a:fld id="{9EC71654-96A5-4280-94F3-931C61A9F92C}" type="slidenum">
              <a:rPr lang="en-IN" smtClean="0"/>
              <a:pPr/>
              <a:t>9</a:t>
            </a:fld>
            <a:endParaRPr lang="en-IN" dirty="0"/>
          </a:p>
        </p:txBody>
      </p:sp>
      <p:sp>
        <p:nvSpPr>
          <p:cNvPr id="7" name="TextBox 6">
            <a:extLst>
              <a:ext uri="{FF2B5EF4-FFF2-40B4-BE49-F238E27FC236}">
                <a16:creationId xmlns:a16="http://schemas.microsoft.com/office/drawing/2014/main" id="{677EE214-B74B-4C2E-B019-51E5F3E479FE}"/>
              </a:ext>
            </a:extLst>
          </p:cNvPr>
          <p:cNvSpPr txBox="1"/>
          <p:nvPr/>
        </p:nvSpPr>
        <p:spPr>
          <a:xfrm>
            <a:off x="195072" y="6010656"/>
            <a:ext cx="1694688" cy="847344"/>
          </a:xfrm>
          <a:prstGeom prst="rect">
            <a:avLst/>
          </a:prstGeom>
          <a:solidFill>
            <a:schemeClr val="bg1"/>
          </a:solidFill>
        </p:spPr>
        <p:txBody>
          <a:bodyPr wrap="square" rtlCol="0">
            <a:spAutoFit/>
          </a:bodyPr>
          <a:lstStyle/>
          <a:p>
            <a:endParaRPr lang="en-US" dirty="0"/>
          </a:p>
        </p:txBody>
      </p:sp>
      <p:pic>
        <p:nvPicPr>
          <p:cNvPr id="4" name="Picture 3">
            <a:extLst>
              <a:ext uri="{FF2B5EF4-FFF2-40B4-BE49-F238E27FC236}">
                <a16:creationId xmlns:a16="http://schemas.microsoft.com/office/drawing/2014/main" id="{8547994B-9A48-4163-8B0D-BC440CEDD662}"/>
              </a:ext>
            </a:extLst>
          </p:cNvPr>
          <p:cNvPicPr>
            <a:picLocks noChangeAspect="1"/>
          </p:cNvPicPr>
          <p:nvPr/>
        </p:nvPicPr>
        <p:blipFill>
          <a:blip r:embed="rId2"/>
          <a:stretch>
            <a:fillRect/>
          </a:stretch>
        </p:blipFill>
        <p:spPr>
          <a:xfrm>
            <a:off x="1740131" y="1241125"/>
            <a:ext cx="8010525" cy="5076825"/>
          </a:xfrm>
          <a:prstGeom prst="rect">
            <a:avLst/>
          </a:prstGeom>
        </p:spPr>
      </p:pic>
    </p:spTree>
    <p:extLst>
      <p:ext uri="{BB962C8B-B14F-4D97-AF65-F5344CB8AC3E}">
        <p14:creationId xmlns:p14="http://schemas.microsoft.com/office/powerpoint/2010/main" val="3416370494"/>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toso BG Presentation Template - v4" id="{D2E7B854-57A4-4C49-92B6-079BF15553DA}" vid="{DDFBD5F9-7DC6-43CD-820E-691F3CC0D9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0" ma:contentTypeDescription="Create a new document." ma:contentTypeScope="" ma:versionID="e39e7e9e36de66d473ce04bb4ab2dbb8">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dc5994665da46609c24125788630d8"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FF4E1AF-DB5E-4764-961C-6F82B33E9E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4C31332-3081-4BD9-AD6F-078B4521F357}">
  <ds:schemaRefs>
    <ds:schemaRef ds:uri="http://schemas.microsoft.com/sharepoint/v3/contenttype/forms"/>
  </ds:schemaRefs>
</ds:datastoreItem>
</file>

<file path=customXml/itemProps3.xml><?xml version="1.0" encoding="utf-8"?>
<ds:datastoreItem xmlns:ds="http://schemas.openxmlformats.org/officeDocument/2006/customXml" ds:itemID="{2519797F-2510-4681-A59B-FCD8F3733FE0}">
  <ds:schemaRefs>
    <ds:schemaRef ds:uri="16c05727-aa75-4e4a-9b5f-8a80a1165891"/>
    <ds:schemaRef ds:uri="http://www.w3.org/XML/1998/namespace"/>
    <ds:schemaRef ds:uri="http://purl.org/dc/terms/"/>
    <ds:schemaRef ds:uri="http://purl.org/dc/elements/1.1/"/>
    <ds:schemaRef ds:uri="http://schemas.microsoft.com/office/2006/metadata/properties"/>
    <ds:schemaRef ds:uri="http://purl.org/dc/dcmitype/"/>
    <ds:schemaRef ds:uri="http://schemas.microsoft.com/office/2006/documentManagement/types"/>
    <ds:schemaRef ds:uri="http://schemas.openxmlformats.org/package/2006/metadata/core-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0</TotalTime>
  <Words>286</Words>
  <Application>Microsoft Office PowerPoint</Application>
  <PresentationFormat>Widescreen</PresentationFormat>
  <Paragraphs>35</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Corbel</vt:lpstr>
      <vt:lpstr>Office Theme</vt:lpstr>
      <vt:lpstr>Youtube Trending video analysis</vt:lpstr>
      <vt:lpstr>team</vt:lpstr>
      <vt:lpstr>Overview </vt:lpstr>
      <vt:lpstr>What do you want to know?</vt:lpstr>
      <vt:lpstr>You Happy? </vt:lpstr>
      <vt:lpstr>How’d you FIND it?</vt:lpstr>
      <vt:lpstr>How’d You Fix IT?</vt:lpstr>
      <vt:lpstr>Aside from Music and Entertainment, what else is trending?</vt:lpstr>
      <vt:lpstr>Any other insights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2018-09-25T23:29:51Z</dcterms:created>
  <dcterms:modified xsi:type="dcterms:W3CDTF">2018-09-26T17:35:08Z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