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sldIdLst>
    <p:sldId id="258" r:id="rId5"/>
    <p:sldId id="274" r:id="rId6"/>
    <p:sldId id="269" r:id="rId7"/>
    <p:sldId id="270" r:id="rId8"/>
    <p:sldId id="278" r:id="rId9"/>
    <p:sldId id="277" r:id="rId10"/>
    <p:sldId id="279" r:id="rId11"/>
    <p:sldId id="284" r:id="rId12"/>
    <p:sldId id="283" r:id="rId13"/>
    <p:sldId id="281" r:id="rId14"/>
    <p:sldId id="282" r:id="rId15"/>
    <p:sldId id="273" r:id="rId16"/>
    <p:sldId id="280"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87949" autoAdjust="0"/>
  </p:normalViewPr>
  <p:slideViewPr>
    <p:cSldViewPr snapToGrid="0" showGuides="1">
      <p:cViewPr varScale="1">
        <p:scale>
          <a:sx n="92" d="100"/>
          <a:sy n="92" d="100"/>
        </p:scale>
        <p:origin x="53" y="14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IN" smtClean="0"/>
              <a:t>26-09-2018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IN" smtClean="0"/>
              <a:t>‹#›</a:t>
            </a:fld>
            <a:endParaRPr lang="en-IN"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a:t>
            </a:fld>
            <a:endParaRPr lang="en-IN" dirty="0"/>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2</a:t>
            </a:fld>
            <a:endParaRPr lang="en-IN" dirty="0"/>
          </a:p>
        </p:txBody>
      </p:sp>
    </p:spTree>
    <p:extLst>
      <p:ext uri="{BB962C8B-B14F-4D97-AF65-F5344CB8AC3E}">
        <p14:creationId xmlns:p14="http://schemas.microsoft.com/office/powerpoint/2010/main" val="17905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3</a:t>
            </a:fld>
            <a:endParaRPr lang="en-IN" dirty="0"/>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4</a:t>
            </a:fld>
            <a:endParaRPr lang="en-IN" dirty="0"/>
          </a:p>
        </p:txBody>
      </p:sp>
    </p:spTree>
    <p:extLst>
      <p:ext uri="{BB962C8B-B14F-4D97-AF65-F5344CB8AC3E}">
        <p14:creationId xmlns:p14="http://schemas.microsoft.com/office/powerpoint/2010/main"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5</a:t>
            </a:fld>
            <a:endParaRPr lang="en-IN" dirty="0"/>
          </a:p>
        </p:txBody>
      </p:sp>
    </p:spTree>
    <p:extLst>
      <p:ext uri="{BB962C8B-B14F-4D97-AF65-F5344CB8AC3E}">
        <p14:creationId xmlns:p14="http://schemas.microsoft.com/office/powerpoint/2010/main" val="2179541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6</a:t>
            </a:fld>
            <a:endParaRPr lang="en-IN" dirty="0"/>
          </a:p>
        </p:txBody>
      </p:sp>
    </p:spTree>
    <p:extLst>
      <p:ext uri="{BB962C8B-B14F-4D97-AF65-F5344CB8AC3E}">
        <p14:creationId xmlns:p14="http://schemas.microsoft.com/office/powerpoint/2010/main" val="4141190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7</a:t>
            </a:fld>
            <a:endParaRPr lang="en-IN" dirty="0"/>
          </a:p>
        </p:txBody>
      </p:sp>
    </p:spTree>
    <p:extLst>
      <p:ext uri="{BB962C8B-B14F-4D97-AF65-F5344CB8AC3E}">
        <p14:creationId xmlns:p14="http://schemas.microsoft.com/office/powerpoint/2010/main" val="1838871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email</a:t>
            </a: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dirty="0"/>
              <a:t>Website </a:t>
            </a:r>
            <a:r>
              <a:rPr lang="en-US" dirty="0" err="1"/>
              <a:t>url</a:t>
            </a:r>
            <a:r>
              <a:rPr lang="en-US"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a:t>Click to edit Master title style</a:t>
            </a:r>
            <a:endParaRPr lang="en-US"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email</a:t>
            </a:r>
            <a:endParaRPr lang="en-IN" dirty="0"/>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dirty="0"/>
              <a:t>Website </a:t>
            </a:r>
            <a:r>
              <a:rPr lang="en-US" dirty="0" err="1"/>
              <a:t>url</a:t>
            </a:r>
            <a:r>
              <a:rPr lang="en-US"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a:t>Click to edit Master title style</a:t>
            </a:r>
            <a:endParaRPr lang="en-US"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a:t>Click to edit Master title style</a:t>
            </a:r>
            <a:endParaRPr lang="en-IN"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IN" smtClean="0"/>
              <a:pPr/>
              <a:t>‹#›</a:t>
            </a:fld>
            <a:endParaRPr lang="en-IN"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IN" smtClean="0"/>
              <a:pPr/>
              <a:t>‹#›</a:t>
            </a:fld>
            <a:endParaRPr lang="en-IN"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a:t>Click icon to add picture</a:t>
            </a:r>
            <a:endParaRPr lang="en-IN"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a:t>Click icon to add picture</a:t>
            </a:r>
            <a:endParaRPr lang="en-IN"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a:t>Click to edit Master title style</a:t>
            </a:r>
            <a:endParaRPr lang="en-IN"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a:t>Click icon to add picture</a:t>
            </a:r>
            <a:endParaRPr lang="en-IN"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IN"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a:t>Click icon to add picture</a:t>
            </a:r>
            <a:endParaRPr lang="en-IN"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IN"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IN"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IN"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a:t>Click icon to add picture</a:t>
            </a:r>
            <a:endParaRPr lang="en-IN"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IN" smtClean="0"/>
              <a:t>26-09-2018</a:t>
            </a:fld>
            <a:endParaRPr lang="en-IN"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IN" smtClean="0"/>
              <a:t>‹#›</a:t>
            </a:fld>
            <a:endParaRPr lang="en-IN"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IN" dirty="0" err="1"/>
              <a:t>Youtube</a:t>
            </a:r>
            <a:r>
              <a:rPr lang="en-IN" dirty="0"/>
              <a:t> Trending video analysis</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343650" y="4279971"/>
            <a:ext cx="5143500" cy="1133277"/>
          </a:xfrm>
        </p:spPr>
        <p:txBody>
          <a:bodyPr/>
          <a:lstStyle/>
          <a:p>
            <a:endParaRPr lang="en-IN" dirty="0"/>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4" name="TextBox 3">
            <a:extLst>
              <a:ext uri="{FF2B5EF4-FFF2-40B4-BE49-F238E27FC236}">
                <a16:creationId xmlns:a16="http://schemas.microsoft.com/office/drawing/2014/main" id="{011DFEFD-63B9-4250-93FB-634808748D85}"/>
              </a:ext>
            </a:extLst>
          </p:cNvPr>
          <p:cNvSpPr txBox="1"/>
          <p:nvPr/>
        </p:nvSpPr>
        <p:spPr>
          <a:xfrm>
            <a:off x="9936480" y="256032"/>
            <a:ext cx="2084832" cy="1133277"/>
          </a:xfrm>
          <a:prstGeom prst="rect">
            <a:avLst/>
          </a:prstGeom>
          <a:solidFill>
            <a:schemeClr val="accent5">
              <a:lumMod val="75000"/>
            </a:schemeClr>
          </a:solidFill>
        </p:spPr>
        <p:txBody>
          <a:bodyPr wrap="square" rtlCol="0">
            <a:spAutoFit/>
          </a:bodyPr>
          <a:lstStyle/>
          <a:p>
            <a:endParaRPr lang="en-US" dirty="0"/>
          </a:p>
        </p:txBody>
      </p:sp>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IN" dirty="0"/>
              <a:t>Music videos on </a:t>
            </a:r>
            <a:r>
              <a:rPr lang="en-IN" dirty="0" err="1"/>
              <a:t>Youtube</a:t>
            </a:r>
            <a:endParaRPr lang="en-IN" dirty="0"/>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IN" smtClean="0"/>
              <a:pPr/>
              <a:t>10</a:t>
            </a:fld>
            <a:endParaRPr lang="en-IN" dirty="0"/>
          </a:p>
        </p:txBody>
      </p:sp>
      <p:sp>
        <p:nvSpPr>
          <p:cNvPr id="7" name="TextBox 6">
            <a:extLst>
              <a:ext uri="{FF2B5EF4-FFF2-40B4-BE49-F238E27FC236}">
                <a16:creationId xmlns:a16="http://schemas.microsoft.com/office/drawing/2014/main" id="{677EE214-B74B-4C2E-B019-51E5F3E479FE}"/>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pic>
        <p:nvPicPr>
          <p:cNvPr id="10" name="Picture 9">
            <a:extLst>
              <a:ext uri="{FF2B5EF4-FFF2-40B4-BE49-F238E27FC236}">
                <a16:creationId xmlns:a16="http://schemas.microsoft.com/office/drawing/2014/main" id="{2DCCCD29-E9E2-8E44-B78F-EB25CD93196C}"/>
              </a:ext>
            </a:extLst>
          </p:cNvPr>
          <p:cNvPicPr>
            <a:picLocks noChangeAspect="1"/>
          </p:cNvPicPr>
          <p:nvPr/>
        </p:nvPicPr>
        <p:blipFill>
          <a:blip r:embed="rId2"/>
          <a:stretch>
            <a:fillRect/>
          </a:stretch>
        </p:blipFill>
        <p:spPr>
          <a:xfrm>
            <a:off x="3077736" y="3112433"/>
            <a:ext cx="3738601" cy="3099003"/>
          </a:xfrm>
          <a:prstGeom prst="rect">
            <a:avLst/>
          </a:prstGeom>
        </p:spPr>
      </p:pic>
      <p:pic>
        <p:nvPicPr>
          <p:cNvPr id="12" name="Picture 11">
            <a:extLst>
              <a:ext uri="{FF2B5EF4-FFF2-40B4-BE49-F238E27FC236}">
                <a16:creationId xmlns:a16="http://schemas.microsoft.com/office/drawing/2014/main" id="{99759AAE-8F68-8042-A50C-E9787A1AB8C7}"/>
              </a:ext>
            </a:extLst>
          </p:cNvPr>
          <p:cNvPicPr>
            <a:picLocks noChangeAspect="1"/>
          </p:cNvPicPr>
          <p:nvPr/>
        </p:nvPicPr>
        <p:blipFill>
          <a:blip r:embed="rId3"/>
          <a:stretch>
            <a:fillRect/>
          </a:stretch>
        </p:blipFill>
        <p:spPr>
          <a:xfrm>
            <a:off x="334784" y="1343603"/>
            <a:ext cx="3109952" cy="3141686"/>
          </a:xfrm>
          <a:prstGeom prst="rect">
            <a:avLst/>
          </a:prstGeom>
        </p:spPr>
      </p:pic>
      <p:sp>
        <p:nvSpPr>
          <p:cNvPr id="13" name="TextBox 12">
            <a:extLst>
              <a:ext uri="{FF2B5EF4-FFF2-40B4-BE49-F238E27FC236}">
                <a16:creationId xmlns:a16="http://schemas.microsoft.com/office/drawing/2014/main" id="{B61523D6-9E7F-A243-B034-8A6F4B300FF0}"/>
              </a:ext>
            </a:extLst>
          </p:cNvPr>
          <p:cNvSpPr txBox="1"/>
          <p:nvPr/>
        </p:nvSpPr>
        <p:spPr>
          <a:xfrm>
            <a:off x="6816337" y="1951463"/>
            <a:ext cx="508201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Music videos only represent 15.8% (6472) of the total videos (40,949) trending.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only 15.8% music videos receive the most likes out of any other category at 46.6% of total overall. </a:t>
            </a:r>
          </a:p>
        </p:txBody>
      </p:sp>
    </p:spTree>
    <p:extLst>
      <p:ext uri="{BB962C8B-B14F-4D97-AF65-F5344CB8AC3E}">
        <p14:creationId xmlns:p14="http://schemas.microsoft.com/office/powerpoint/2010/main" val="181889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F10E97-14D0-DD4F-81DC-0FC525EBA11C}"/>
              </a:ext>
            </a:extLst>
          </p:cNvPr>
          <p:cNvPicPr>
            <a:picLocks noChangeAspect="1"/>
          </p:cNvPicPr>
          <p:nvPr/>
        </p:nvPicPr>
        <p:blipFill>
          <a:blip r:embed="rId2"/>
          <a:stretch>
            <a:fillRect/>
          </a:stretch>
        </p:blipFill>
        <p:spPr>
          <a:xfrm>
            <a:off x="3570552" y="2541299"/>
            <a:ext cx="3606944" cy="3421106"/>
          </a:xfrm>
          <a:prstGeom prst="rect">
            <a:avLst/>
          </a:prstGeom>
        </p:spPr>
      </p:pic>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IN" dirty="0"/>
              <a:t>Entertainment videos on </a:t>
            </a:r>
            <a:r>
              <a:rPr lang="en-IN" dirty="0" err="1"/>
              <a:t>Youtube</a:t>
            </a:r>
            <a:endParaRPr lang="en-IN" dirty="0"/>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IN" smtClean="0"/>
              <a:pPr/>
              <a:t>11</a:t>
            </a:fld>
            <a:endParaRPr lang="en-IN" dirty="0"/>
          </a:p>
        </p:txBody>
      </p:sp>
      <p:sp>
        <p:nvSpPr>
          <p:cNvPr id="7" name="TextBox 6">
            <a:extLst>
              <a:ext uri="{FF2B5EF4-FFF2-40B4-BE49-F238E27FC236}">
                <a16:creationId xmlns:a16="http://schemas.microsoft.com/office/drawing/2014/main" id="{677EE214-B74B-4C2E-B019-51E5F3E479FE}"/>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
        <p:nvSpPr>
          <p:cNvPr id="13" name="TextBox 12">
            <a:extLst>
              <a:ext uri="{FF2B5EF4-FFF2-40B4-BE49-F238E27FC236}">
                <a16:creationId xmlns:a16="http://schemas.microsoft.com/office/drawing/2014/main" id="{B61523D6-9E7F-A243-B034-8A6F4B300FF0}"/>
              </a:ext>
            </a:extLst>
          </p:cNvPr>
          <p:cNvSpPr txBox="1"/>
          <p:nvPr/>
        </p:nvSpPr>
        <p:spPr>
          <a:xfrm>
            <a:off x="6816337" y="1951463"/>
            <a:ext cx="508201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Entertainment videos only represent 24.3% (9964) of the total videos (40,949) trending.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entertainment category is 8.5% larger than the music category but receives significantly less likes, a difference of 29.2% (888,014,982) likes.</a:t>
            </a:r>
          </a:p>
        </p:txBody>
      </p:sp>
      <p:pic>
        <p:nvPicPr>
          <p:cNvPr id="5" name="Picture 4">
            <a:extLst>
              <a:ext uri="{FF2B5EF4-FFF2-40B4-BE49-F238E27FC236}">
                <a16:creationId xmlns:a16="http://schemas.microsoft.com/office/drawing/2014/main" id="{6FBAE6AB-6EC7-3D44-A218-2778FC3AD8E9}"/>
              </a:ext>
            </a:extLst>
          </p:cNvPr>
          <p:cNvPicPr>
            <a:picLocks noChangeAspect="1"/>
          </p:cNvPicPr>
          <p:nvPr/>
        </p:nvPicPr>
        <p:blipFill>
          <a:blip r:embed="rId3"/>
          <a:stretch>
            <a:fillRect/>
          </a:stretch>
        </p:blipFill>
        <p:spPr>
          <a:xfrm>
            <a:off x="113991" y="1166957"/>
            <a:ext cx="3456561" cy="2836331"/>
          </a:xfrm>
          <a:prstGeom prst="rect">
            <a:avLst/>
          </a:prstGeom>
        </p:spPr>
      </p:pic>
    </p:spTree>
    <p:extLst>
      <p:ext uri="{BB962C8B-B14F-4D97-AF65-F5344CB8AC3E}">
        <p14:creationId xmlns:p14="http://schemas.microsoft.com/office/powerpoint/2010/main" val="421155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IN" dirty="0"/>
              <a:t>Aside from Music and Entertainment, what else is trending?</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IN" smtClean="0"/>
              <a:pPr/>
              <a:t>12</a:t>
            </a:fld>
            <a:endParaRPr lang="en-IN" dirty="0"/>
          </a:p>
        </p:txBody>
      </p:sp>
      <p:sp>
        <p:nvSpPr>
          <p:cNvPr id="7" name="TextBox 6">
            <a:extLst>
              <a:ext uri="{FF2B5EF4-FFF2-40B4-BE49-F238E27FC236}">
                <a16:creationId xmlns:a16="http://schemas.microsoft.com/office/drawing/2014/main" id="{677EE214-B74B-4C2E-B019-51E5F3E479FE}"/>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pic>
        <p:nvPicPr>
          <p:cNvPr id="20" name="Picture 19">
            <a:extLst>
              <a:ext uri="{FF2B5EF4-FFF2-40B4-BE49-F238E27FC236}">
                <a16:creationId xmlns:a16="http://schemas.microsoft.com/office/drawing/2014/main" id="{863F6C74-7C0A-4A1B-94AD-0373EAB79BEF}"/>
              </a:ext>
            </a:extLst>
          </p:cNvPr>
          <p:cNvPicPr>
            <a:picLocks noChangeAspect="1"/>
          </p:cNvPicPr>
          <p:nvPr/>
        </p:nvPicPr>
        <p:blipFill>
          <a:blip r:embed="rId2"/>
          <a:stretch>
            <a:fillRect/>
          </a:stretch>
        </p:blipFill>
        <p:spPr>
          <a:xfrm>
            <a:off x="6102116" y="4208133"/>
            <a:ext cx="3667125" cy="2390775"/>
          </a:xfrm>
          <a:prstGeom prst="rect">
            <a:avLst/>
          </a:prstGeom>
        </p:spPr>
      </p:pic>
      <p:pic>
        <p:nvPicPr>
          <p:cNvPr id="22" name="Picture 21">
            <a:extLst>
              <a:ext uri="{FF2B5EF4-FFF2-40B4-BE49-F238E27FC236}">
                <a16:creationId xmlns:a16="http://schemas.microsoft.com/office/drawing/2014/main" id="{5782AE2F-C787-48EB-A7C8-DC738670023A}"/>
              </a:ext>
            </a:extLst>
          </p:cNvPr>
          <p:cNvPicPr>
            <a:picLocks noChangeAspect="1"/>
          </p:cNvPicPr>
          <p:nvPr/>
        </p:nvPicPr>
        <p:blipFill>
          <a:blip r:embed="rId3"/>
          <a:stretch>
            <a:fillRect/>
          </a:stretch>
        </p:blipFill>
        <p:spPr>
          <a:xfrm>
            <a:off x="820868" y="4158647"/>
            <a:ext cx="3667125" cy="2390775"/>
          </a:xfrm>
          <a:prstGeom prst="rect">
            <a:avLst/>
          </a:prstGeom>
        </p:spPr>
      </p:pic>
      <p:pic>
        <p:nvPicPr>
          <p:cNvPr id="24" name="Picture 23">
            <a:extLst>
              <a:ext uri="{FF2B5EF4-FFF2-40B4-BE49-F238E27FC236}">
                <a16:creationId xmlns:a16="http://schemas.microsoft.com/office/drawing/2014/main" id="{102CB64C-471B-4509-9F72-340066869D0D}"/>
              </a:ext>
            </a:extLst>
          </p:cNvPr>
          <p:cNvPicPr>
            <a:picLocks noChangeAspect="1"/>
          </p:cNvPicPr>
          <p:nvPr/>
        </p:nvPicPr>
        <p:blipFill>
          <a:blip r:embed="rId4"/>
          <a:stretch>
            <a:fillRect/>
          </a:stretch>
        </p:blipFill>
        <p:spPr>
          <a:xfrm>
            <a:off x="6091238" y="1398059"/>
            <a:ext cx="3638550" cy="2390775"/>
          </a:xfrm>
          <a:prstGeom prst="rect">
            <a:avLst/>
          </a:prstGeom>
        </p:spPr>
      </p:pic>
      <p:pic>
        <p:nvPicPr>
          <p:cNvPr id="26" name="Picture 25">
            <a:extLst>
              <a:ext uri="{FF2B5EF4-FFF2-40B4-BE49-F238E27FC236}">
                <a16:creationId xmlns:a16="http://schemas.microsoft.com/office/drawing/2014/main" id="{DF22324B-C529-4475-99C9-D0BB6D3742B7}"/>
              </a:ext>
            </a:extLst>
          </p:cNvPr>
          <p:cNvPicPr>
            <a:picLocks noChangeAspect="1"/>
          </p:cNvPicPr>
          <p:nvPr/>
        </p:nvPicPr>
        <p:blipFill>
          <a:blip r:embed="rId5"/>
          <a:stretch>
            <a:fillRect/>
          </a:stretch>
        </p:blipFill>
        <p:spPr>
          <a:xfrm>
            <a:off x="839918" y="1398059"/>
            <a:ext cx="3648075" cy="2390775"/>
          </a:xfrm>
          <a:prstGeom prst="rect">
            <a:avLst/>
          </a:prstGeom>
        </p:spPr>
      </p:pic>
    </p:spTree>
    <p:extLst>
      <p:ext uri="{BB962C8B-B14F-4D97-AF65-F5344CB8AC3E}">
        <p14:creationId xmlns:p14="http://schemas.microsoft.com/office/powerpoint/2010/main" val="116993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a:xfrm>
            <a:off x="515938" y="246621"/>
            <a:ext cx="11150600" cy="559714"/>
          </a:xfrm>
        </p:spPr>
        <p:txBody>
          <a:bodyPr/>
          <a:lstStyle/>
          <a:p>
            <a:r>
              <a:rPr lang="en-IN" dirty="0"/>
              <a:t>Additional insights</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IN" smtClean="0"/>
              <a:pPr/>
              <a:t>13</a:t>
            </a:fld>
            <a:endParaRPr lang="en-IN" dirty="0"/>
          </a:p>
        </p:txBody>
      </p:sp>
      <p:sp>
        <p:nvSpPr>
          <p:cNvPr id="7" name="TextBox 6">
            <a:extLst>
              <a:ext uri="{FF2B5EF4-FFF2-40B4-BE49-F238E27FC236}">
                <a16:creationId xmlns:a16="http://schemas.microsoft.com/office/drawing/2014/main" id="{677EE214-B74B-4C2E-B019-51E5F3E479FE}"/>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pic>
        <p:nvPicPr>
          <p:cNvPr id="4" name="Picture 3">
            <a:extLst>
              <a:ext uri="{FF2B5EF4-FFF2-40B4-BE49-F238E27FC236}">
                <a16:creationId xmlns:a16="http://schemas.microsoft.com/office/drawing/2014/main" id="{8547994B-9A48-4163-8B0D-BC440CEDD662}"/>
              </a:ext>
            </a:extLst>
          </p:cNvPr>
          <p:cNvPicPr>
            <a:picLocks noChangeAspect="1"/>
          </p:cNvPicPr>
          <p:nvPr/>
        </p:nvPicPr>
        <p:blipFill>
          <a:blip r:embed="rId2"/>
          <a:stretch>
            <a:fillRect/>
          </a:stretch>
        </p:blipFill>
        <p:spPr>
          <a:xfrm>
            <a:off x="1740131" y="1241125"/>
            <a:ext cx="8010525" cy="5076825"/>
          </a:xfrm>
          <a:prstGeom prst="rect">
            <a:avLst/>
          </a:prstGeom>
        </p:spPr>
      </p:pic>
    </p:spTree>
    <p:extLst>
      <p:ext uri="{BB962C8B-B14F-4D97-AF65-F5344CB8AC3E}">
        <p14:creationId xmlns:p14="http://schemas.microsoft.com/office/powerpoint/2010/main" val="341637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p:txBody>
          <a:bodyPr/>
          <a:lstStyle/>
          <a:p>
            <a:r>
              <a:rPr lang="en-US" dirty="0"/>
              <a:t>Thank you</a:t>
            </a:r>
          </a:p>
        </p:txBody>
      </p:sp>
      <p:sp>
        <p:nvSpPr>
          <p:cNvPr id="8" name="TextBox 7">
            <a:extLst>
              <a:ext uri="{FF2B5EF4-FFF2-40B4-BE49-F238E27FC236}">
                <a16:creationId xmlns:a16="http://schemas.microsoft.com/office/drawing/2014/main" id="{ADCCA601-95EB-475B-90E3-F858E249574D}"/>
              </a:ext>
            </a:extLst>
          </p:cNvPr>
          <p:cNvSpPr txBox="1"/>
          <p:nvPr/>
        </p:nvSpPr>
        <p:spPr>
          <a:xfrm>
            <a:off x="9936480" y="256032"/>
            <a:ext cx="2084832" cy="1133277"/>
          </a:xfrm>
          <a:prstGeom prst="rect">
            <a:avLst/>
          </a:prstGeom>
          <a:solidFill>
            <a:schemeClr val="accent5">
              <a:lumMod val="75000"/>
            </a:schemeClr>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95AF5772-4E1C-48E1-84CE-EF97962F7358}"/>
              </a:ext>
            </a:extLst>
          </p:cNvPr>
          <p:cNvSpPr txBox="1"/>
          <p:nvPr/>
        </p:nvSpPr>
        <p:spPr>
          <a:xfrm>
            <a:off x="6469778" y="4298945"/>
            <a:ext cx="2084832" cy="1133277"/>
          </a:xfrm>
          <a:prstGeom prst="rect">
            <a:avLst/>
          </a:prstGeom>
          <a:solidFill>
            <a:schemeClr val="accent5">
              <a:lumMod val="75000"/>
            </a:schemeClr>
          </a:solidFill>
        </p:spPr>
        <p:txBody>
          <a:bodyPr wrap="square" rtlCol="0">
            <a:spAutoFit/>
          </a:bodyPr>
          <a:lstStyle/>
          <a:p>
            <a:endParaRPr lang="en-US" dirty="0"/>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p:txBody>
          <a:bodyPr/>
          <a:lstStyle/>
          <a:p>
            <a:r>
              <a:rPr lang="en-IN" dirty="0"/>
              <a:t>team</a:t>
            </a:r>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IN" smtClean="0"/>
              <a:pPr/>
              <a:t>2</a:t>
            </a:fld>
            <a:endParaRPr lang="en-IN" dirty="0"/>
          </a:p>
        </p:txBody>
      </p:sp>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a:xfrm>
            <a:off x="524454" y="3539268"/>
            <a:ext cx="2588705" cy="495389"/>
          </a:xfrm>
        </p:spPr>
        <p:txBody>
          <a:bodyPr/>
          <a:lstStyle/>
          <a:p>
            <a:r>
              <a:rPr lang="en-IN" dirty="0"/>
              <a:t>Regan Farris</a:t>
            </a:r>
          </a:p>
        </p:txBody>
      </p:sp>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a:xfrm>
            <a:off x="3377853" y="3539268"/>
            <a:ext cx="2588705" cy="495389"/>
          </a:xfrm>
        </p:spPr>
        <p:txBody>
          <a:bodyPr/>
          <a:lstStyle/>
          <a:p>
            <a:r>
              <a:rPr lang="en-IN" dirty="0" err="1"/>
              <a:t>Haris</a:t>
            </a:r>
            <a:r>
              <a:rPr lang="en-IN" dirty="0"/>
              <a:t> SUMRA</a:t>
            </a:r>
          </a:p>
        </p:txBody>
      </p:sp>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p:txBody>
          <a:bodyPr/>
          <a:lstStyle/>
          <a:p>
            <a:r>
              <a:rPr lang="en-IN" dirty="0"/>
              <a:t>Jean Carlo </a:t>
            </a:r>
            <a:r>
              <a:rPr lang="en-IN" dirty="0" err="1"/>
              <a:t>cAmacho</a:t>
            </a:r>
            <a:endParaRPr lang="en-IN" dirty="0"/>
          </a:p>
        </p:txBody>
      </p:sp>
      <p:pic>
        <p:nvPicPr>
          <p:cNvPr id="26" name="Picture Placeholder 25">
            <a:extLst>
              <a:ext uri="{FF2B5EF4-FFF2-40B4-BE49-F238E27FC236}">
                <a16:creationId xmlns:a16="http://schemas.microsoft.com/office/drawing/2014/main" id="{AD92EEFA-CA76-4FF4-919E-FB498210FCE9}"/>
              </a:ext>
            </a:extLst>
          </p:cNvPr>
          <p:cNvPicPr>
            <a:picLocks noGrp="1" noChangeAspect="1"/>
          </p:cNvPicPr>
          <p:nvPr>
            <p:ph type="pic" sz="quarter" idx="15"/>
          </p:nvPr>
        </p:nvPicPr>
        <p:blipFill>
          <a:blip r:embed="rId3"/>
          <a:srcRect/>
          <a:stretch>
            <a:fillRect/>
          </a:stretch>
        </p:blipFill>
        <p:spPr>
          <a:xfrm>
            <a:off x="6795773" y="1848535"/>
            <a:ext cx="1430337" cy="1430337"/>
          </a:xfrm>
        </p:spPr>
      </p:pic>
      <p:pic>
        <p:nvPicPr>
          <p:cNvPr id="34" name="Picture Placeholder 33">
            <a:extLst>
              <a:ext uri="{FF2B5EF4-FFF2-40B4-BE49-F238E27FC236}">
                <a16:creationId xmlns:a16="http://schemas.microsoft.com/office/drawing/2014/main" id="{A3A8793B-FC59-46DE-824A-8EC4F0688B68}"/>
              </a:ext>
            </a:extLst>
          </p:cNvPr>
          <p:cNvPicPr>
            <a:picLocks noGrp="1" noChangeAspect="1"/>
          </p:cNvPicPr>
          <p:nvPr>
            <p:ph type="pic" sz="quarter" idx="13"/>
          </p:nvPr>
        </p:nvPicPr>
        <p:blipFill>
          <a:blip r:embed="rId4"/>
          <a:srcRect/>
          <a:stretch>
            <a:fillRect/>
          </a:stretch>
        </p:blipFill>
        <p:spPr>
          <a:xfrm>
            <a:off x="1103638" y="1848535"/>
            <a:ext cx="1430337" cy="1430337"/>
          </a:xfrm>
        </p:spPr>
      </p:pic>
      <p:sp>
        <p:nvSpPr>
          <p:cNvPr id="38" name="TextBox 37">
            <a:extLst>
              <a:ext uri="{FF2B5EF4-FFF2-40B4-BE49-F238E27FC236}">
                <a16:creationId xmlns:a16="http://schemas.microsoft.com/office/drawing/2014/main" id="{12247A19-3D06-4F8A-AF39-AD6D584E8F18}"/>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pic>
        <p:nvPicPr>
          <p:cNvPr id="8" name="Picture Placeholder 7">
            <a:extLst>
              <a:ext uri="{FF2B5EF4-FFF2-40B4-BE49-F238E27FC236}">
                <a16:creationId xmlns:a16="http://schemas.microsoft.com/office/drawing/2014/main" id="{400FE6E8-1704-4647-9D46-83FAA00C450D}"/>
              </a:ext>
            </a:extLst>
          </p:cNvPr>
          <p:cNvPicPr>
            <a:picLocks noGrp="1" noChangeAspect="1"/>
          </p:cNvPicPr>
          <p:nvPr>
            <p:ph type="pic" sz="quarter" idx="14"/>
          </p:nvPr>
        </p:nvPicPr>
        <p:blipFill>
          <a:blip r:embed="rId5"/>
          <a:srcRect l="360" r="360"/>
          <a:stretch>
            <a:fillRect/>
          </a:stretch>
        </p:blipFill>
        <p:spPr>
          <a:xfrm>
            <a:off x="3957036" y="1895846"/>
            <a:ext cx="1430337" cy="1430337"/>
          </a:xfrm>
        </p:spPr>
      </p:pic>
    </p:spTree>
    <p:extLst>
      <p:ext uri="{BB962C8B-B14F-4D97-AF65-F5344CB8AC3E}">
        <p14:creationId xmlns:p14="http://schemas.microsoft.com/office/powerpoint/2010/main" val="43563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937210" cy="4351338"/>
          </a:xfrm>
        </p:spPr>
        <p:txBody>
          <a:bodyPr/>
          <a:lstStyle/>
          <a:p>
            <a:pPr fontAlgn="base"/>
            <a:r>
              <a:rPr lang="en-US" sz="1800" dirty="0"/>
              <a:t>YouTube (the world-famous video sharing website) maintains a list of the top trending videos on the platform. In order to determine the year’s top-trending videos, YouTube uses a combination of factors including measuring users interactions (number of views, likes and comments). </a:t>
            </a:r>
          </a:p>
          <a:p>
            <a:pPr fontAlgn="base"/>
            <a:r>
              <a:rPr lang="en-US" sz="1800" dirty="0"/>
              <a:t>The dataset used is a compilation of daily records of the top trending YouTube videos.</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IN" smtClean="0"/>
              <a:pPr/>
              <a:t>3</a:t>
            </a:fld>
            <a:endParaRPr lang="en-IN"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IN" dirty="0"/>
              <a:t>Overview</a:t>
            </a:r>
            <a:br>
              <a:rPr lang="en-IN" dirty="0"/>
            </a:br>
            <a:endParaRPr lang="en-IN" dirty="0"/>
          </a:p>
        </p:txBody>
      </p:sp>
      <p:sp>
        <p:nvSpPr>
          <p:cNvPr id="5" name="TextBox 4">
            <a:extLst>
              <a:ext uri="{FF2B5EF4-FFF2-40B4-BE49-F238E27FC236}">
                <a16:creationId xmlns:a16="http://schemas.microsoft.com/office/drawing/2014/main" id="{A0B910BB-5C61-42CE-B26B-5A1363E9040A}"/>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IN" dirty="0"/>
              <a:t>What do you want to know?</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r>
              <a:rPr lang="en-US" sz="1800" dirty="0"/>
              <a:t>Which categories are the most popular? </a:t>
            </a:r>
          </a:p>
          <a:p>
            <a:r>
              <a:rPr lang="en-US" sz="1800" dirty="0"/>
              <a:t>What trends do we see in other categories?</a:t>
            </a:r>
          </a:p>
          <a:p>
            <a:r>
              <a:rPr lang="en-US" sz="1800" dirty="0"/>
              <a:t>Is there a correlation that defines what makes these categories more successful than the others?</a:t>
            </a:r>
            <a:br>
              <a:rPr lang="en-US" sz="1800" dirty="0"/>
            </a:br>
            <a:endParaRPr lang="en-US" sz="1800" dirty="0"/>
          </a:p>
          <a:p>
            <a:pPr marL="0" indent="0">
              <a:buNone/>
            </a:pPr>
            <a:endParaRPr lang="en-IN" sz="1800" dirty="0"/>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IN" smtClean="0"/>
              <a:pPr/>
              <a:t>4</a:t>
            </a:fld>
            <a:endParaRPr lang="en-IN"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6" name="TextBox 5">
            <a:extLst>
              <a:ext uri="{FF2B5EF4-FFF2-40B4-BE49-F238E27FC236}">
                <a16:creationId xmlns:a16="http://schemas.microsoft.com/office/drawing/2014/main" id="{F340F5E8-1B12-4EE4-8C55-0811E3297629}"/>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617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937210" cy="4351338"/>
          </a:xfrm>
        </p:spPr>
        <p:txBody>
          <a:bodyPr/>
          <a:lstStyle/>
          <a:p>
            <a:pPr marL="0" indent="0">
              <a:buNone/>
            </a:pPr>
            <a:r>
              <a:rPr lang="en-IN" sz="1800" dirty="0"/>
              <a:t>The extensive amount of data that was available enabled us to capture the answers we were seeking.  We were able to see the top categories and also see how the time of the year made an impact on what was trending.</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IN" smtClean="0"/>
              <a:pPr/>
              <a:t>5</a:t>
            </a:fld>
            <a:endParaRPr lang="en-IN"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IN" dirty="0"/>
              <a:t>You Happy?</a:t>
            </a:r>
            <a:br>
              <a:rPr lang="en-IN" dirty="0"/>
            </a:br>
            <a:endParaRPr lang="en-IN" dirty="0"/>
          </a:p>
        </p:txBody>
      </p:sp>
      <p:sp>
        <p:nvSpPr>
          <p:cNvPr id="5" name="TextBox 4">
            <a:extLst>
              <a:ext uri="{FF2B5EF4-FFF2-40B4-BE49-F238E27FC236}">
                <a16:creationId xmlns:a16="http://schemas.microsoft.com/office/drawing/2014/main" id="{A0B910BB-5C61-42CE-B26B-5A1363E9040A}"/>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53697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IN" dirty="0"/>
              <a:t>How’d you FIND it?</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1825625"/>
            <a:ext cx="4151027" cy="4351338"/>
          </a:xfrm>
        </p:spPr>
        <p:txBody>
          <a:bodyPr/>
          <a:lstStyle/>
          <a:p>
            <a:pPr marL="0" indent="0">
              <a:buNone/>
            </a:pPr>
            <a:r>
              <a:rPr lang="en-IN" sz="1800" dirty="0"/>
              <a:t>We were able to capture data from Kaggle.com.  The dataset had information on trending videos per day for a 7 month window.  In addition to this, the data included number of views, likes, dislikes, comments counters by category code.  All these items helped us capture what we were looking for. </a:t>
            </a: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IN" smtClean="0"/>
              <a:pPr/>
              <a:t>6</a:t>
            </a:fld>
            <a:endParaRPr lang="en-IN"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6" name="TextBox 5">
            <a:extLst>
              <a:ext uri="{FF2B5EF4-FFF2-40B4-BE49-F238E27FC236}">
                <a16:creationId xmlns:a16="http://schemas.microsoft.com/office/drawing/2014/main" id="{F340F5E8-1B12-4EE4-8C55-0811E3297629}"/>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9768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4937210" cy="4351338"/>
          </a:xfrm>
        </p:spPr>
        <p:txBody>
          <a:bodyPr/>
          <a:lstStyle/>
          <a:p>
            <a:pPr fontAlgn="base"/>
            <a:r>
              <a:rPr lang="en-US" sz="1800" dirty="0"/>
              <a:t>Analyzed data to understand what information was not needed to answer main questions</a:t>
            </a:r>
          </a:p>
          <a:p>
            <a:pPr fontAlgn="base"/>
            <a:r>
              <a:rPr lang="en-US" sz="1800" dirty="0"/>
              <a:t>Adjusted common fields to meet the needs of the analysis (e.g. Formatting dates, converting category code to a description instead of a number)</a:t>
            </a:r>
          </a:p>
          <a:p>
            <a:pPr marL="0" indent="0">
              <a:buNone/>
            </a:pPr>
            <a:endParaRPr lang="en-IN" sz="18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IN" smtClean="0"/>
              <a:pPr/>
              <a:t>7</a:t>
            </a:fld>
            <a:endParaRPr lang="en-IN"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IN" dirty="0"/>
              <a:t>How’d You Fix IT?</a:t>
            </a:r>
          </a:p>
        </p:txBody>
      </p:sp>
      <p:sp>
        <p:nvSpPr>
          <p:cNvPr id="5" name="TextBox 4">
            <a:extLst>
              <a:ext uri="{FF2B5EF4-FFF2-40B4-BE49-F238E27FC236}">
                <a16:creationId xmlns:a16="http://schemas.microsoft.com/office/drawing/2014/main" id="{A0B910BB-5C61-42CE-B26B-5A1363E9040A}"/>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724768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IN" dirty="0"/>
              <a:t>LIKES/VIEWS</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IN" smtClean="0"/>
              <a:pPr/>
              <a:t>8</a:t>
            </a:fld>
            <a:endParaRPr lang="en-IN" dirty="0"/>
          </a:p>
        </p:txBody>
      </p:sp>
      <p:sp>
        <p:nvSpPr>
          <p:cNvPr id="7" name="TextBox 6">
            <a:extLst>
              <a:ext uri="{FF2B5EF4-FFF2-40B4-BE49-F238E27FC236}">
                <a16:creationId xmlns:a16="http://schemas.microsoft.com/office/drawing/2014/main" id="{677EE214-B74B-4C2E-B019-51E5F3E479FE}"/>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pic>
        <p:nvPicPr>
          <p:cNvPr id="5" name="Picture 4">
            <a:extLst>
              <a:ext uri="{FF2B5EF4-FFF2-40B4-BE49-F238E27FC236}">
                <a16:creationId xmlns:a16="http://schemas.microsoft.com/office/drawing/2014/main" id="{7C80816E-2B86-D343-99AD-CD5C426B39FD}"/>
              </a:ext>
            </a:extLst>
          </p:cNvPr>
          <p:cNvPicPr>
            <a:picLocks noChangeAspect="1"/>
          </p:cNvPicPr>
          <p:nvPr/>
        </p:nvPicPr>
        <p:blipFill>
          <a:blip r:embed="rId2"/>
          <a:stretch>
            <a:fillRect/>
          </a:stretch>
        </p:blipFill>
        <p:spPr>
          <a:xfrm>
            <a:off x="2114550" y="1798828"/>
            <a:ext cx="7315200" cy="4635500"/>
          </a:xfrm>
          <a:prstGeom prst="rect">
            <a:avLst/>
          </a:prstGeom>
        </p:spPr>
      </p:pic>
    </p:spTree>
    <p:extLst>
      <p:ext uri="{BB962C8B-B14F-4D97-AF65-F5344CB8AC3E}">
        <p14:creationId xmlns:p14="http://schemas.microsoft.com/office/powerpoint/2010/main" val="364995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IN" dirty="0"/>
              <a:t>VIDEO COUNTS IN THE US</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IN" smtClean="0"/>
              <a:pPr/>
              <a:t>9</a:t>
            </a:fld>
            <a:endParaRPr lang="en-IN" dirty="0"/>
          </a:p>
        </p:txBody>
      </p:sp>
      <p:sp>
        <p:nvSpPr>
          <p:cNvPr id="7" name="TextBox 6">
            <a:extLst>
              <a:ext uri="{FF2B5EF4-FFF2-40B4-BE49-F238E27FC236}">
                <a16:creationId xmlns:a16="http://schemas.microsoft.com/office/drawing/2014/main" id="{677EE214-B74B-4C2E-B019-51E5F3E479FE}"/>
              </a:ext>
            </a:extLst>
          </p:cNvPr>
          <p:cNvSpPr txBox="1"/>
          <p:nvPr/>
        </p:nvSpPr>
        <p:spPr>
          <a:xfrm>
            <a:off x="195072" y="6010656"/>
            <a:ext cx="1694688" cy="847344"/>
          </a:xfrm>
          <a:prstGeom prst="rect">
            <a:avLst/>
          </a:prstGeom>
          <a:solidFill>
            <a:schemeClr val="bg1"/>
          </a:solidFill>
        </p:spPr>
        <p:txBody>
          <a:bodyPr wrap="square" rtlCol="0">
            <a:spAutoFit/>
          </a:bodyPr>
          <a:lstStyle/>
          <a:p>
            <a:endParaRPr lang="en-US" dirty="0"/>
          </a:p>
        </p:txBody>
      </p:sp>
      <p:pic>
        <p:nvPicPr>
          <p:cNvPr id="6" name="Picture 5">
            <a:extLst>
              <a:ext uri="{FF2B5EF4-FFF2-40B4-BE49-F238E27FC236}">
                <a16:creationId xmlns:a16="http://schemas.microsoft.com/office/drawing/2014/main" id="{E29BC130-F9B7-4E49-B06C-596E7736B360}"/>
              </a:ext>
            </a:extLst>
          </p:cNvPr>
          <p:cNvPicPr>
            <a:picLocks noChangeAspect="1"/>
          </p:cNvPicPr>
          <p:nvPr/>
        </p:nvPicPr>
        <p:blipFill>
          <a:blip r:embed="rId2"/>
          <a:stretch>
            <a:fillRect/>
          </a:stretch>
        </p:blipFill>
        <p:spPr>
          <a:xfrm>
            <a:off x="1889760" y="1736122"/>
            <a:ext cx="8354378" cy="4813300"/>
          </a:xfrm>
          <a:prstGeom prst="rect">
            <a:avLst/>
          </a:prstGeom>
        </p:spPr>
      </p:pic>
    </p:spTree>
    <p:extLst>
      <p:ext uri="{BB962C8B-B14F-4D97-AF65-F5344CB8AC3E}">
        <p14:creationId xmlns:p14="http://schemas.microsoft.com/office/powerpoint/2010/main" val="2277905129"/>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toso BG Presentation Template - v4" id="{D2E7B854-57A4-4C49-92B6-079BF15553DA}" vid="{DDFBD5F9-7DC6-43CD-820E-691F3CC0D9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C31332-3081-4BD9-AD6F-078B4521F357}">
  <ds:schemaRefs>
    <ds:schemaRef ds:uri="http://schemas.microsoft.com/sharepoint/v3/contenttype/forms"/>
  </ds:schemaRefs>
</ds:datastoreItem>
</file>

<file path=customXml/itemProps3.xml><?xml version="1.0" encoding="utf-8"?>
<ds:datastoreItem xmlns:ds="http://schemas.openxmlformats.org/officeDocument/2006/customXml" ds:itemID="{2519797F-2510-4681-A59B-FCD8F3733FE0}">
  <ds:schemaRefs>
    <ds:schemaRef ds:uri="16c05727-aa75-4e4a-9b5f-8a80a1165891"/>
    <ds:schemaRef ds:uri="http://www.w3.org/XML/1998/namespace"/>
    <ds:schemaRef ds:uri="http://purl.org/dc/terms/"/>
    <ds:schemaRef ds:uri="http://purl.org/dc/elements/1.1/"/>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409</Words>
  <Application>Microsoft Office PowerPoint</Application>
  <PresentationFormat>Widescreen</PresentationFormat>
  <Paragraphs>51</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Office Theme</vt:lpstr>
      <vt:lpstr>Youtube Trending video analysis</vt:lpstr>
      <vt:lpstr>team</vt:lpstr>
      <vt:lpstr>Overview </vt:lpstr>
      <vt:lpstr>What do you want to know?</vt:lpstr>
      <vt:lpstr>You Happy? </vt:lpstr>
      <vt:lpstr>How’d you FIND it?</vt:lpstr>
      <vt:lpstr>How’d You Fix IT?</vt:lpstr>
      <vt:lpstr>LIKES/VIEWS</vt:lpstr>
      <vt:lpstr>VIDEO COUNTS IN THE US</vt:lpstr>
      <vt:lpstr>Music videos on Youtube</vt:lpstr>
      <vt:lpstr>Entertainment videos on Youtube</vt:lpstr>
      <vt:lpstr>Aside from Music and Entertainment, what else is trending?</vt:lpstr>
      <vt:lpstr>Additional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2018-09-25T23:29:51Z</dcterms:created>
  <dcterms:modified xsi:type="dcterms:W3CDTF">2018-09-26T22:13:48Z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