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27536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1188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884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27536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51188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88440" y="401040"/>
            <a:ext cx="6994800" cy="77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27536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188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884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27536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51188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88440" y="401040"/>
            <a:ext cx="6994800" cy="77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20;p3" descr=""/>
          <p:cNvPicPr/>
          <p:nvPr/>
        </p:nvPicPr>
        <p:blipFill>
          <a:blip r:embed="rId3"/>
          <a:stretch/>
        </p:blipFill>
        <p:spPr>
          <a:xfrm>
            <a:off x="6159240" y="72360"/>
            <a:ext cx="997200" cy="3423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7;p4" descr=""/>
          <p:cNvPicPr/>
          <p:nvPr/>
        </p:nvPicPr>
        <p:blipFill>
          <a:blip r:embed="rId3"/>
          <a:stretch/>
        </p:blipFill>
        <p:spPr>
          <a:xfrm>
            <a:off x="6159240" y="72360"/>
            <a:ext cx="997200" cy="34236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1221480" y="9579960"/>
            <a:ext cx="5326200" cy="475560"/>
          </a:xfrm>
          <a:prstGeom prst="rect">
            <a:avLst/>
          </a:prstGeom>
          <a:noFill/>
          <a:ln w="0">
            <a:noFill/>
          </a:ln>
        </p:spPr>
        <p:txBody>
          <a:bodyPr lIns="128160" rIns="128160" tIns="128160" bIns="128160" anchor="t">
            <a:normAutofit fontScale="97000"/>
          </a:bodyPr>
          <a:p>
            <a:pPr algn="ctr">
              <a:lnSpc>
                <a:spcPct val="115000"/>
              </a:lnSpc>
              <a:spcAft>
                <a:spcPts val="1701"/>
              </a:spcAft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platzi.com/cursos/fundamentos-ingenieria-datos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621000" y="907200"/>
            <a:ext cx="6543000" cy="475560"/>
          </a:xfrm>
          <a:prstGeom prst="rect">
            <a:avLst/>
          </a:prstGeom>
          <a:noFill/>
          <a:ln w="0">
            <a:noFill/>
          </a:ln>
        </p:spPr>
        <p:txBody>
          <a:bodyPr lIns="128160" rIns="128160" tIns="128160" bIns="128160" anchor="t">
            <a:normAutofit fontScale="60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4033"/>
                </a:solidFill>
                <a:latin typeface="Roboto"/>
                <a:ea typeface="Roboto"/>
              </a:rPr>
              <a:t>Guía de retos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ubTitle"/>
          </p:nvPr>
        </p:nvSpPr>
        <p:spPr>
          <a:xfrm>
            <a:off x="621000" y="1293120"/>
            <a:ext cx="6543000" cy="475560"/>
          </a:xfrm>
          <a:prstGeom prst="rect">
            <a:avLst/>
          </a:prstGeom>
          <a:noFill/>
          <a:ln w="0">
            <a:noFill/>
          </a:ln>
        </p:spPr>
        <p:txBody>
          <a:bodyPr lIns="128160" rIns="128160" tIns="128160" bIns="128160" anchor="t">
            <a:normAutofit fontScale="66000"/>
          </a:bodyPr>
          <a:p>
            <a:pPr algn="ctr">
              <a:lnSpc>
                <a:spcPct val="115000"/>
              </a:lnSpc>
              <a:spcAft>
                <a:spcPts val="1701"/>
              </a:spcAft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rgbClr val="000000"/>
                </a:solidFill>
                <a:latin typeface="Roboto"/>
                <a:ea typeface="Roboto"/>
              </a:rPr>
              <a:t>del Curso de Fundamentos de Ingeniería de Datos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21000" y="40680"/>
            <a:ext cx="5326200" cy="475560"/>
          </a:xfrm>
          <a:prstGeom prst="rect">
            <a:avLst/>
          </a:prstGeom>
          <a:noFill/>
          <a:ln w="0">
            <a:noFill/>
          </a:ln>
        </p:spPr>
        <p:txBody>
          <a:bodyPr lIns="128160" rIns="128160" tIns="128160" bIns="128160" anchor="t">
            <a:normAutofit fontScale="96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ffffff"/>
                </a:solidFill>
                <a:latin typeface="Roboto"/>
                <a:ea typeface="Roboto"/>
              </a:rPr>
              <a:t>Curso de Fundamentos de Ingeniería de Datos</a:t>
            </a:r>
            <a:endParaRPr b="0" lang="en-US" sz="1500" spc="-1" strike="noStrike">
              <a:latin typeface="Arial"/>
            </a:endParaRPr>
          </a:p>
        </p:txBody>
      </p:sp>
      <p:graphicFrame>
        <p:nvGraphicFramePr>
          <p:cNvPr id="82" name="Google Shape;39;p5"/>
          <p:cNvGraphicFramePr/>
          <p:nvPr/>
        </p:nvGraphicFramePr>
        <p:xfrm>
          <a:off x="388800" y="2333520"/>
          <a:ext cx="6777720" cy="4400640"/>
        </p:xfrm>
        <a:graphic>
          <a:graphicData uri="http://schemas.openxmlformats.org/drawingml/2006/table">
            <a:tbl>
              <a:tblPr/>
              <a:tblGrid>
                <a:gridCol w="2660400"/>
                <a:gridCol w="2058840"/>
                <a:gridCol w="2058840"/>
              </a:tblGrid>
              <a:tr h="396000">
                <a:tc gridSpan="3"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Módulo 1: Introducción a la ingeniería de datos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solidFill>
                      <a:srgbClr val="38761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8088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Clase/Tema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Reto por clase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Respuestas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274e13"/>
                      </a:solidFill>
                    </a:lnB>
                    <a:noFill/>
                  </a:tcPr>
                </a:tc>
              </a:tr>
              <a:tr h="114660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¿Cómo convertirte en Data Engineer?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Conociendo las vacantes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Busca en LinkedIn oportunidades para data engineers.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274e13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i="1" lang="en" sz="1100" spc="-1" strike="noStrike">
                          <a:solidFill>
                            <a:srgbClr val="cccccc"/>
                          </a:solidFill>
                          <a:latin typeface="Roboto"/>
                          <a:ea typeface="Roboto"/>
                        </a:rPr>
                        <a:t>Escribe aquí tus respuestas.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274e13"/>
                      </a:solidFill>
                    </a:lnL>
                    <a:lnR w="12240">
                      <a:solidFill>
                        <a:srgbClr val="274e13"/>
                      </a:solidFill>
                    </a:lnR>
                    <a:lnT w="12240">
                      <a:solidFill>
                        <a:srgbClr val="274e13"/>
                      </a:solidFill>
                    </a:lnT>
                    <a:lnB w="12240">
                      <a:solidFill>
                        <a:srgbClr val="274e13"/>
                      </a:solidFill>
                    </a:lnB>
                    <a:noFill/>
                  </a:tcPr>
                </a:tc>
              </a:tr>
              <a:tr h="133092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¿Dónde ejercer como Data Engineer?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Conociendo la empresa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de tus sueños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Lista 3 empresas donde te gustaría trabajar como Data Engineer. Comenta por qué.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274e13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</a:tr>
              <a:tr h="114660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Tareas de Data Engineer: DataOPs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Reconoce tu camino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Recapitula tus habilidades. 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¿Qué herramientas has utilizado previamente?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1221480" y="9579960"/>
            <a:ext cx="5326200" cy="475560"/>
          </a:xfrm>
          <a:prstGeom prst="rect">
            <a:avLst/>
          </a:prstGeom>
          <a:noFill/>
          <a:ln w="0">
            <a:noFill/>
          </a:ln>
        </p:spPr>
        <p:txBody>
          <a:bodyPr lIns="128160" rIns="128160" tIns="128160" bIns="128160" anchor="t">
            <a:normAutofit fontScale="97000"/>
          </a:bodyPr>
          <a:p>
            <a:pPr algn="ctr">
              <a:lnSpc>
                <a:spcPct val="115000"/>
              </a:lnSpc>
              <a:spcAft>
                <a:spcPts val="1701"/>
              </a:spcAft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platzi.com/cursos/fundamentos-ingenieria-datos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621000" y="40680"/>
            <a:ext cx="5326200" cy="475560"/>
          </a:xfrm>
          <a:prstGeom prst="rect">
            <a:avLst/>
          </a:prstGeom>
          <a:noFill/>
          <a:ln w="0">
            <a:noFill/>
          </a:ln>
        </p:spPr>
        <p:txBody>
          <a:bodyPr lIns="128160" rIns="128160" tIns="128160" bIns="128160" anchor="t">
            <a:normAutofit fontScale="96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ffffff"/>
                </a:solidFill>
                <a:latin typeface="Roboto"/>
                <a:ea typeface="Roboto"/>
              </a:rPr>
              <a:t>Curso de Fundamentos de Ingeniería de Datos</a:t>
            </a:r>
            <a:endParaRPr b="0" lang="en-US" sz="1500" spc="-1" strike="noStrike">
              <a:latin typeface="Arial"/>
            </a:endParaRPr>
          </a:p>
        </p:txBody>
      </p:sp>
      <p:graphicFrame>
        <p:nvGraphicFramePr>
          <p:cNvPr id="85" name="Google Shape;53;p 1"/>
          <p:cNvGraphicFramePr/>
          <p:nvPr/>
        </p:nvGraphicFramePr>
        <p:xfrm>
          <a:off x="610920" y="948600"/>
          <a:ext cx="6777720" cy="7517880"/>
        </p:xfrm>
        <a:graphic>
          <a:graphicData uri="http://schemas.openxmlformats.org/drawingml/2006/table">
            <a:tbl>
              <a:tblPr/>
              <a:tblGrid>
                <a:gridCol w="2660400"/>
                <a:gridCol w="2058840"/>
                <a:gridCol w="2058840"/>
              </a:tblGrid>
              <a:tr h="396000">
                <a:tc gridSpan="3"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Módulo 2: Herramientas del ciclo de DataOps (Parte 2)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solidFill>
                      <a:srgbClr val="38761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8088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Clase/Tema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Reto por clase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Respuestas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131652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Automatizar los pipelines: Airflow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Conociendo un 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repositorio de Airflow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Explora el repositorio del proyecto de la clase y anota tus observaciones.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latin typeface="Arial"/>
                        </a:rPr>
                        <a:t>Scheduler, worker, executer. Dags que son grupos de tareas. Automatiza tareas repetitivas.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17828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Containers y empaquetamiento: Docker y Kubernetes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Imágenes de Docker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Explora las imágenes públicas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en Docker Hub y anota tus observaciones.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Configuración del proyecto. Instrucciones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</a:tr>
              <a:tr h="114660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Manejo de ambientes para datos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Ventajas de ambientes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Investiga ventajas y desventajas de utilizar ambientes.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Desventajas: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-Mas recursos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Ventajas: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-No se mezclan los grupos y separan procesos de desarrollo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-No se afectan las operaciones de distintos servicios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-reduce tiempo de recuperacion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</a:tr>
              <a:tr h="114660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Testing de software y de datos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Librerías de Python para testing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Busca en internet qué librerías existen para testing.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-Unittest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-Pytest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-Hypothesis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-Schemathesis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-playwright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</a:tr>
              <a:tr h="97668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CI/CD basico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DataOps vs. DevOps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Investiga el límite entre ambas.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-Data sigle el ciclo de de los datos y Dev el ciclo de vida del desarrollo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-Devops mas viejo que DataOps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</a:tr>
              <a:tr h="97668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Servidores y computación en la nube para data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Data en cloud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Investiga qué productos de data ofrece cada proveedor.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AWS: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-Amazon SageMaker Data Wrangler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-DMS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GCP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-Firestore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-BigQuery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AZURE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-Azure Database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-Azure SQL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221480" y="9579960"/>
            <a:ext cx="5326200" cy="475560"/>
          </a:xfrm>
          <a:prstGeom prst="rect">
            <a:avLst/>
          </a:prstGeom>
          <a:noFill/>
          <a:ln w="0">
            <a:noFill/>
          </a:ln>
        </p:spPr>
        <p:txBody>
          <a:bodyPr lIns="128160" rIns="128160" tIns="128160" bIns="128160" anchor="t">
            <a:normAutofit fontScale="97000"/>
          </a:bodyPr>
          <a:p>
            <a:pPr algn="ctr">
              <a:lnSpc>
                <a:spcPct val="115000"/>
              </a:lnSpc>
              <a:spcAft>
                <a:spcPts val="1701"/>
              </a:spcAft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platzi.com/cursos/fundamentos-ingenieria-datos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621000" y="40680"/>
            <a:ext cx="5326200" cy="475560"/>
          </a:xfrm>
          <a:prstGeom prst="rect">
            <a:avLst/>
          </a:prstGeom>
          <a:noFill/>
          <a:ln w="0">
            <a:noFill/>
          </a:ln>
        </p:spPr>
        <p:txBody>
          <a:bodyPr lIns="128160" rIns="128160" tIns="128160" bIns="128160" anchor="t">
            <a:normAutofit fontScale="96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ffffff"/>
                </a:solidFill>
                <a:latin typeface="Roboto"/>
                <a:ea typeface="Roboto"/>
              </a:rPr>
              <a:t>Curso de Fundamentos de Ingeniería de Datos</a:t>
            </a:r>
            <a:endParaRPr b="0" lang="en-US" sz="1500" spc="-1" strike="noStrike">
              <a:latin typeface="Arial"/>
            </a:endParaRPr>
          </a:p>
        </p:txBody>
      </p:sp>
      <p:graphicFrame>
        <p:nvGraphicFramePr>
          <p:cNvPr id="88" name="Google Shape;46;p6"/>
          <p:cNvGraphicFramePr/>
          <p:nvPr/>
        </p:nvGraphicFramePr>
        <p:xfrm>
          <a:off x="61920" y="-15886440"/>
          <a:ext cx="7369200" cy="18781200"/>
        </p:xfrm>
        <a:graphic>
          <a:graphicData uri="http://schemas.openxmlformats.org/drawingml/2006/table">
            <a:tbl>
              <a:tblPr/>
              <a:tblGrid>
                <a:gridCol w="2892600"/>
                <a:gridCol w="2238480"/>
                <a:gridCol w="2238480"/>
              </a:tblGrid>
              <a:tr h="438480">
                <a:tc gridSpan="3"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Módulo 2: Herramientas del ciclo de DataOps (Parte 1)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solidFill>
                      <a:srgbClr val="38761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8304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Clase/Tema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Reto por clase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Respuestas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274e13"/>
                      </a:solidFill>
                    </a:lnB>
                    <a:noFill/>
                  </a:tcPr>
                </a:tc>
              </a:tr>
              <a:tr h="294264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Agile en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ingeniería de datos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Kanban vs. Scrum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Instrucciones: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¿Qué diferencias encuentras entre ellos?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¿Qué ventajas y desventajas observas en cada uno?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274e13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Escribe aquí tus respuestas.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274e13"/>
                      </a:solidFill>
                    </a:lnL>
                    <a:lnR w="12240">
                      <a:solidFill>
                        <a:srgbClr val="274e13"/>
                      </a:solidFill>
                    </a:lnR>
                    <a:lnT w="12240">
                      <a:solidFill>
                        <a:srgbClr val="274e13"/>
                      </a:solidFill>
                    </a:lnT>
                    <a:lnB w="12240">
                      <a:solidFill>
                        <a:srgbClr val="274e13"/>
                      </a:solidFill>
                    </a:lnB>
                    <a:noFill/>
                  </a:tcPr>
                </a:tc>
              </a:tr>
              <a:tr h="580644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Lenguajes de programación e ingeniería de software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Python para Data Engineer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Instrucciones: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Busca herramientas/librerías en Google que se usan en ingeniería de datos.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Noto Sans"/>
                        </a:rPr>
                        <a:t>-</a:t>
                      </a:r>
                      <a:r>
                        <a:rPr b="0" lang="es-ES" sz="1800" spc="-1" strike="noStrike">
                          <a:latin typeface="Arial"/>
                        </a:rPr>
                        <a:t> Apache Hadoop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-ElasticSearch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-Apache Storm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-MongoDB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-Apache Spark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-Python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-Apache Cassandra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-Lenguaje 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-Apachre Dril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274e13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</a:tr>
              <a:tr h="268668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¿Dónde y cómo escribir tu código en ingeniería de datos?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Jupyter Notebooks vs. IDE vs. Editor de código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Instrucciones: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Busca ventajas y desventajas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de estas tres herramientas.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JUPYTER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Ventajas: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-Permite desarrollo centralizado de decenas de miles de personas y se fomenta la colaboración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-Soporta mas de 40 lenguajes de programacion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-Permite integraciones en big data como ApacheSpark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Desventajas: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-No es compatible con Git.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IDE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Ventajas: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-Es fácil de usar.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-Simplifica la creación de aplicaciones de bases de datos.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Desventajas: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-Requiere más memoria y potencia de procesamiento.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EDITOR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Ventajas: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-Ahorro de insumos (papel, tinta, etc.)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Desventajas: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-Los archivos se pueden corromper o no llegar a guardarse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</a:tr>
              <a:tr h="243072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Automatización y scripting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Automatización de tareas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Instrucciones: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Lista las tareas que haces repetitivamente que podrías automatizar.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-Resumen de actividades en redes sociales.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-Comidas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-Ver canales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</a:tr>
              <a:tr h="217476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Fuentes de datos: SQL, NoSQL, API y web scraping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Bases de datos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en la cotidianidad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Instrucciones: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Investiga qué bases de datos usan tus apps favoritas.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Twitter: Base de datos NoSQL, Cassandra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</a:tr>
              <a:tr h="191880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Procesamiento de datos: pipelines, Apache Spark y cómputo paralelo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Spark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en la cotidianidad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Instrucciones: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Investiga qué empresas/apps usan Spark.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latin typeface="Arial"/>
                        </a:rPr>
                        <a:t>Amazon, IBM, Shopify, TripAdivisor, Nasa, Yahoo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221480" y="9579960"/>
            <a:ext cx="5326200" cy="475560"/>
          </a:xfrm>
          <a:prstGeom prst="rect">
            <a:avLst/>
          </a:prstGeom>
          <a:noFill/>
          <a:ln w="0">
            <a:noFill/>
          </a:ln>
        </p:spPr>
        <p:txBody>
          <a:bodyPr lIns="128160" rIns="128160" tIns="128160" bIns="128160" anchor="t">
            <a:normAutofit fontScale="97000"/>
          </a:bodyPr>
          <a:p>
            <a:pPr algn="ctr">
              <a:lnSpc>
                <a:spcPct val="115000"/>
              </a:lnSpc>
              <a:spcAft>
                <a:spcPts val="1701"/>
              </a:spcAft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platzi.com/cursos/fundamentos-ingenieria-datos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621000" y="40680"/>
            <a:ext cx="5326200" cy="475560"/>
          </a:xfrm>
          <a:prstGeom prst="rect">
            <a:avLst/>
          </a:prstGeom>
          <a:noFill/>
          <a:ln w="0">
            <a:noFill/>
          </a:ln>
        </p:spPr>
        <p:txBody>
          <a:bodyPr lIns="128160" rIns="128160" tIns="128160" bIns="128160" anchor="t">
            <a:normAutofit fontScale="96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ffffff"/>
                </a:solidFill>
                <a:latin typeface="Roboto"/>
                <a:ea typeface="Roboto"/>
              </a:rPr>
              <a:t>Curso de Fundamentos de Ingeniería de Datos</a:t>
            </a:r>
            <a:endParaRPr b="0" lang="en-US" sz="1500" spc="-1" strike="noStrike">
              <a:latin typeface="Arial"/>
            </a:endParaRPr>
          </a:p>
        </p:txBody>
      </p:sp>
      <p:graphicFrame>
        <p:nvGraphicFramePr>
          <p:cNvPr id="91" name="Google Shape;60;p 2"/>
          <p:cNvGraphicFramePr/>
          <p:nvPr/>
        </p:nvGraphicFramePr>
        <p:xfrm>
          <a:off x="497160" y="1162080"/>
          <a:ext cx="6777720" cy="3254040"/>
        </p:xfrm>
        <a:graphic>
          <a:graphicData uri="http://schemas.openxmlformats.org/drawingml/2006/table">
            <a:tbl>
              <a:tblPr/>
              <a:tblGrid>
                <a:gridCol w="2660400"/>
                <a:gridCol w="2058840"/>
                <a:gridCol w="2058840"/>
              </a:tblGrid>
              <a:tr h="396000">
                <a:tc gridSpan="3"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Módulo 2: Herramientas del ciclo de DataOps (Parte 3)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solidFill>
                      <a:srgbClr val="38761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8088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Clase/Tema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Reto por clase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Respuestas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274e13"/>
                      </a:solidFill>
                    </a:lnB>
                    <a:noFill/>
                  </a:tcPr>
                </a:tc>
              </a:tr>
              <a:tr h="114660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Reentrenamiento y control de salud de servicios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ML Engineers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Busca en LinkedIn a una ML Engineer y analiza su trayectoria y habilidades.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274e13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i="1" lang="en" sz="1100" spc="-1" strike="noStrike">
                          <a:solidFill>
                            <a:srgbClr val="cccccc"/>
                          </a:solidFill>
                          <a:latin typeface="Roboto"/>
                          <a:ea typeface="Roboto"/>
                        </a:rPr>
                        <a:t>.Certificaciones, python, cloud, algoritmos. Trayectoria ingenieria de datos. Ingenieros de sistemas, electronios, etc)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274e13"/>
                      </a:solidFill>
                    </a:lnL>
                    <a:lnR w="12240">
                      <a:solidFill>
                        <a:srgbClr val="274e13"/>
                      </a:solidFill>
                    </a:lnR>
                    <a:lnT w="12240">
                      <a:solidFill>
                        <a:srgbClr val="274e13"/>
                      </a:solidFill>
                    </a:lnT>
                    <a:lnB w="12240">
                      <a:solidFill>
                        <a:srgbClr val="274e13"/>
                      </a:solidFill>
                    </a:lnB>
                    <a:noFill/>
                  </a:tcPr>
                </a:tc>
              </a:tr>
              <a:tr h="133092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Medición de indicadores y seguimiento a proyectos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Prevención con monitoreo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Investiga desastres que han ocurrido por falta de monitoreo.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Puedes borrar datos y es fatal para el negocio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274e13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Google Shape;61;p 2"/>
          <p:cNvGraphicFramePr/>
          <p:nvPr/>
        </p:nvGraphicFramePr>
        <p:xfrm>
          <a:off x="497160" y="5029200"/>
          <a:ext cx="6777720" cy="3944880"/>
        </p:xfrm>
        <a:graphic>
          <a:graphicData uri="http://schemas.openxmlformats.org/drawingml/2006/table">
            <a:tbl>
              <a:tblPr/>
              <a:tblGrid>
                <a:gridCol w="2660400"/>
                <a:gridCol w="2058840"/>
                <a:gridCol w="2058840"/>
              </a:tblGrid>
              <a:tr h="396000">
                <a:tc gridSpan="3"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Módulo 3: Ejerciendo como Data Engineer (Parte 1)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solidFill>
                      <a:srgbClr val="38761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8088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Clase/Tema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Reto por clase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Respuestas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274e13"/>
                      </a:solidFill>
                    </a:lnB>
                    <a:noFill/>
                  </a:tcPr>
                </a:tc>
              </a:tr>
              <a:tr h="97668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Buscando Oportunidades como Data Engineer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Networking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- Crea tu LinkedIn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- Participa en un evento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274e13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i="1" lang="en" sz="1100" spc="-1" strike="noStrike">
                          <a:solidFill>
                            <a:srgbClr val="cccccc"/>
                          </a:solidFill>
                          <a:latin typeface="Roboto"/>
                          <a:ea typeface="Roboto"/>
                        </a:rPr>
                        <a:t>Escribe aquí tus respuestas.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274e13"/>
                      </a:solidFill>
                    </a:lnL>
                    <a:lnR w="12240">
                      <a:solidFill>
                        <a:srgbClr val="274e13"/>
                      </a:solidFill>
                    </a:lnR>
                    <a:lnT w="12240">
                      <a:solidFill>
                        <a:srgbClr val="274e13"/>
                      </a:solidFill>
                    </a:lnT>
                    <a:lnB w="12240">
                      <a:solidFill>
                        <a:srgbClr val="274e13"/>
                      </a:solidFill>
                    </a:lnB>
                    <a:noFill/>
                  </a:tcPr>
                </a:tc>
              </a:tr>
              <a:tr h="114660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Evolución en el rol: ganando seniority como Data Engineer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Imagínate ejerciendo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Identifica qué dudas podrías tener en tu primer día al ejercer.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-Herramienta  que usa.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-Como se trabaja aqui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-A quien le pido ayuda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-Como empiezo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274e13"/>
                      </a:solidFill>
                    </a:lnT>
                    <a:lnB w="12240">
                      <a:solidFill>
                        <a:srgbClr val="274e13"/>
                      </a:solidFill>
                    </a:lnB>
                    <a:noFill/>
                  </a:tcPr>
                </a:tc>
              </a:tr>
              <a:tr h="104508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Evolución en el rol: manager, architect, pivot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Los caminos de evolución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¿Qué camino te puede 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atraer más?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-Datos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-Automatizaciones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-Manager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-CTI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274e13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221480" y="9579960"/>
            <a:ext cx="5326200" cy="475560"/>
          </a:xfrm>
          <a:prstGeom prst="rect">
            <a:avLst/>
          </a:prstGeom>
          <a:noFill/>
          <a:ln w="0">
            <a:noFill/>
          </a:ln>
        </p:spPr>
        <p:txBody>
          <a:bodyPr lIns="128160" rIns="128160" tIns="128160" bIns="128160" anchor="t">
            <a:normAutofit fontScale="97000"/>
          </a:bodyPr>
          <a:p>
            <a:pPr algn="ctr">
              <a:lnSpc>
                <a:spcPct val="115000"/>
              </a:lnSpc>
              <a:spcAft>
                <a:spcPts val="1701"/>
              </a:spcAft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Roboto"/>
                <a:ea typeface="Roboto"/>
              </a:rPr>
              <a:t>platzi.com/cursos/fundamentos-ingenieria-datos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621000" y="40680"/>
            <a:ext cx="5326200" cy="475560"/>
          </a:xfrm>
          <a:prstGeom prst="rect">
            <a:avLst/>
          </a:prstGeom>
          <a:noFill/>
          <a:ln w="0">
            <a:noFill/>
          </a:ln>
        </p:spPr>
        <p:txBody>
          <a:bodyPr lIns="128160" rIns="128160" tIns="128160" bIns="128160" anchor="t">
            <a:normAutofit fontScale="96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ffffff"/>
                </a:solidFill>
                <a:latin typeface="Roboto"/>
                <a:ea typeface="Roboto"/>
              </a:rPr>
              <a:t>Curso de Fundamentos de Ingeniería de Datos</a:t>
            </a:r>
            <a:endParaRPr b="0" lang="en-US" sz="1500" spc="-1" strike="noStrike">
              <a:latin typeface="Arial"/>
            </a:endParaRPr>
          </a:p>
        </p:txBody>
      </p:sp>
      <p:graphicFrame>
        <p:nvGraphicFramePr>
          <p:cNvPr id="95" name="Google Shape;68;p9"/>
          <p:cNvGraphicFramePr/>
          <p:nvPr/>
        </p:nvGraphicFramePr>
        <p:xfrm>
          <a:off x="497160" y="1162080"/>
          <a:ext cx="6777720" cy="1753200"/>
        </p:xfrm>
        <a:graphic>
          <a:graphicData uri="http://schemas.openxmlformats.org/drawingml/2006/table">
            <a:tbl>
              <a:tblPr/>
              <a:tblGrid>
                <a:gridCol w="2660400"/>
                <a:gridCol w="2058840"/>
                <a:gridCol w="2058840"/>
              </a:tblGrid>
              <a:tr h="396000">
                <a:tc gridSpan="3"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Módulo 3: Ejerciendo como Data Engineer (Parte 2)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solidFill>
                      <a:srgbClr val="38761d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8088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Clase/Tema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Reto por clase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Respuestas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274e13"/>
                      </a:solidFill>
                    </a:lnB>
                    <a:noFill/>
                  </a:tcPr>
                </a:tc>
              </a:tr>
              <a:tr h="976680">
                <a:tc>
                  <a:txBody>
                    <a:bodyPr lIns="63360" rIns="6336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rgbClr val="274e13"/>
                          </a:solidFill>
                          <a:latin typeface="Roboto"/>
                          <a:ea typeface="Roboto"/>
                        </a:rPr>
                        <a:t>Trabajando en equipo como Data Engineer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ctr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38761d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Discord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Instrucciones: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Únete al Discord de Platzi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y a sus canales de Data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38761d"/>
                      </a:solidFill>
                    </a:lnL>
                    <a:lnR w="12240">
                      <a:solidFill>
                        <a:srgbClr val="274e13"/>
                      </a:solidFill>
                    </a:lnR>
                    <a:lnT w="12240">
                      <a:solidFill>
                        <a:srgbClr val="38761d"/>
                      </a:solidFill>
                    </a:lnT>
                    <a:lnB w="12240">
                      <a:solidFill>
                        <a:srgbClr val="38761d"/>
                      </a:solidFill>
                    </a:lnB>
                    <a:noFill/>
                  </a:tcPr>
                </a:tc>
                <a:tc>
                  <a:txBody>
                    <a:bodyPr lIns="63360" rIns="63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i="1" lang="en" sz="1100" spc="-1" strike="noStrike">
                          <a:solidFill>
                            <a:srgbClr val="cccccc"/>
                          </a:solidFill>
                          <a:latin typeface="Roboto"/>
                          <a:ea typeface="Roboto"/>
                        </a:rPr>
                        <a:t>Escribe aquí tus respuestas.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63360" marR="63360">
                    <a:lnL w="12240">
                      <a:solidFill>
                        <a:srgbClr val="274e13"/>
                      </a:solidFill>
                    </a:lnL>
                    <a:lnR w="12240">
                      <a:solidFill>
                        <a:srgbClr val="274e13"/>
                      </a:solidFill>
                    </a:lnR>
                    <a:lnT w="12240">
                      <a:solidFill>
                        <a:srgbClr val="274e13"/>
                      </a:solidFill>
                    </a:lnT>
                    <a:lnB w="12240">
                      <a:solidFill>
                        <a:srgbClr val="274e1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6" name="Google Shape;69;p9"/>
          <p:cNvSpPr/>
          <p:nvPr/>
        </p:nvSpPr>
        <p:spPr>
          <a:xfrm>
            <a:off x="571680" y="3684240"/>
            <a:ext cx="6540840" cy="23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¡Felicidades! Has completado esta Guía de retos y con ello el curso.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Estoy muy emocionado de que hayas llegado hasta aquí. Has dado un gran paso conociendo el camino para convertirte en Data Engineer. Sin dudarlo, tener este conocimiento te llevará a ser una persona profesional en el mundo de los datos ¡Nunca pares de aprender! 💚⚙️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2023-08-14T01:06:03Z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