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6511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1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8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39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1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7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7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57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10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8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0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4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Cupid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João Canabarro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Matheus Dias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Renan Tashiro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3" name="explode.wav"/>
          </p:stSnd>
        </p:sndAc>
      </p:transition>
    </mc:Choice>
    <mc:Fallback>
      <p:transition spd="slow">
        <p:fade/>
        <p:sndAc>
          <p:stSnd>
            <p:snd r:embed="rId3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Prévia - Arquitetura do Sistema</a:t>
            </a:r>
          </a:p>
        </p:txBody>
      </p:sp>
      <p:sp>
        <p:nvSpPr>
          <p:cNvPr id="220" name="Shape 220"/>
          <p:cNvSpPr/>
          <p:nvPr/>
        </p:nvSpPr>
        <p:spPr>
          <a:xfrm>
            <a:off x="4147063" y="1049104"/>
            <a:ext cx="1449299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147075" y="1049111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4294967295"/>
          </p:nvPr>
        </p:nvSpPr>
        <p:spPr>
          <a:xfrm>
            <a:off x="4147075" y="1108350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Interface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4294967295"/>
          </p:nvPr>
        </p:nvSpPr>
        <p:spPr>
          <a:xfrm>
            <a:off x="4147075" y="1457100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Cupid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2918113" y="1746604"/>
            <a:ext cx="4160100" cy="531900"/>
            <a:chOff x="2918113" y="1746604"/>
            <a:chExt cx="4160100" cy="531900"/>
          </a:xfrm>
        </p:grpSpPr>
        <p:cxnSp>
          <p:nvCxnSpPr>
            <p:cNvPr id="225" name="Shape 225"/>
            <p:cNvCxnSpPr>
              <a:stCxn id="220" idx="2"/>
              <a:endCxn id="226" idx="0"/>
            </p:cNvCxnSpPr>
            <p:nvPr/>
          </p:nvCxnSpPr>
          <p:spPr>
            <a:xfrm rot="5400000">
              <a:off x="3628963" y="1035754"/>
              <a:ext cx="531900" cy="19536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Shape 227"/>
            <p:cNvCxnSpPr>
              <a:stCxn id="220" idx="2"/>
              <a:endCxn id="228" idx="0"/>
            </p:cNvCxnSpPr>
            <p:nvPr/>
          </p:nvCxnSpPr>
          <p:spPr>
            <a:xfrm rot="-5400000" flipH="1">
              <a:off x="5709013" y="909304"/>
              <a:ext cx="531900" cy="22065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9" name="Shape 229"/>
          <p:cNvSpPr/>
          <p:nvPr/>
        </p:nvSpPr>
        <p:spPr>
          <a:xfrm>
            <a:off x="2194905" y="2278500"/>
            <a:ext cx="1449299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193500" y="2278499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4294967295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Servidor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4294967295"/>
          </p:nvPr>
        </p:nvSpPr>
        <p:spPr>
          <a:xfrm>
            <a:off x="2193637" y="2686587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Santa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1256055" y="2975700"/>
            <a:ext cx="3327300" cy="531900"/>
            <a:chOff x="1256055" y="2975700"/>
            <a:chExt cx="3327300" cy="531900"/>
          </a:xfrm>
        </p:grpSpPr>
        <p:cxnSp>
          <p:nvCxnSpPr>
            <p:cNvPr id="233" name="Shape 233"/>
            <p:cNvCxnSpPr>
              <a:stCxn id="229" idx="2"/>
              <a:endCxn id="234" idx="0"/>
            </p:cNvCxnSpPr>
            <p:nvPr/>
          </p:nvCxnSpPr>
          <p:spPr>
            <a:xfrm>
              <a:off x="2919555" y="2975700"/>
              <a:ext cx="0" cy="531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Shape 235"/>
            <p:cNvCxnSpPr>
              <a:stCxn id="229" idx="2"/>
              <a:endCxn id="236" idx="0"/>
            </p:cNvCxnSpPr>
            <p:nvPr/>
          </p:nvCxnSpPr>
          <p:spPr>
            <a:xfrm rot="5400000">
              <a:off x="1821855" y="2409900"/>
              <a:ext cx="531900" cy="16635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Shape 237"/>
            <p:cNvCxnSpPr>
              <a:stCxn id="229" idx="2"/>
              <a:endCxn id="238" idx="0"/>
            </p:cNvCxnSpPr>
            <p:nvPr/>
          </p:nvCxnSpPr>
          <p:spPr>
            <a:xfrm rot="-5400000" flipH="1">
              <a:off x="3485505" y="2409750"/>
              <a:ext cx="531900" cy="16638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9" name="Shape 239"/>
          <p:cNvSpPr/>
          <p:nvPr/>
        </p:nvSpPr>
        <p:spPr>
          <a:xfrm>
            <a:off x="531436" y="3508067"/>
            <a:ext cx="1449299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31450" y="3507724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4294967295"/>
          </p:nvPr>
        </p:nvSpPr>
        <p:spPr>
          <a:xfrm>
            <a:off x="531750" y="3566975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Repositório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4294967295"/>
          </p:nvPr>
        </p:nvSpPr>
        <p:spPr>
          <a:xfrm>
            <a:off x="531737" y="3917737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North Pole</a:t>
            </a:r>
          </a:p>
        </p:txBody>
      </p:sp>
      <p:sp>
        <p:nvSpPr>
          <p:cNvPr id="242" name="Shape 242"/>
          <p:cNvSpPr/>
          <p:nvPr/>
        </p:nvSpPr>
        <p:spPr>
          <a:xfrm>
            <a:off x="2194998" y="3508067"/>
            <a:ext cx="1449299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195012" y="3507724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4294967295"/>
          </p:nvPr>
        </p:nvSpPr>
        <p:spPr>
          <a:xfrm>
            <a:off x="2195137" y="3566975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Backup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4294967295"/>
          </p:nvPr>
        </p:nvSpPr>
        <p:spPr>
          <a:xfrm>
            <a:off x="2195162" y="3917737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South Pole</a:t>
            </a:r>
          </a:p>
        </p:txBody>
      </p:sp>
      <p:sp>
        <p:nvSpPr>
          <p:cNvPr id="245" name="Shape 245"/>
          <p:cNvSpPr/>
          <p:nvPr/>
        </p:nvSpPr>
        <p:spPr>
          <a:xfrm>
            <a:off x="3858522" y="3508067"/>
            <a:ext cx="1449299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3858600" y="3507724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3858612" y="3566975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Broker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3858700" y="3917737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Sleigh</a:t>
            </a:r>
          </a:p>
        </p:txBody>
      </p:sp>
      <p:sp>
        <p:nvSpPr>
          <p:cNvPr id="248" name="Shape 248"/>
          <p:cNvSpPr/>
          <p:nvPr/>
        </p:nvSpPr>
        <p:spPr>
          <a:xfrm>
            <a:off x="6353690" y="2278500"/>
            <a:ext cx="1449299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353700" y="2278499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4294967295"/>
          </p:nvPr>
        </p:nvSpPr>
        <p:spPr>
          <a:xfrm>
            <a:off x="6353925" y="2337750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Cliente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4294967295"/>
          </p:nvPr>
        </p:nvSpPr>
        <p:spPr>
          <a:xfrm>
            <a:off x="6352412" y="2686587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Pine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6246740" y="2975700"/>
            <a:ext cx="1663500" cy="531900"/>
            <a:chOff x="6246740" y="2975700"/>
            <a:chExt cx="1663500" cy="531900"/>
          </a:xfrm>
        </p:grpSpPr>
        <p:cxnSp>
          <p:nvCxnSpPr>
            <p:cNvPr id="252" name="Shape 252"/>
            <p:cNvCxnSpPr>
              <a:stCxn id="248" idx="2"/>
              <a:endCxn id="253" idx="0"/>
            </p:cNvCxnSpPr>
            <p:nvPr/>
          </p:nvCxnSpPr>
          <p:spPr>
            <a:xfrm rot="5400000">
              <a:off x="6396590" y="2825850"/>
              <a:ext cx="531900" cy="8316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Shape 254"/>
            <p:cNvCxnSpPr>
              <a:stCxn id="248" idx="2"/>
              <a:endCxn id="255" idx="0"/>
            </p:cNvCxnSpPr>
            <p:nvPr/>
          </p:nvCxnSpPr>
          <p:spPr>
            <a:xfrm rot="-5400000" flipH="1">
              <a:off x="7228340" y="2825700"/>
              <a:ext cx="531900" cy="8319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Shape 256"/>
          <p:cNvSpPr/>
          <p:nvPr/>
        </p:nvSpPr>
        <p:spPr>
          <a:xfrm>
            <a:off x="5522206" y="3507818"/>
            <a:ext cx="14490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522175" y="3507724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4294967295"/>
          </p:nvPr>
        </p:nvSpPr>
        <p:spPr>
          <a:xfrm>
            <a:off x="5522337" y="3566975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Processamento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4294967295"/>
          </p:nvPr>
        </p:nvSpPr>
        <p:spPr>
          <a:xfrm>
            <a:off x="5522262" y="3917737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VM</a:t>
            </a:r>
          </a:p>
        </p:txBody>
      </p:sp>
      <p:sp>
        <p:nvSpPr>
          <p:cNvPr id="259" name="Shape 259"/>
          <p:cNvSpPr/>
          <p:nvPr/>
        </p:nvSpPr>
        <p:spPr>
          <a:xfrm>
            <a:off x="7185790" y="3507818"/>
            <a:ext cx="14490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185650" y="3507736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7185737" y="3566975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Interface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7185687" y="3917737"/>
            <a:ext cx="1449000" cy="18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Command Line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67" name="Shape 26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5792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6644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7923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77" name="Shape 277"/>
          <p:cNvSpPr/>
          <p:nvPr/>
        </p:nvSpPr>
        <p:spPr>
          <a:xfrm>
            <a:off x="7014920" y="2133119"/>
            <a:ext cx="286499" cy="286499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Conclusões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95+5=100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4939533" y="2017045"/>
            <a:ext cx="3825542" cy="1573620"/>
            <a:chOff x="1000000" y="2393987"/>
            <a:chExt cx="4144234" cy="1704712"/>
          </a:xfrm>
        </p:grpSpPr>
        <p:sp>
          <p:nvSpPr>
            <p:cNvPr id="281" name="Shape 281"/>
            <p:cNvSpPr/>
            <p:nvPr/>
          </p:nvSpPr>
          <p:spPr>
            <a:xfrm>
              <a:off x="1000000" y="2440003"/>
              <a:ext cx="4144234" cy="1631268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8"/>
                    <a:pt x="34066" y="46905"/>
                    <a:pt x="40338" y="45550"/>
                  </a:cubicBezTo>
                  <a:cubicBezTo>
                    <a:pt x="46609" y="44194"/>
                    <a:pt x="52710" y="2160"/>
                    <a:pt x="58982" y="127"/>
                  </a:cubicBezTo>
                  <a:cubicBezTo>
                    <a:pt x="65253" y="-1906"/>
                    <a:pt x="71806" y="30974"/>
                    <a:pt x="77965" y="33347"/>
                  </a:cubicBezTo>
                  <a:cubicBezTo>
                    <a:pt x="84123" y="35719"/>
                    <a:pt x="90055" y="6285"/>
                    <a:pt x="95931" y="14364"/>
                  </a:cubicBezTo>
                  <a:cubicBezTo>
                    <a:pt x="101806" y="22443"/>
                    <a:pt x="107625" y="77414"/>
                    <a:pt x="113219" y="81821"/>
                  </a:cubicBezTo>
                  <a:cubicBezTo>
                    <a:pt x="118812" y="86227"/>
                    <a:pt x="123670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2" y="87866"/>
                    <a:pt x="162540" y="38544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282" name="Shape 28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358650" y="2637812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909400" y="2993012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437450" y="2393987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6847150" y="1577744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4939556" y="1778135"/>
            <a:ext cx="3836911" cy="1503799"/>
            <a:chOff x="1000025" y="2059300"/>
            <a:chExt cx="4156550" cy="1629075"/>
          </a:xfrm>
        </p:grpSpPr>
        <p:sp>
          <p:nvSpPr>
            <p:cNvPr id="292" name="Shape 292"/>
            <p:cNvSpPr/>
            <p:nvPr/>
          </p:nvSpPr>
          <p:spPr>
            <a:xfrm>
              <a:off x="1000025" y="2083951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2"/>
                    <a:pt x="14946" y="1167"/>
                    <a:pt x="21740" y="37"/>
                  </a:cubicBezTo>
                  <a:cubicBezTo>
                    <a:pt x="28533" y="-1093"/>
                    <a:pt x="34477" y="24047"/>
                    <a:pt x="40762" y="28172"/>
                  </a:cubicBezTo>
                  <a:cubicBezTo>
                    <a:pt x="47046" y="32296"/>
                    <a:pt x="53256" y="18985"/>
                    <a:pt x="59446" y="24782"/>
                  </a:cubicBezTo>
                  <a:cubicBezTo>
                    <a:pt x="65635" y="30578"/>
                    <a:pt x="71730" y="60803"/>
                    <a:pt x="77901" y="62950"/>
                  </a:cubicBezTo>
                  <a:cubicBezTo>
                    <a:pt x="84072" y="65097"/>
                    <a:pt x="90489" y="39675"/>
                    <a:pt x="96472" y="37664"/>
                  </a:cubicBezTo>
                  <a:cubicBezTo>
                    <a:pt x="102454" y="35653"/>
                    <a:pt x="108077" y="54725"/>
                    <a:pt x="113796" y="50884"/>
                  </a:cubicBezTo>
                  <a:cubicBezTo>
                    <a:pt x="119514" y="47042"/>
                    <a:pt x="125062" y="18059"/>
                    <a:pt x="130781" y="14613"/>
                  </a:cubicBezTo>
                  <a:cubicBezTo>
                    <a:pt x="136499" y="11166"/>
                    <a:pt x="142191" y="30515"/>
                    <a:pt x="148105" y="30206"/>
                  </a:cubicBezTo>
                  <a:cubicBezTo>
                    <a:pt x="154018" y="29896"/>
                    <a:pt x="163235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293" name="Shape 29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6847150" y="1606394"/>
            <a:ext cx="1179600" cy="286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100/101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93" name="Shape 93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Durante a pesquisa e desenvolvimento de métodos que otimizem a exploração de espaço de projeto, os pesquisadores enfrentam algumas barreiras.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98" name="Shape 98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Clientes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O professor Marcio Oyamada do curso de Ciência da Computação da Unioeste </a:t>
            </a:r>
            <a:r>
              <a:rPr lang="en" sz="1600" i="1"/>
              <a:t>campus </a:t>
            </a:r>
            <a:r>
              <a:rPr lang="en" sz="1600"/>
              <a:t>Cascavel requisitou um sistema que resolvesse essas barreiras.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03" name="Shape 103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Solução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Um sistema distribuído que permite a colaboração de terceiros na exploração de espaço de projeto.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Especificação de Requisitos</a:t>
            </a:r>
          </a:p>
        </p:txBody>
      </p:sp>
      <p:sp>
        <p:nvSpPr>
          <p:cNvPr id="112" name="Shape 112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Requisitos Funcionais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6000" b="1"/>
              <a:t>10</a:t>
            </a:r>
          </a:p>
        </p:txBody>
      </p:sp>
      <p:sp>
        <p:nvSpPr>
          <p:cNvPr id="115" name="Shape 115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Requisitos Não-Funcionais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6000" b="1"/>
              <a:t>7</a:t>
            </a:r>
          </a:p>
        </p:txBody>
      </p:sp>
      <p:sp>
        <p:nvSpPr>
          <p:cNvPr id="118" name="Shape 118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Casos de Uso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6000" b="1"/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1"/>
              <a:t>10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i="1"/>
              <a:t>RF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5044225" y="523300"/>
            <a:ext cx="3840600" cy="384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Realizar download do sistema.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Acessar a documentação de auxílio a utilização do sistema.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Gerenciar e realizar alterações nos dados e preferências de uma conta de usuário existente.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Enviar ao sistema um novo arquivo de configuração de método ou imagem de VM.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Associar VM a lista de VM’s disponíveis à execução de simulações.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/>
              <a:t>10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i="1"/>
              <a:t>RF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5017175" y="496250"/>
            <a:ext cx="3840600" cy="384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Controlar o estado de todas as explorações de espaço de projeto em execução no sistema.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Realizar o gerenciamento dos recursos de processamento disponíveis na forma de VM.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Remover dados inseridos pelos usuários.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Armazenar dados no repositório.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Executar as simulações nas VM’s.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/>
              <a:t>7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i="1"/>
              <a:t>RNF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5017175" y="496250"/>
            <a:ext cx="3840600" cy="384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Desempenho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Disponibilidade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Segurança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Interoperabilidade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Usabilidade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Compatibilidade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Uso de Padrões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Casos de Uso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 descr="Background pointer shape in timeline graphic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154" name="Shape 15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" name="Shape 155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318375" y="385666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Funcionalidades Essenciais</a:t>
            </a:r>
          </a:p>
        </p:txBody>
      </p:sp>
      <p:sp>
        <p:nvSpPr>
          <p:cNvPr id="157" name="Shape 157" descr="Background pointer shape in timeline graphic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4294967295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60" name="Shape 160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1" name="Shape 161"/>
            <p:cNvSpPr/>
            <p:nvPr/>
          </p:nvSpPr>
          <p:spPr>
            <a:xfrm rot="10800000" flipH="1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1662687" y="3802850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Perfumaria</a:t>
            </a:r>
          </a:p>
        </p:txBody>
      </p:sp>
      <p:sp>
        <p:nvSpPr>
          <p:cNvPr id="163" name="Shape 163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66" name="Shape 16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8" name="Shape 168"/>
          <p:cNvSpPr txBox="1">
            <a:spLocks noGrp="1"/>
          </p:cNvSpPr>
          <p:nvPr>
            <p:ph type="body" idx="4294967295"/>
          </p:nvPr>
        </p:nvSpPr>
        <p:spPr>
          <a:xfrm>
            <a:off x="3297594" y="530041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Melhorar a Eficiência</a:t>
            </a:r>
          </a:p>
        </p:txBody>
      </p:sp>
      <p:sp>
        <p:nvSpPr>
          <p:cNvPr id="169" name="Shape 16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72" name="Shape 172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 rot="10800000" flipH="1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body" idx="4294967295"/>
          </p:nvPr>
        </p:nvSpPr>
        <p:spPr>
          <a:xfrm>
            <a:off x="4953052" y="3721625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Integração com a Nuvem</a:t>
            </a:r>
          </a:p>
        </p:txBody>
      </p:sp>
      <p:sp>
        <p:nvSpPr>
          <p:cNvPr id="175" name="Shape 175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?</a:t>
            </a:r>
          </a:p>
        </p:txBody>
      </p:sp>
      <p:grpSp>
        <p:nvGrpSpPr>
          <p:cNvPr id="177" name="Shape 177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78" name="Shape 17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Shape 179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Outras Funcionalidades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 descr="Background pointer shape in timeline graphic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x="969269" y="1610215"/>
            <a:ext cx="198900" cy="593656"/>
            <a:chOff x="777446" y="1610215"/>
            <a:chExt cx="198900" cy="593656"/>
          </a:xfrm>
        </p:grpSpPr>
        <p:cxnSp>
          <p:nvCxnSpPr>
            <p:cNvPr id="188" name="Shape 18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9" name="Shape 189"/>
            <p:cNvSpPr/>
            <p:nvPr/>
          </p:nvSpPr>
          <p:spPr>
            <a:xfrm>
              <a:off x="777446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0" name="Shape 190"/>
          <p:cNvSpPr txBox="1">
            <a:spLocks noGrp="1"/>
          </p:cNvSpPr>
          <p:nvPr>
            <p:ph type="body" idx="4294967295"/>
          </p:nvPr>
        </p:nvSpPr>
        <p:spPr>
          <a:xfrm>
            <a:off x="318375" y="385666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Funcionalidades Essenciais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191" name="Shape 191" descr="Background pointer shape in timeline graphic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4294967295"/>
          </p:nvPr>
        </p:nvSpPr>
        <p:spPr>
          <a:xfrm>
            <a:off x="2126316" y="2336550"/>
            <a:ext cx="13155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</a:p>
        </p:txBody>
      </p:sp>
      <p:grpSp>
        <p:nvGrpSpPr>
          <p:cNvPr id="193" name="Shape 193"/>
          <p:cNvGrpSpPr/>
          <p:nvPr/>
        </p:nvGrpSpPr>
        <p:grpSpPr>
          <a:xfrm>
            <a:off x="2684632" y="2938957"/>
            <a:ext cx="198900" cy="593655"/>
            <a:chOff x="2223534" y="2938957"/>
            <a:chExt cx="198900" cy="593655"/>
          </a:xfrm>
        </p:grpSpPr>
        <p:cxnSp>
          <p:nvCxnSpPr>
            <p:cNvPr id="194" name="Shape 194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Shape 195"/>
            <p:cNvSpPr/>
            <p:nvPr/>
          </p:nvSpPr>
          <p:spPr>
            <a:xfrm rot="10800000" flipH="1">
              <a:off x="2223534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6" name="Shape 196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Perfumaria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197" name="Shape 197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294967295"/>
          </p:nvPr>
        </p:nvSpPr>
        <p:spPr>
          <a:xfrm>
            <a:off x="3767754" y="2336550"/>
            <a:ext cx="13155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4319544" y="1610215"/>
            <a:ext cx="198900" cy="593656"/>
            <a:chOff x="3918083" y="1610215"/>
            <a:chExt cx="198900" cy="593656"/>
          </a:xfrm>
        </p:grpSpPr>
        <p:cxnSp>
          <p:nvCxnSpPr>
            <p:cNvPr id="200" name="Shape 20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2" name="Shape 202"/>
          <p:cNvSpPr txBox="1">
            <a:spLocks noGrp="1"/>
          </p:cNvSpPr>
          <p:nvPr>
            <p:ph type="body" idx="4294967295"/>
          </p:nvPr>
        </p:nvSpPr>
        <p:spPr>
          <a:xfrm>
            <a:off x="3304094" y="385666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Melhorar a Eficiência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203" name="Shape 203" descr="Background pointer shape in timeline graphic"/>
          <p:cNvSpPr/>
          <p:nvPr/>
        </p:nvSpPr>
        <p:spPr>
          <a:xfrm>
            <a:off x="5126893" y="2199000"/>
            <a:ext cx="2051099" cy="745500"/>
          </a:xfrm>
          <a:prstGeom prst="chevron">
            <a:avLst>
              <a:gd name="adj" fmla="val 5000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x="5973069" y="2938957"/>
            <a:ext cx="198900" cy="593655"/>
            <a:chOff x="5958946" y="2938957"/>
            <a:chExt cx="198900" cy="593655"/>
          </a:xfrm>
        </p:grpSpPr>
        <p:cxnSp>
          <p:nvCxnSpPr>
            <p:cNvPr id="206" name="Shape 206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Shape 207"/>
            <p:cNvSpPr/>
            <p:nvPr/>
          </p:nvSpPr>
          <p:spPr>
            <a:xfrm rot="10800000" flipH="1">
              <a:off x="5958946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8" name="Shape 208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Integração com a Nuvem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209" name="Shape 20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315500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?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7669807" y="1610215"/>
            <a:ext cx="198900" cy="593656"/>
            <a:chOff x="3918083" y="1610215"/>
            <a:chExt cx="198900" cy="593656"/>
          </a:xfrm>
        </p:grpSpPr>
        <p:cxnSp>
          <p:nvCxnSpPr>
            <p:cNvPr id="212" name="Shape 21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Shape 213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Outras Funcionalidades 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Apresentação na tela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Roboto</vt:lpstr>
      <vt:lpstr>geometric</vt:lpstr>
      <vt:lpstr>Cupid</vt:lpstr>
      <vt:lpstr>Introdução</vt:lpstr>
      <vt:lpstr>Especificação de Requisitos</vt:lpstr>
      <vt:lpstr>10</vt:lpstr>
      <vt:lpstr>10</vt:lpstr>
      <vt:lpstr>7</vt:lpstr>
      <vt:lpstr>Casos de Uso</vt:lpstr>
      <vt:lpstr>Apresentação do PowerPoint</vt:lpstr>
      <vt:lpstr>Apresentação do PowerPoint</vt:lpstr>
      <vt:lpstr>Prévia - Arquitetura do Sistema</vt:lpstr>
      <vt:lpstr>Conclusões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Cupid</dc:title>
  <cp:lastModifiedBy>Matheus Leonardo</cp:lastModifiedBy>
  <cp:revision>1</cp:revision>
  <dcterms:modified xsi:type="dcterms:W3CDTF">2016-12-06T22:20:37Z</dcterms:modified>
</cp:coreProperties>
</file>