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81" r:id="rId5"/>
    <p:sldId id="274" r:id="rId6"/>
    <p:sldId id="282" r:id="rId7"/>
    <p:sldId id="286" r:id="rId8"/>
    <p:sldId id="283" r:id="rId9"/>
    <p:sldId id="284" r:id="rId10"/>
    <p:sldId id="297" r:id="rId11"/>
    <p:sldId id="299" r:id="rId12"/>
    <p:sldId id="298" r:id="rId13"/>
    <p:sldId id="300" r:id="rId14"/>
    <p:sldId id="275" r:id="rId15"/>
    <p:sldId id="291" r:id="rId16"/>
    <p:sldId id="292" r:id="rId17"/>
    <p:sldId id="293" r:id="rId18"/>
    <p:sldId id="294" r:id="rId19"/>
    <p:sldId id="295" r:id="rId20"/>
    <p:sldId id="29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99"/>
  </p:normalViewPr>
  <p:slideViewPr>
    <p:cSldViewPr snapToGrid="0" snapToObjects="1">
      <p:cViewPr varScale="1">
        <p:scale>
          <a:sx n="122" d="100"/>
          <a:sy n="122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3317-34FB-B640-9F06-398607167BC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FD4-88EB-F944-9D9F-57B34D0B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to.gov/patents-getting-started/general-information-concerning-patents#heading-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https://www.uspto.gov/patents-getting-started/general-information-concerning-patents#heading-4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6FD4-88EB-F944-9D9F-57B34D0B8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8825659" cy="3329581"/>
          </a:xfrm>
          <a:prstGeom prst="rect">
            <a:avLst/>
          </a:prstGeom>
        </p:spPr>
        <p:txBody>
          <a:bodyPr anchor="b"/>
          <a:lstStyle>
            <a:lvl1pPr>
              <a:defRPr sz="236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9" y="4777387"/>
            <a:ext cx="8825659" cy="8614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3328905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4800587"/>
            <a:ext cx="8825657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9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5367325"/>
            <a:ext cx="8825657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6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9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477" y="971556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0277" y="2613032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9" y="1447807"/>
            <a:ext cx="7999316" cy="2323375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13" y="3771178"/>
            <a:ext cx="7279649" cy="3421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78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1" y="3124213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2025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4777381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57" y="1981211"/>
            <a:ext cx="2946868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75" y="2667000"/>
            <a:ext cx="2927351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5" y="1981211"/>
            <a:ext cx="2936241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1981211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5" y="2667000"/>
            <a:ext cx="2932113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73" y="4250954"/>
            <a:ext cx="2940052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73" y="2209800"/>
            <a:ext cx="294005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73" y="4827216"/>
            <a:ext cx="2940052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83" y="4250954"/>
            <a:ext cx="2930527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83" y="2209800"/>
            <a:ext cx="293052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7" y="4827216"/>
            <a:ext cx="2934407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4250954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5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83" y="4827214"/>
            <a:ext cx="2935999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13"/>
            <a:ext cx="10972800" cy="705076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609604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6195487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0964" y="3766076"/>
            <a:ext cx="5319568" cy="17143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94" y="2506193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0345" y="6334133"/>
            <a:ext cx="184731" cy="248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013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1921711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2251" b="0" cap="none">
                <a:ln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3837343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2476456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9404351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9" y="1624237"/>
            <a:ext cx="5205327" cy="4632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731" y="1624240"/>
            <a:ext cx="5199772" cy="4632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21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21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505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505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0" y="1447800"/>
            <a:ext cx="3401065" cy="1447800"/>
          </a:xfrm>
          <a:prstGeom prst="rect">
            <a:avLst/>
          </a:prstGeom>
        </p:spPr>
        <p:txBody>
          <a:bodyPr anchor="b"/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22" y="1447800"/>
            <a:ext cx="5195999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1" y="3129286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854192"/>
            <a:ext cx="5092907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2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51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3" y="3657600"/>
            <a:ext cx="508498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" y="0"/>
            <a:ext cx="12196100" cy="69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255968" rtl="0" eaLnBrk="1" fontAlgn="base" hangingPunct="1">
        <a:spcBef>
          <a:spcPct val="0"/>
        </a:spcBef>
        <a:spcAft>
          <a:spcPct val="0"/>
        </a:spcAft>
        <a:defRPr sz="300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2pPr>
      <a:lvl3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3pPr>
      <a:lvl4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4pPr>
      <a:lvl5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1675" indent="-191675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  <a:lvl2pPr marL="416687" indent="-159533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641700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3pPr>
      <a:lvl4pPr marL="898855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4pPr>
      <a:lvl5pPr marL="1156011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5pPr>
      <a:lvl6pPr marL="1409485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714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862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857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2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99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5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48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46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95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icrosoft.com/en-us/windows/iot" TargetMode="External"/><Relationship Id="rId3" Type="http://schemas.openxmlformats.org/officeDocument/2006/relationships/hyperlink" Target="https://mva.microsoft.com/" TargetMode="External"/><Relationship Id="rId7" Type="http://schemas.openxmlformats.org/officeDocument/2006/relationships/hyperlink" Target="https://developer.microsoft.com/en-us/windows/apps/uwp-on-xbox" TargetMode="External"/><Relationship Id="rId2" Type="http://schemas.openxmlformats.org/officeDocument/2006/relationships/hyperlink" Target="https://channel9.msd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icrosoft.com/" TargetMode="External"/><Relationship Id="rId5" Type="http://schemas.openxmlformats.org/officeDocument/2006/relationships/hyperlink" Target="https://developer.xamarin.com/guides/" TargetMode="External"/><Relationship Id="rId4" Type="http://schemas.openxmlformats.org/officeDocument/2006/relationships/hyperlink" Target="https://github.com/jcapellman" TargetMode="External"/><Relationship Id="rId9" Type="http://schemas.openxmlformats.org/officeDocument/2006/relationships/hyperlink" Target="https://github.com/WillEastbury/GroveP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9645563" cy="3329581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b="1" i="1" dirty="0"/>
              <a:t>Where do you want to deploy today?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176080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Library, Portable Class Library, .NET Standard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344956"/>
            <a:ext cx="54197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3340775"/>
            <a:ext cx="5743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1" y="1040412"/>
            <a:ext cx="4057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Breakdown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7970"/>
              </p:ext>
            </p:extLst>
          </p:nvPr>
        </p:nvGraphicFramePr>
        <p:xfrm>
          <a:off x="645591" y="1451919"/>
          <a:ext cx="7031580" cy="410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10679040" imgH="6234840" progId="Photoshop.Image.18">
                  <p:embed/>
                </p:oleObj>
              </mc:Choice>
              <mc:Fallback>
                <p:oleObj name="Image" r:id="rId3" imgW="10679040" imgH="6234840" progId="Photoshop.Image.18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591" y="1451919"/>
                        <a:ext cx="7031580" cy="4104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94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Native (NGEN with a Turbo)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 Universal Windows Projects</a:t>
            </a:r>
          </a:p>
          <a:p>
            <a:r>
              <a:rPr lang="en-US" dirty="0"/>
              <a:t>Typical path:</a:t>
            </a:r>
          </a:p>
          <a:p>
            <a:pPr lvl="1"/>
            <a:r>
              <a:rPr lang="en-US" dirty="0"/>
              <a:t>C# -&gt; JIT -&gt; IL</a:t>
            </a:r>
          </a:p>
          <a:p>
            <a:r>
              <a:rPr lang="en-US" dirty="0"/>
              <a:t>.NET Native path:</a:t>
            </a:r>
          </a:p>
          <a:p>
            <a:pPr lvl="1"/>
            <a:r>
              <a:rPr lang="en-US" dirty="0"/>
              <a:t>C# -&gt; IL -&gt; Native</a:t>
            </a:r>
          </a:p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Serialization/Deserialization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Platforms, Frameworks and Devices oh my…</a:t>
            </a:r>
          </a:p>
        </p:txBody>
      </p:sp>
    </p:spTree>
    <p:extLst>
      <p:ext uri="{BB962C8B-B14F-4D97-AF65-F5344CB8AC3E}">
        <p14:creationId xmlns:p14="http://schemas.microsoft.com/office/powerpoint/2010/main" val="52924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ASP.NET WebForms and ASP.NET MVC</a:t>
            </a:r>
          </a:p>
          <a:p>
            <a:r>
              <a:rPr lang="en-US" dirty="0"/>
              <a:t>WebForms:</a:t>
            </a:r>
          </a:p>
          <a:p>
            <a:pPr lvl="1"/>
            <a:r>
              <a:rPr lang="en-US" dirty="0"/>
              <a:t>Older, but quicker to jump into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ASPX – Contains your CSS/JS/HTML/Server Controls</a:t>
            </a:r>
          </a:p>
          <a:p>
            <a:pPr lvl="2"/>
            <a:r>
              <a:rPr lang="en-US" dirty="0"/>
              <a:t>ASPX.CS – Code behind for the page itself</a:t>
            </a:r>
          </a:p>
          <a:p>
            <a:r>
              <a:rPr lang="en-US" dirty="0"/>
              <a:t>MVC</a:t>
            </a:r>
          </a:p>
          <a:p>
            <a:pPr lvl="1"/>
            <a:r>
              <a:rPr lang="en-US" dirty="0"/>
              <a:t>Newer, more time to get up and running</a:t>
            </a:r>
          </a:p>
          <a:p>
            <a:pPr lvl="1"/>
            <a:r>
              <a:rPr lang="en-US" dirty="0"/>
              <a:t>Mobile and Device specific views as simple as:  </a:t>
            </a:r>
            <a:r>
              <a:rPr lang="en-US" dirty="0" err="1"/>
              <a:t>Index.mobile.cshtml</a:t>
            </a:r>
            <a:endParaRPr lang="en-US" dirty="0"/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Controller – C# class</a:t>
            </a:r>
          </a:p>
          <a:p>
            <a:pPr lvl="2"/>
            <a:r>
              <a:rPr lang="en-US" dirty="0"/>
              <a:t>Model – C# object</a:t>
            </a:r>
          </a:p>
          <a:p>
            <a:pPr lvl="2"/>
            <a:r>
              <a:rPr lang="en-US" dirty="0"/>
              <a:t>CSHTML – Razor views with HTML/CSS/JS and MVC Helpers</a:t>
            </a:r>
          </a:p>
        </p:txBody>
      </p:sp>
    </p:spTree>
    <p:extLst>
      <p:ext uri="{BB962C8B-B14F-4D97-AF65-F5344CB8AC3E}">
        <p14:creationId xmlns:p14="http://schemas.microsoft.com/office/powerpoint/2010/main" val="371982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WCF and WebAPI</a:t>
            </a:r>
          </a:p>
          <a:p>
            <a:r>
              <a:rPr lang="en-US" dirty="0"/>
              <a:t>WCF:</a:t>
            </a:r>
          </a:p>
          <a:p>
            <a:pPr lvl="1"/>
            <a:r>
              <a:rPr lang="en-US" dirty="0"/>
              <a:t>Older, SOAP based framework – lots of configuration needed</a:t>
            </a:r>
          </a:p>
          <a:p>
            <a:pPr lvl="1"/>
            <a:r>
              <a:rPr lang="en-US" dirty="0"/>
              <a:t>Fun fact: WCF &lt;-&gt; WCF communication auto negotiates to a binary transmission instead of XML</a:t>
            </a:r>
          </a:p>
          <a:p>
            <a:r>
              <a:rPr lang="en-US" dirty="0"/>
              <a:t>WebAPI:</a:t>
            </a:r>
          </a:p>
          <a:p>
            <a:pPr lvl="1"/>
            <a:r>
              <a:rPr lang="en-US" dirty="0"/>
              <a:t>Newer, REST based framework</a:t>
            </a:r>
          </a:p>
          <a:p>
            <a:pPr lvl="1"/>
            <a:r>
              <a:rPr lang="en-US" dirty="0"/>
              <a:t>Automatic JSON serialization/deserialization support</a:t>
            </a:r>
          </a:p>
          <a:p>
            <a:pPr lvl="1"/>
            <a:r>
              <a:rPr lang="en-US" dirty="0"/>
              <a:t>Can be embedded within an MVC application</a:t>
            </a:r>
          </a:p>
        </p:txBody>
      </p:sp>
    </p:spTree>
    <p:extLst>
      <p:ext uri="{BB962C8B-B14F-4D97-AF65-F5344CB8AC3E}">
        <p14:creationId xmlns:p14="http://schemas.microsoft.com/office/powerpoint/2010/main" val="21670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frameworks: WinForms, WPF and UWP</a:t>
            </a:r>
          </a:p>
          <a:p>
            <a:r>
              <a:rPr lang="en-US" dirty="0"/>
              <a:t>WinForms</a:t>
            </a:r>
          </a:p>
          <a:p>
            <a:pPr lvl="1"/>
            <a:r>
              <a:rPr lang="en-US" dirty="0"/>
              <a:t>Oldest – drag and drop UI designer, code behind structure similar to WebForms</a:t>
            </a:r>
          </a:p>
          <a:p>
            <a:r>
              <a:rPr lang="en-US" dirty="0"/>
              <a:t>WPF</a:t>
            </a:r>
          </a:p>
          <a:p>
            <a:pPr lvl="1"/>
            <a:r>
              <a:rPr lang="en-US" dirty="0"/>
              <a:t>“Replacement” for WinForms, uses XAML</a:t>
            </a:r>
          </a:p>
          <a:p>
            <a:r>
              <a:rPr lang="en-US" dirty="0"/>
              <a:t>UWP</a:t>
            </a:r>
          </a:p>
          <a:p>
            <a:pPr lvl="1"/>
            <a:r>
              <a:rPr lang="en-US" dirty="0"/>
              <a:t>Combines a lot of WPF elements such as XAML and overall program structures</a:t>
            </a:r>
          </a:p>
          <a:p>
            <a:pPr lvl="1"/>
            <a:r>
              <a:rPr lang="en-US" dirty="0"/>
              <a:t>Main Objective: One binary for Windows 10 desktop, phone, HoloLens, IoT and Xbox One</a:t>
            </a:r>
          </a:p>
          <a:p>
            <a:pPr lvl="1"/>
            <a:r>
              <a:rPr lang="en-US" dirty="0"/>
              <a:t>Access to a lot of APIs and uses the same controls that Windows 10 itself uses</a:t>
            </a:r>
          </a:p>
        </p:txBody>
      </p:sp>
    </p:spTree>
    <p:extLst>
      <p:ext uri="{BB962C8B-B14F-4D97-AF65-F5344CB8AC3E}">
        <p14:creationId xmlns:p14="http://schemas.microsoft.com/office/powerpoint/2010/main" val="316018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frameworks: </a:t>
            </a:r>
            <a:r>
              <a:rPr lang="en-US" dirty="0" err="1"/>
              <a:t>MonoGame</a:t>
            </a:r>
            <a:r>
              <a:rPr lang="en-US" dirty="0"/>
              <a:t>, </a:t>
            </a:r>
            <a:r>
              <a:rPr lang="en-US" dirty="0" err="1"/>
              <a:t>SharpDX</a:t>
            </a:r>
            <a:r>
              <a:rPr lang="en-US" dirty="0"/>
              <a:t> and Unity</a:t>
            </a:r>
          </a:p>
          <a:p>
            <a:r>
              <a:rPr lang="en-US" dirty="0" err="1"/>
              <a:t>MonoGame</a:t>
            </a:r>
            <a:r>
              <a:rPr lang="en-US" dirty="0"/>
              <a:t> (XNA)</a:t>
            </a:r>
          </a:p>
          <a:p>
            <a:pPr lvl="1"/>
            <a:r>
              <a:rPr lang="en-US" dirty="0"/>
              <a:t>Great for 2D games in particular, supports iOS, Android, Windows Desktop/Phone, Mac OS X, Linux, Xbox One</a:t>
            </a:r>
          </a:p>
          <a:p>
            <a:r>
              <a:rPr lang="en-US" dirty="0" err="1"/>
              <a:t>SharpDX</a:t>
            </a:r>
            <a:endParaRPr lang="en-US" dirty="0"/>
          </a:p>
          <a:p>
            <a:pPr lvl="1"/>
            <a:r>
              <a:rPr lang="en-US" dirty="0"/>
              <a:t>Managed wrapper of the C++ </a:t>
            </a:r>
            <a:r>
              <a:rPr lang="en-US" dirty="0" err="1"/>
              <a:t>dlls</a:t>
            </a:r>
            <a:r>
              <a:rPr lang="en-US" dirty="0"/>
              <a:t> providing a C#-like DirectX 9-12+ programming experience</a:t>
            </a:r>
          </a:p>
          <a:p>
            <a:pPr lvl="1"/>
            <a:r>
              <a:rPr lang="en-US" dirty="0"/>
              <a:t>Deployable to Windows 7 and UWP Platforms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Based on .NET 3.5</a:t>
            </a:r>
          </a:p>
          <a:p>
            <a:pPr lvl="1"/>
            <a:r>
              <a:rPr lang="en-US" dirty="0"/>
              <a:t>Quick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05912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 Windows 10 IoT Core and Linux</a:t>
            </a:r>
          </a:p>
          <a:p>
            <a:r>
              <a:rPr lang="en-US" dirty="0"/>
              <a:t>Windows 10 IoT Core:</a:t>
            </a:r>
          </a:p>
          <a:p>
            <a:pPr lvl="1"/>
            <a:r>
              <a:rPr lang="en-US" dirty="0"/>
              <a:t>RPI 2/3 (ARM), </a:t>
            </a:r>
            <a:r>
              <a:rPr lang="en-US" dirty="0" err="1"/>
              <a:t>DragonBoard</a:t>
            </a:r>
            <a:r>
              <a:rPr lang="en-US" dirty="0"/>
              <a:t> (ARM), </a:t>
            </a:r>
            <a:r>
              <a:rPr lang="en-US" dirty="0" err="1"/>
              <a:t>MinnowBoard</a:t>
            </a:r>
            <a:r>
              <a:rPr lang="en-US" dirty="0"/>
              <a:t> (x86)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Deploy and debug straight from Visual Studio</a:t>
            </a:r>
          </a:p>
          <a:p>
            <a:pPr lvl="1"/>
            <a:r>
              <a:rPr lang="en-US" dirty="0"/>
              <a:t>UI is done through XAML</a:t>
            </a:r>
          </a:p>
          <a:p>
            <a:pPr lvl="1"/>
            <a:r>
              <a:rPr lang="en-US" dirty="0"/>
              <a:t>Built in Web Server to manage installed apps and set startup apps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Creation lead by Anders Hejlsberg in 1999</a:t>
            </a:r>
          </a:p>
          <a:p>
            <a:pPr lvl="1"/>
            <a:r>
              <a:rPr lang="en-US" sz="3100" dirty="0"/>
              <a:t>Trivia: Original name was “C-like Object Oriented Language” (COOL)</a:t>
            </a:r>
          </a:p>
          <a:p>
            <a:r>
              <a:rPr lang="en-US" sz="2800" dirty="0"/>
              <a:t>Built on the CLR</a:t>
            </a:r>
          </a:p>
          <a:p>
            <a:pPr lvl="1"/>
            <a:r>
              <a:rPr lang="en-US" sz="2800" dirty="0"/>
              <a:t>Also on the CLR: F#, </a:t>
            </a:r>
            <a:r>
              <a:rPr lang="en-US" sz="2800" dirty="0" err="1"/>
              <a:t>IronPython</a:t>
            </a:r>
            <a:r>
              <a:rPr lang="en-US" sz="2800" dirty="0"/>
              <a:t>, C++/CLI and Visual Basic.NET</a:t>
            </a:r>
          </a:p>
          <a:p>
            <a:endParaRPr lang="en-US" sz="2800" dirty="0"/>
          </a:p>
          <a:p>
            <a:pPr lvl="1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553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 (Xamarin)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paths: “Classic” or “Forms”</a:t>
            </a:r>
          </a:p>
          <a:p>
            <a:r>
              <a:rPr lang="en-US" dirty="0"/>
              <a:t>Classic:</a:t>
            </a:r>
          </a:p>
          <a:p>
            <a:pPr lvl="1"/>
            <a:r>
              <a:rPr lang="en-US" dirty="0"/>
              <a:t>More bare metal experience on iOS and Android</a:t>
            </a:r>
          </a:p>
          <a:p>
            <a:pPr lvl="1"/>
            <a:r>
              <a:rPr lang="en-US" dirty="0"/>
              <a:t>Less portability of code (UI on iOS is through the </a:t>
            </a:r>
            <a:r>
              <a:rPr lang="en-US" dirty="0" err="1"/>
              <a:t>Xcode</a:t>
            </a:r>
            <a:r>
              <a:rPr lang="en-US" dirty="0"/>
              <a:t> Interface Builder for instance)</a:t>
            </a:r>
          </a:p>
          <a:p>
            <a:pPr lvl="1"/>
            <a:r>
              <a:rPr lang="en-US" dirty="0"/>
              <a:t>Namespaces are identical to their Objective-C and Java counterparts (NS* for iOS)</a:t>
            </a:r>
          </a:p>
          <a:p>
            <a:pPr lvl="1"/>
            <a:r>
              <a:rPr lang="en-US" dirty="0"/>
              <a:t>Easier/More control over UI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One codebase for iOS, Android, UWP</a:t>
            </a:r>
          </a:p>
          <a:p>
            <a:pPr lvl="1"/>
            <a:r>
              <a:rPr lang="en-US" dirty="0"/>
              <a:t>Barebones XAML syntax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One shared project with UI and Business Logic</a:t>
            </a:r>
          </a:p>
          <a:p>
            <a:pPr lvl="2"/>
            <a:r>
              <a:rPr lang="en-US" dirty="0"/>
              <a:t>One project per platform that references the shared project</a:t>
            </a:r>
          </a:p>
          <a:p>
            <a:pPr lvl="3"/>
            <a:r>
              <a:rPr lang="en-US" dirty="0"/>
              <a:t>Any platform specific implementations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 to keep learning…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9 (</a:t>
            </a:r>
            <a:r>
              <a:rPr lang="en-US" dirty="0">
                <a:hlinkClick r:id="rId2"/>
              </a:rPr>
              <a:t>https://channel9.msdn.com</a:t>
            </a:r>
            <a:r>
              <a:rPr lang="en-US" dirty="0"/>
              <a:t>)</a:t>
            </a:r>
          </a:p>
          <a:p>
            <a:r>
              <a:rPr lang="en-US" dirty="0"/>
              <a:t>Microsoft Virtual Academy (</a:t>
            </a:r>
            <a:r>
              <a:rPr lang="en-US" dirty="0">
                <a:hlinkClick r:id="rId3"/>
              </a:rPr>
              <a:t>https://mva.microsoft.com</a:t>
            </a:r>
            <a:r>
              <a:rPr lang="en-US" dirty="0"/>
              <a:t>)</a:t>
            </a:r>
          </a:p>
          <a:p>
            <a:r>
              <a:rPr lang="en-US" dirty="0"/>
              <a:t>My GitHub (</a:t>
            </a:r>
            <a:r>
              <a:rPr lang="en-US" dirty="0">
                <a:hlinkClick r:id="rId4"/>
              </a:rPr>
              <a:t>https://github.com/jcapellman</a:t>
            </a:r>
            <a:r>
              <a:rPr lang="en-US" dirty="0"/>
              <a:t>)</a:t>
            </a:r>
          </a:p>
          <a:p>
            <a:r>
              <a:rPr lang="en-US" dirty="0"/>
              <a:t>Xamarin Guides (</a:t>
            </a:r>
            <a:r>
              <a:rPr lang="en-US" dirty="0">
                <a:hlinkClick r:id="rId5"/>
              </a:rPr>
              <a:t>https://developer.xamarin.com/guides/</a:t>
            </a:r>
            <a:r>
              <a:rPr lang="en-US" dirty="0"/>
              <a:t>)</a:t>
            </a:r>
          </a:p>
          <a:p>
            <a:r>
              <a:rPr lang="en-US" dirty="0"/>
              <a:t>Windows Developer (</a:t>
            </a:r>
            <a:r>
              <a:rPr lang="en-US" dirty="0">
                <a:hlinkClick r:id="rId6"/>
              </a:rPr>
              <a:t>https://developer.microsoft.com</a:t>
            </a:r>
            <a:r>
              <a:rPr lang="en-US" dirty="0"/>
              <a:t>)</a:t>
            </a:r>
          </a:p>
          <a:p>
            <a:r>
              <a:rPr lang="en-US" dirty="0"/>
              <a:t>Jumping into UWP Dev on your Xbox One (</a:t>
            </a:r>
            <a:r>
              <a:rPr lang="en-US" dirty="0">
                <a:hlinkClick r:id="rId7"/>
              </a:rPr>
              <a:t>https://developer.microsoft.com/en-us/windows/apps/uwp-on-xbox</a:t>
            </a:r>
            <a:r>
              <a:rPr lang="en-US" dirty="0"/>
              <a:t>)</a:t>
            </a:r>
          </a:p>
          <a:p>
            <a:r>
              <a:rPr lang="en-US" dirty="0"/>
              <a:t>Windows 10 IoT (</a:t>
            </a:r>
            <a:r>
              <a:rPr lang="en-US" dirty="0">
                <a:hlinkClick r:id="rId8"/>
              </a:rPr>
              <a:t>https://developer.microsoft.com/en-us/windows/iot</a:t>
            </a:r>
            <a:r>
              <a:rPr lang="en-US" dirty="0"/>
              <a:t>)</a:t>
            </a:r>
          </a:p>
          <a:p>
            <a:r>
              <a:rPr lang="en-US" dirty="0" err="1"/>
              <a:t>GrovePi</a:t>
            </a:r>
            <a:r>
              <a:rPr lang="en-US" dirty="0"/>
              <a:t> IoT Library (</a:t>
            </a:r>
            <a:r>
              <a:rPr lang="en-US" dirty="0">
                <a:hlinkClick r:id="rId9"/>
              </a:rPr>
              <a:t>https://github.com/WillEastbury/GrovePi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100" dirty="0"/>
              <a:t>Web Applications and Web Services</a:t>
            </a:r>
          </a:p>
          <a:p>
            <a:r>
              <a:rPr lang="en-US" sz="2100" dirty="0"/>
              <a:t>Desktop applications</a:t>
            </a:r>
          </a:p>
          <a:p>
            <a:pPr lvl="1"/>
            <a:r>
              <a:rPr lang="en-US" sz="2400" dirty="0"/>
              <a:t>Windows, Linux (via GTK#) and Mac OS X</a:t>
            </a:r>
          </a:p>
          <a:p>
            <a:r>
              <a:rPr lang="en-US" sz="2100" dirty="0"/>
              <a:t>Mobile Applications</a:t>
            </a:r>
          </a:p>
          <a:p>
            <a:pPr lvl="1"/>
            <a:r>
              <a:rPr lang="en-US" sz="2400" dirty="0"/>
              <a:t>iOS, Android and Windows</a:t>
            </a:r>
          </a:p>
          <a:p>
            <a:r>
              <a:rPr lang="en-US" sz="2100" dirty="0"/>
              <a:t>IoT Applications</a:t>
            </a:r>
          </a:p>
          <a:p>
            <a:pPr lvl="1"/>
            <a:r>
              <a:rPr lang="en-US" sz="2400" dirty="0"/>
              <a:t>Windows 10 IoT</a:t>
            </a:r>
          </a:p>
          <a:p>
            <a:r>
              <a:rPr lang="en-US" sz="2100" dirty="0"/>
              <a:t>Games</a:t>
            </a:r>
          </a:p>
          <a:p>
            <a:pPr lvl="1"/>
            <a:r>
              <a:rPr lang="en-US" sz="2400" dirty="0" err="1"/>
              <a:t>MonoGame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9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8725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Packages (think </a:t>
            </a:r>
            <a:r>
              <a:rPr lang="en-US" sz="2100" dirty="0" err="1"/>
              <a:t>npm</a:t>
            </a:r>
            <a:r>
              <a:rPr lang="en-US" sz="2100" dirty="0"/>
              <a:t>)</a:t>
            </a:r>
          </a:p>
          <a:p>
            <a:r>
              <a:rPr lang="en-US" sz="2100" dirty="0"/>
              <a:t>Most components from Microsoft are released via NuGet as opposed to longer periods between .NET Framework updates</a:t>
            </a:r>
          </a:p>
          <a:p>
            <a:r>
              <a:rPr lang="en-US" sz="2100" dirty="0"/>
              <a:t>Commonly used NuGet packages:</a:t>
            </a:r>
            <a:endParaRPr lang="en-US" sz="2400" dirty="0"/>
          </a:p>
          <a:p>
            <a:pPr lvl="1"/>
            <a:r>
              <a:rPr lang="en-US" sz="2400" dirty="0" err="1"/>
              <a:t>Newtonsoft.Json</a:t>
            </a:r>
            <a:r>
              <a:rPr lang="en-US" sz="2400" dirty="0"/>
              <a:t> (JSON Serialization/Deserialization Library)</a:t>
            </a:r>
          </a:p>
          <a:p>
            <a:pPr lvl="1"/>
            <a:r>
              <a:rPr lang="en-US" sz="2400" dirty="0" err="1"/>
              <a:t>EntityFramework</a:t>
            </a:r>
            <a:r>
              <a:rPr lang="en-US" sz="2400" dirty="0"/>
              <a:t> (Microsoft’s ORM)</a:t>
            </a:r>
          </a:p>
          <a:p>
            <a:pPr lvl="1"/>
            <a:r>
              <a:rPr lang="en-US" sz="2400" dirty="0" err="1"/>
              <a:t>StackExchange.Redis</a:t>
            </a:r>
            <a:r>
              <a:rPr lang="en-US" sz="2400" dirty="0"/>
              <a:t> (My favorite </a:t>
            </a:r>
            <a:r>
              <a:rPr lang="en-US" sz="2400" dirty="0" err="1"/>
              <a:t>Redis</a:t>
            </a:r>
            <a:r>
              <a:rPr lang="en-US" sz="2400" dirty="0"/>
              <a:t> client)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1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11229252" cy="4800600"/>
          </a:xfrm>
        </p:spPr>
        <p:txBody>
          <a:bodyPr/>
          <a:lstStyle/>
          <a:p>
            <a:r>
              <a:rPr lang="en-US" dirty="0"/>
              <a:t>Querying syntax to provide a SQL-like experience with arrays, collections etc.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people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 &amp;&amp; </a:t>
            </a:r>
            <a:r>
              <a:rPr lang="en-US" sz="1600" dirty="0" err="1"/>
              <a:t>a.Name</a:t>
            </a:r>
            <a:r>
              <a:rPr lang="en-US" sz="1600" dirty="0"/>
              <a:t> == “John”).</a:t>
            </a:r>
            <a:r>
              <a:rPr lang="en-US" sz="1600" dirty="0" err="1"/>
              <a:t>ToList</a:t>
            </a:r>
            <a:r>
              <a:rPr lang="en-US" sz="1600" dirty="0"/>
              <a:t>() // Builds a List&lt;People&gt;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person  = </a:t>
            </a:r>
            <a:r>
              <a:rPr lang="en-US" sz="1600" dirty="0" err="1"/>
              <a:t>peopleCollection.FirstOrDefault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 == “John”); // Returns null or a single People object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convertedPeople</a:t>
            </a:r>
            <a:r>
              <a:rPr lang="en-US" sz="1600" dirty="0"/>
              <a:t>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18).Select(b =&gt; new </a:t>
            </a:r>
            <a:r>
              <a:rPr lang="en-US" sz="1600" dirty="0" err="1"/>
              <a:t>NewPerson</a:t>
            </a:r>
            <a:r>
              <a:rPr lang="en-US" sz="1600" dirty="0"/>
              <a:t>(</a:t>
            </a:r>
            <a:r>
              <a:rPr lang="en-US" sz="1600" dirty="0" err="1"/>
              <a:t>b.Name</a:t>
            </a:r>
            <a:r>
              <a:rPr lang="en-US" sz="1600" dirty="0"/>
              <a:t>)).</a:t>
            </a:r>
            <a:r>
              <a:rPr lang="en-US" sz="1600" dirty="0" err="1"/>
              <a:t>ToList</a:t>
            </a:r>
            <a:r>
              <a:rPr lang="en-US" sz="1600" dirty="0"/>
              <a:t>(); // Returns a List&lt;</a:t>
            </a:r>
            <a:r>
              <a:rPr lang="en-US" sz="1600" dirty="0" err="1"/>
              <a:t>NewPerson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namesOnly</a:t>
            </a:r>
            <a:r>
              <a:rPr lang="en-US" sz="1600" dirty="0"/>
              <a:t> = </a:t>
            </a:r>
            <a:r>
              <a:rPr lang="en-US" sz="1600" dirty="0" err="1"/>
              <a:t>peopleCollection.Select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 // Builds a List&lt;string&gt;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6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 Extension to LinQ</a:t>
            </a:r>
          </a:p>
          <a:p>
            <a:r>
              <a:rPr lang="en-US" dirty="0" err="1"/>
              <a:t>System.Collections.Concurrent</a:t>
            </a:r>
            <a:r>
              <a:rPr lang="en-US" dirty="0"/>
              <a:t> and </a:t>
            </a:r>
            <a:r>
              <a:rPr lang="en-US" dirty="0" err="1"/>
              <a:t>System.Collections.Immutable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Parallel.ForEach</a:t>
            </a:r>
            <a:r>
              <a:rPr lang="en-US" dirty="0"/>
              <a:t>(</a:t>
            </a:r>
            <a:r>
              <a:rPr lang="en-US" dirty="0" err="1"/>
              <a:t>largeBatchOfUsers</a:t>
            </a:r>
            <a:r>
              <a:rPr lang="en-US" dirty="0"/>
              <a:t>, user =&gt; {</a:t>
            </a:r>
          </a:p>
          <a:p>
            <a:pPr marL="0" indent="0">
              <a:buNone/>
            </a:pPr>
            <a:r>
              <a:rPr lang="en-US" dirty="0"/>
              <a:t>         // Some thread safe operation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totalExperience</a:t>
            </a:r>
            <a:r>
              <a:rPr lang="en-US" dirty="0"/>
              <a:t> = </a:t>
            </a:r>
            <a:r>
              <a:rPr lang="en-US" dirty="0" err="1"/>
              <a:t>employeesExperience.AsParallel</a:t>
            </a:r>
            <a:r>
              <a:rPr lang="en-US" dirty="0"/>
              <a:t>().Sum();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code first or database first method</a:t>
            </a:r>
          </a:p>
          <a:p>
            <a:r>
              <a:rPr lang="en-US" dirty="0"/>
              <a:t>Interfaces between SQL Server, SQLite, MySQL, Oracle and Postgres to name a few</a:t>
            </a:r>
          </a:p>
          <a:p>
            <a:r>
              <a:rPr lang="en-US" dirty="0"/>
              <a:t>Database First Method</a:t>
            </a:r>
          </a:p>
          <a:p>
            <a:pPr lvl="1"/>
            <a:r>
              <a:rPr lang="en-US" dirty="0"/>
              <a:t>Generates Partial Classes for Tables, SQL Views, Stored Procedures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en-US" dirty="0"/>
              <a:t>Write classes and then apply migrations (similar to Django models)</a:t>
            </a:r>
          </a:p>
          <a:p>
            <a:r>
              <a:rPr lang="en-US" dirty="0"/>
              <a:t>All strongly typed</a:t>
            </a:r>
          </a:p>
          <a:p>
            <a:r>
              <a:rPr lang="en-US" dirty="0"/>
              <a:t>Table Query Example:</a:t>
            </a:r>
          </a:p>
          <a:p>
            <a:pPr marL="0" indent="0">
              <a:buNone/>
            </a:pPr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eFactory.Users.Where</a:t>
            </a:r>
            <a:r>
              <a:rPr lang="en-US" dirty="0"/>
              <a:t>(a =&gt; </a:t>
            </a:r>
            <a:r>
              <a:rPr lang="en-US" dirty="0" err="1"/>
              <a:t>a.Active</a:t>
            </a:r>
            <a:r>
              <a:rPr lang="en-US" dirty="0"/>
              <a:t>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r>
              <a:rPr lang="en-US" dirty="0"/>
              <a:t>Stored Procedure Example: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eFactory.GetActiveUsersSP</a:t>
            </a:r>
            <a:r>
              <a:rPr lang="en-US" dirty="0"/>
              <a:t>(“John”).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6512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like language</a:t>
            </a:r>
          </a:p>
          <a:p>
            <a:r>
              <a:rPr lang="en-US" dirty="0"/>
              <a:t>Used for Xamarin, WPF and Universal Windows Projects</a:t>
            </a:r>
          </a:p>
          <a:p>
            <a:r>
              <a:rPr lang="en-US" dirty="0"/>
              <a:t>MVVM use is critical to be successful with more than a simple Hello World type application!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&lt;Grid&gt;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Width=“Auto” /&gt;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Width=“*” /&gt;</a:t>
            </a:r>
          </a:p>
          <a:p>
            <a:pPr marL="0" indent="0">
              <a:buNone/>
            </a:pPr>
            <a:r>
              <a:rPr lang="en-US" dirty="0"/>
              <a:t>         &lt;/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=“0” Text=“Hello” /&gt;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=“1” Text=“{Binding Name}” /&gt;</a:t>
            </a:r>
          </a:p>
          <a:p>
            <a:pPr marL="0" indent="0">
              <a:buNone/>
            </a:pPr>
            <a:r>
              <a:rPr lang="en-US" dirty="0"/>
              <a:t>     &lt;/Grid&gt;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1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SparkCognition Jan 2017">
  <a:themeElements>
    <a:clrScheme name="SPARK">
      <a:dk1>
        <a:srgbClr val="09061C"/>
      </a:dk1>
      <a:lt1>
        <a:srgbClr val="FFFFFF"/>
      </a:lt1>
      <a:dk2>
        <a:srgbClr val="4A4A4A"/>
      </a:dk2>
      <a:lt2>
        <a:srgbClr val="EBEBEB"/>
      </a:lt2>
      <a:accent1>
        <a:srgbClr val="F68C1E"/>
      </a:accent1>
      <a:accent2>
        <a:srgbClr val="004575"/>
      </a:accent2>
      <a:accent3>
        <a:srgbClr val="690F43"/>
      </a:accent3>
      <a:accent4>
        <a:srgbClr val="004F59"/>
      </a:accent4>
      <a:accent5>
        <a:srgbClr val="317F8F"/>
      </a:accent5>
      <a:accent6>
        <a:srgbClr val="3EA4BA"/>
      </a:accent6>
      <a:hlink>
        <a:srgbClr val="E1E1E1"/>
      </a:hlink>
      <a:folHlink>
        <a:srgbClr val="004D4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rkCognition Jan 2017" id="{92479DB0-58C4-B64F-B20A-33CBE148DC35}" vid="{9C4B1130-748C-3A44-B266-B1263F63F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SparkCognition Jan 2017</Template>
  <TotalTime>20806</TotalTime>
  <Words>1120</Words>
  <Application>Microsoft Office PowerPoint</Application>
  <PresentationFormat>Widescreen</PresentationFormat>
  <Paragraphs>162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 3</vt:lpstr>
      <vt:lpstr>SparkCognition Jan 2017</vt:lpstr>
      <vt:lpstr>Image</vt:lpstr>
      <vt:lpstr>C# - Where do you want to deploy today?</vt:lpstr>
      <vt:lpstr>C#</vt:lpstr>
      <vt:lpstr>What Can You Do with C#?</vt:lpstr>
      <vt:lpstr>Key Components</vt:lpstr>
      <vt:lpstr>NuGet</vt:lpstr>
      <vt:lpstr>LinQ</vt:lpstr>
      <vt:lpstr>PLINQ</vt:lpstr>
      <vt:lpstr>EntityFramework/EntityFramework Core</vt:lpstr>
      <vt:lpstr>XAML</vt:lpstr>
      <vt:lpstr>Class Library, Portable Class Library, .NET Standard Library?</vt:lpstr>
      <vt:lpstr>Portable Class Library?</vt:lpstr>
      <vt:lpstr>.NET Standard Breakdown</vt:lpstr>
      <vt:lpstr>.NET Native (NGEN with a Turbo)</vt:lpstr>
      <vt:lpstr>Platforms, Frameworks and Devices oh my…</vt:lpstr>
      <vt:lpstr>Web Applications</vt:lpstr>
      <vt:lpstr>Web Services</vt:lpstr>
      <vt:lpstr>Desktop Applications</vt:lpstr>
      <vt:lpstr>Games</vt:lpstr>
      <vt:lpstr>IoT</vt:lpstr>
      <vt:lpstr>Mobile Applications (Xamarin)</vt:lpstr>
      <vt:lpstr>Good Resources to keep learning…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SparkCognition Patent Process</dc:title>
  <dc:creator>Keith Moore</dc:creator>
  <cp:lastModifiedBy>Jarred Capellman</cp:lastModifiedBy>
  <cp:revision>85</cp:revision>
  <dcterms:created xsi:type="dcterms:W3CDTF">2017-01-06T15:26:38Z</dcterms:created>
  <dcterms:modified xsi:type="dcterms:W3CDTF">2017-02-03T19:35:00Z</dcterms:modified>
</cp:coreProperties>
</file>