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72" r:id="rId3"/>
    <p:sldId id="277" r:id="rId4"/>
    <p:sldId id="276" r:id="rId5"/>
    <p:sldId id="270" r:id="rId6"/>
    <p:sldId id="257" r:id="rId7"/>
    <p:sldId id="258" r:id="rId8"/>
    <p:sldId id="268" r:id="rId9"/>
    <p:sldId id="280" r:id="rId10"/>
    <p:sldId id="275" r:id="rId11"/>
    <p:sldId id="274" r:id="rId12"/>
    <p:sldId id="279" r:id="rId13"/>
    <p:sldId id="281" r:id="rId14"/>
    <p:sldId id="278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94F3E-93FF-4010-BF13-E6741D6F851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05DF-1AF0-428F-99A9-E78159C9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Perfect for small collections without wanting to do allocations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05DF-1AF0-428F-99A9-E78159C9D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3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3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apellman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4FF-362E-483D-9E34-494A137BB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135467" cy="2387600"/>
          </a:xfrm>
        </p:spPr>
        <p:txBody>
          <a:bodyPr>
            <a:normAutofit/>
          </a:bodyPr>
          <a:lstStyle/>
          <a:p>
            <a:r>
              <a:rPr lang="en-US" sz="4000" dirty="0"/>
              <a:t>What’s new in C# and visual studio</a:t>
            </a:r>
            <a:br>
              <a:rPr lang="en-US" sz="4000" dirty="0"/>
            </a:br>
            <a:r>
              <a:rPr lang="en-US" sz="4000" dirty="0"/>
              <a:t>10.12.2018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2AFB-7FD3-4A47-B471-CCA755FAC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25918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FA96-BE11-4606-B9F1-5E572D20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windows compatibility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E4E-F672-4A83-B661-542BDA1D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601778"/>
          </a:xfrm>
        </p:spPr>
        <p:txBody>
          <a:bodyPr>
            <a:normAutofit/>
          </a:bodyPr>
          <a:lstStyle/>
          <a:p>
            <a:r>
              <a:rPr lang="en-US" sz="1800" dirty="0"/>
              <a:t>20,000+ APIs now available (</a:t>
            </a:r>
            <a:r>
              <a:rPr lang="en-US" sz="1800" dirty="0" err="1"/>
              <a:t>System.Drawing</a:t>
            </a:r>
            <a:r>
              <a:rPr lang="en-US" sz="1800" dirty="0"/>
              <a:t>, </a:t>
            </a:r>
            <a:r>
              <a:rPr lang="en-US" sz="1800" dirty="0" err="1"/>
              <a:t>System.Management</a:t>
            </a:r>
            <a:r>
              <a:rPr lang="en-US" sz="1800" dirty="0"/>
              <a:t> etc.)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AE699-A252-4455-A055-E0AECC61A480}"/>
              </a:ext>
            </a:extLst>
          </p:cNvPr>
          <p:cNvSpPr txBox="1"/>
          <p:nvPr/>
        </p:nvSpPr>
        <p:spPr>
          <a:xfrm>
            <a:off x="1141413" y="2394065"/>
            <a:ext cx="792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RuntimeInformation.IsOSPlatform</a:t>
            </a:r>
            <a:r>
              <a:rPr lang="en-US" dirty="0"/>
              <a:t>(</a:t>
            </a:r>
            <a:r>
              <a:rPr lang="en-US" dirty="0" err="1"/>
              <a:t>OSPlatform.Windows</a:t>
            </a:r>
            <a:r>
              <a:rPr lang="en-US" dirty="0"/>
              <a:t>)) {</a:t>
            </a:r>
          </a:p>
          <a:p>
            <a:r>
              <a:rPr lang="en-US" dirty="0"/>
              <a:t>   using (var key = </a:t>
            </a:r>
            <a:r>
              <a:rPr lang="en-US" dirty="0" err="1"/>
              <a:t>Registry.CurrentUser.OpenSubKey</a:t>
            </a:r>
            <a:r>
              <a:rPr lang="en-US" dirty="0"/>
              <a:t>(@"Software\Awesomeness")) {</a:t>
            </a:r>
          </a:p>
          <a:p>
            <a:r>
              <a:rPr lang="en-US" dirty="0"/>
              <a:t>      // …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0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BC93-D0C7-4B16-91AC-D4E9B014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F63-51FF-454D-B8DD-675C92D8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Self-contained EXE on Windows (no dependencies on .NET Core or .NET Framework</a:t>
            </a:r>
          </a:p>
          <a:p>
            <a:r>
              <a:rPr lang="en-US" dirty="0"/>
              <a:t>Non-UWP applications (WPF and WinForms) can now take advantage of the newer project structure</a:t>
            </a:r>
          </a:p>
          <a:p>
            <a:r>
              <a:rPr lang="en-US" dirty="0"/>
              <a:t>Faster iterations and take advantage of .NET Core optimizations over .NET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1253-E519-4F69-8E40-7383D2CE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80" y="34887"/>
            <a:ext cx="9905998" cy="1478570"/>
          </a:xfrm>
        </p:spPr>
        <p:txBody>
          <a:bodyPr/>
          <a:lstStyle/>
          <a:p>
            <a:r>
              <a:rPr lang="en-US" dirty="0"/>
              <a:t>Razor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55E0-EA69-4349-B2F4-F74E92FE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2" y="1502345"/>
            <a:ext cx="4438121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@page</a:t>
            </a:r>
          </a:p>
          <a:p>
            <a:pPr marL="0" indent="0">
              <a:buNone/>
            </a:pPr>
            <a:r>
              <a:rPr lang="en-US" sz="1400" dirty="0"/>
              <a:t>@model </a:t>
            </a:r>
            <a:r>
              <a:rPr lang="en-US" sz="1400" dirty="0" err="1"/>
              <a:t>IndexModel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@inject </a:t>
            </a:r>
            <a:r>
              <a:rPr lang="en-US" sz="1400" dirty="0" err="1"/>
              <a:t>IStorageDatabase</a:t>
            </a:r>
            <a:r>
              <a:rPr lang="en-US" sz="1400" dirty="0"/>
              <a:t> Database;</a:t>
            </a:r>
          </a:p>
          <a:p>
            <a:pPr marL="0" indent="0">
              <a:buNone/>
            </a:pPr>
            <a:r>
              <a:rPr lang="en-US" sz="1400" dirty="0"/>
              <a:t>@inject </a:t>
            </a:r>
            <a:r>
              <a:rPr lang="en-US" sz="1400" dirty="0" err="1"/>
              <a:t>IQueue</a:t>
            </a:r>
            <a:r>
              <a:rPr lang="en-US" sz="1400" dirty="0"/>
              <a:t> Queue;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&lt;h2&gt;Server Status&lt;/h2&gt;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&lt;h3&gt;@</a:t>
            </a:r>
            <a:r>
              <a:rPr lang="en-US" sz="1400" dirty="0" err="1"/>
              <a:t>Database.Name</a:t>
            </a:r>
            <a:r>
              <a:rPr lang="en-US" sz="1400" dirty="0"/>
              <a:t> (Database) Status&lt;/h3&gt;</a:t>
            </a:r>
          </a:p>
          <a:p>
            <a:pPr marL="0" indent="0">
              <a:buNone/>
            </a:pPr>
            <a:r>
              <a:rPr lang="nl-NL" sz="1400" dirty="0"/>
              <a:t>&lt;p&gt;Is Online: @Database.IsOnline()&lt;/p&gt;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BR" sz="1400" dirty="0"/>
              <a:t>&lt;h3&gt;@Queue.Name (Queue) Status&lt;/h3&gt;</a:t>
            </a:r>
          </a:p>
          <a:p>
            <a:pPr marL="0" indent="0">
              <a:buNone/>
            </a:pPr>
            <a:r>
              <a:rPr lang="nl-NL" sz="1400" dirty="0"/>
              <a:t>&lt;p&gt;Is Online: @Queue.IsOnline()&lt;/p&gt;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4579-82B6-4127-838A-EC527A2D5499}"/>
              </a:ext>
            </a:extLst>
          </p:cNvPr>
          <p:cNvSpPr txBox="1"/>
          <p:nvPr/>
        </p:nvSpPr>
        <p:spPr>
          <a:xfrm>
            <a:off x="1159122" y="1036975"/>
            <a:ext cx="3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Index.cshtml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35313-E02B-48F3-AFF8-9532D7976CC9}"/>
              </a:ext>
            </a:extLst>
          </p:cNvPr>
          <p:cNvSpPr txBox="1"/>
          <p:nvPr/>
        </p:nvSpPr>
        <p:spPr>
          <a:xfrm>
            <a:off x="6028752" y="103697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Index.cshtml.cs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89863-5D84-485A-A104-A1F899D4904E}"/>
              </a:ext>
            </a:extLst>
          </p:cNvPr>
          <p:cNvSpPr txBox="1"/>
          <p:nvPr/>
        </p:nvSpPr>
        <p:spPr>
          <a:xfrm>
            <a:off x="6028752" y="1406307"/>
            <a:ext cx="28468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IndexModel</a:t>
            </a:r>
            <a:r>
              <a:rPr lang="en-US" sz="1400" dirty="0"/>
              <a:t> : </a:t>
            </a:r>
            <a:r>
              <a:rPr lang="en-US" sz="1400" dirty="0" err="1"/>
              <a:t>PageModel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OnGet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// Do stuff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9A1D-CD34-45EE-AD17-87F894D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194-A731-4B5A-87FD-483B5E8E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4087"/>
            <a:ext cx="5868988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var pipeline = new </a:t>
            </a:r>
            <a:r>
              <a:rPr lang="en-US" dirty="0" err="1"/>
              <a:t>LearningPipeline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TextLoader</a:t>
            </a:r>
            <a:r>
              <a:rPr lang="en-US" dirty="0"/>
              <a:t>(</a:t>
            </a:r>
            <a:r>
              <a:rPr lang="en-US" dirty="0" err="1"/>
              <a:t>trainingFileName</a:t>
            </a:r>
            <a:r>
              <a:rPr lang="en-US" dirty="0"/>
              <a:t>).</a:t>
            </a:r>
            <a:r>
              <a:rPr lang="en-US" dirty="0" err="1"/>
              <a:t>CreateFrom</a:t>
            </a:r>
            <a:r>
              <a:rPr lang="en-US" dirty="0"/>
              <a:t>&lt;T&gt;(separator: ','),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ColumnConcatenator</a:t>
            </a:r>
            <a:r>
              <a:rPr lang="en-US" dirty="0"/>
              <a:t>("Features", "Features"),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FastTreeRegressor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pipeline.Train</a:t>
            </a:r>
            <a:r>
              <a:rPr lang="en-US" dirty="0"/>
              <a:t>&lt;T, TK&gt;();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</a:t>
            </a:r>
            <a:r>
              <a:rPr lang="en-US" dirty="0" err="1"/>
              <a:t>model.WriteAsync</a:t>
            </a:r>
            <a:r>
              <a:rPr lang="en-US" dirty="0"/>
              <a:t>(</a:t>
            </a:r>
            <a:r>
              <a:rPr lang="en-US" dirty="0" err="1"/>
              <a:t>ModelName</a:t>
            </a:r>
            <a:r>
              <a:rPr lang="en-US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70002-14AD-400E-B824-B4CCC31C5AFE}"/>
              </a:ext>
            </a:extLst>
          </p:cNvPr>
          <p:cNvSpPr txBox="1"/>
          <p:nvPr/>
        </p:nvSpPr>
        <p:spPr>
          <a:xfrm>
            <a:off x="1141413" y="1651001"/>
            <a:ext cx="95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(on GitHub) supports TensorFlow, CNTK,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CoreML</a:t>
            </a:r>
            <a:r>
              <a:rPr lang="en-US" dirty="0"/>
              <a:t> (any ONNX 1.2 models)</a:t>
            </a:r>
          </a:p>
        </p:txBody>
      </p:sp>
    </p:spTree>
    <p:extLst>
      <p:ext uri="{BB962C8B-B14F-4D97-AF65-F5344CB8AC3E}">
        <p14:creationId xmlns:p14="http://schemas.microsoft.com/office/powerpoint/2010/main" val="1198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7E14-C73F-477F-B2E5-647D85B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studio live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27C8-54E5-45D3-A32D-66A66F57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75" y="1813450"/>
            <a:ext cx="7391474" cy="42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00E3-171A-4EE7-8490-2C2AB0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33" y="2578842"/>
            <a:ext cx="262265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57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7E-1320-487B-8226-EE0FA90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2827-855E-4AFF-8D0A-26F07B6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645"/>
            <a:ext cx="9905999" cy="3541714"/>
          </a:xfrm>
        </p:spPr>
        <p:txBody>
          <a:bodyPr/>
          <a:lstStyle/>
          <a:p>
            <a:r>
              <a:rPr lang="en-US" dirty="0"/>
              <a:t>PowerPoint and Sample Source Code</a:t>
            </a:r>
          </a:p>
          <a:p>
            <a:pPr lvl="1"/>
            <a:r>
              <a:rPr lang="en-US" dirty="0">
                <a:hlinkClick r:id="rId2"/>
              </a:rPr>
              <a:t>https://github.com/jcapellman/Presentations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E3DE-01D1-446B-950F-E102A52C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11490" cy="1478570"/>
          </a:xfrm>
        </p:spPr>
        <p:txBody>
          <a:bodyPr>
            <a:normAutofit/>
          </a:bodyPr>
          <a:lstStyle/>
          <a:p>
            <a:r>
              <a:rPr lang="en-US" sz="2400" dirty="0"/>
              <a:t>Traditional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7FE3-369A-454B-9283-E641B011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7843"/>
            <a:ext cx="441149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var bytes = </a:t>
            </a:r>
            <a:r>
              <a:rPr lang="en-US" sz="1800" dirty="0" err="1"/>
              <a:t>File.ReadAllBytes</a:t>
            </a:r>
            <a:r>
              <a:rPr lang="en-US" sz="1800" dirty="0"/>
              <a:t>(“Camaro.jpg”);</a:t>
            </a:r>
          </a:p>
          <a:p>
            <a:pPr marL="0" indent="0">
              <a:buNone/>
            </a:pPr>
            <a:r>
              <a:rPr lang="en-US" sz="1800" dirty="0"/>
              <a:t>var result = Analyze(</a:t>
            </a:r>
            <a:r>
              <a:rPr lang="en-US" sz="1800" dirty="0" err="1"/>
              <a:t>bytes.Take</a:t>
            </a:r>
            <a:r>
              <a:rPr lang="en-US" sz="1800" dirty="0"/>
              <a:t>(1000));</a:t>
            </a:r>
          </a:p>
          <a:p>
            <a:pPr marL="0" indent="0">
              <a:buNone/>
            </a:pPr>
            <a:r>
              <a:rPr lang="en-US" sz="1800" dirty="0"/>
              <a:t>public bool Analyze(byte[] bytes) {</a:t>
            </a:r>
          </a:p>
          <a:p>
            <a:pPr marL="0" indent="0">
              <a:buNone/>
            </a:pPr>
            <a:r>
              <a:rPr lang="en-US" sz="1800" dirty="0"/>
              <a:t>// …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6EEC42-0D46-4AD4-B0C8-46141BD70EFD}"/>
              </a:ext>
            </a:extLst>
          </p:cNvPr>
          <p:cNvSpPr txBox="1">
            <a:spLocks/>
          </p:cNvSpPr>
          <p:nvPr/>
        </p:nvSpPr>
        <p:spPr>
          <a:xfrm>
            <a:off x="5724497" y="618518"/>
            <a:ext cx="441149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SPAN and slice C# 7.2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3D919-87E8-4BD5-90AF-787999B9EE9C}"/>
              </a:ext>
            </a:extLst>
          </p:cNvPr>
          <p:cNvSpPr txBox="1">
            <a:spLocks/>
          </p:cNvSpPr>
          <p:nvPr/>
        </p:nvSpPr>
        <p:spPr>
          <a:xfrm>
            <a:off x="5724497" y="1567843"/>
            <a:ext cx="546443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Span&lt;byte&gt; bytes = </a:t>
            </a:r>
            <a:r>
              <a:rPr lang="en-US" sz="1800" dirty="0" err="1"/>
              <a:t>File.ReadAllBytes</a:t>
            </a:r>
            <a:r>
              <a:rPr lang="en-US" sz="1800" dirty="0"/>
              <a:t>(“Camaro.jpg”);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 result = Analyze(</a:t>
            </a:r>
            <a:r>
              <a:rPr lang="en-US" sz="1800" dirty="0" err="1"/>
              <a:t>bytes.Slice</a:t>
            </a:r>
            <a:r>
              <a:rPr lang="en-US" sz="1800" dirty="0"/>
              <a:t>(1000));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public bool Analyze(byte[] bytes)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//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4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400-C31D-4F86-908C-5EA291B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A982-8FA4-4EB5-B3D7-FD0BB698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51" y="1767500"/>
            <a:ext cx="10780622" cy="659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carName</a:t>
            </a:r>
            <a:r>
              <a:rPr lang="en-US" dirty="0"/>
              <a:t> = “Camaro’s are great, high performing cars.”;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BA489-42F2-4B13-92C4-FA705EDAB5D9}"/>
              </a:ext>
            </a:extLst>
          </p:cNvPr>
          <p:cNvSpPr txBox="1"/>
          <p:nvPr/>
        </p:nvSpPr>
        <p:spPr>
          <a:xfrm>
            <a:off x="1141413" y="2426676"/>
            <a:ext cx="842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Allocates memory of the substring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subsetOfString</a:t>
            </a:r>
            <a:r>
              <a:rPr lang="en-US" sz="2400" dirty="0"/>
              <a:t> = </a:t>
            </a:r>
            <a:r>
              <a:rPr lang="en-US" sz="2400" dirty="0" err="1"/>
              <a:t>carName.Substring</a:t>
            </a:r>
            <a:r>
              <a:rPr lang="en-US" sz="2400" dirty="0"/>
              <a:t>(</a:t>
            </a:r>
            <a:r>
              <a:rPr lang="en-US" sz="2400" dirty="0" err="1"/>
              <a:t>startIndex</a:t>
            </a:r>
            <a:r>
              <a:rPr lang="en-US" sz="2400" dirty="0"/>
              <a:t>: 2, length: 5);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3411F-91E0-4678-A440-742E25E9C151}"/>
              </a:ext>
            </a:extLst>
          </p:cNvPr>
          <p:cNvSpPr txBox="1"/>
          <p:nvPr/>
        </p:nvSpPr>
        <p:spPr>
          <a:xfrm>
            <a:off x="1141413" y="3429000"/>
            <a:ext cx="10491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No allocations</a:t>
            </a:r>
          </a:p>
          <a:p>
            <a:r>
              <a:rPr lang="en-US" sz="2400" dirty="0" err="1"/>
              <a:t>ReadOnlySpan</a:t>
            </a:r>
            <a:r>
              <a:rPr lang="en-US" sz="2400" dirty="0"/>
              <a:t>&lt;char&gt; </a:t>
            </a:r>
            <a:r>
              <a:rPr lang="en-US" sz="2400" dirty="0" err="1"/>
              <a:t>subsetOfString</a:t>
            </a:r>
            <a:r>
              <a:rPr lang="en-US" sz="2400" dirty="0"/>
              <a:t> = </a:t>
            </a:r>
            <a:r>
              <a:rPr lang="en-US" sz="2400" dirty="0" err="1"/>
              <a:t>carName.AsSpan</a:t>
            </a:r>
            <a:r>
              <a:rPr lang="en-US" sz="2400" dirty="0"/>
              <a:t>().Slice(start: 2, length: 5);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DA4-0913-481B-844E-B638F6E7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369925" cy="1478570"/>
          </a:xfrm>
        </p:spPr>
        <p:txBody>
          <a:bodyPr/>
          <a:lstStyle/>
          <a:p>
            <a:r>
              <a:rPr lang="en-US" dirty="0" err="1"/>
              <a:t>Stackalloc</a:t>
            </a:r>
            <a:r>
              <a:rPr lang="en-US" dirty="0"/>
              <a:t> (&lt; 7.2)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3B5F-F76B-4104-A814-4836FCC2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8789"/>
            <a:ext cx="457774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Span&lt;byte&gt; </a:t>
            </a:r>
            <a:r>
              <a:rPr lang="en-US" sz="1800" dirty="0" err="1"/>
              <a:t>someBytes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unsafe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byte * temp = </a:t>
            </a:r>
            <a:r>
              <a:rPr lang="en-US" sz="1800" dirty="0" err="1"/>
              <a:t>stackalloc</a:t>
            </a:r>
            <a:r>
              <a:rPr lang="en-US" sz="1800" dirty="0"/>
              <a:t> byte[length];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someBytes</a:t>
            </a:r>
            <a:r>
              <a:rPr lang="en-US" sz="1800" dirty="0"/>
              <a:t> = new Span&lt;byte&gt;(temp, length);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9D825-D63A-4125-B189-55C392D6DCB7}"/>
              </a:ext>
            </a:extLst>
          </p:cNvPr>
          <p:cNvSpPr txBox="1">
            <a:spLocks/>
          </p:cNvSpPr>
          <p:nvPr/>
        </p:nvSpPr>
        <p:spPr>
          <a:xfrm>
            <a:off x="5948939" y="618518"/>
            <a:ext cx="436992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Stackalloc</a:t>
            </a:r>
            <a:r>
              <a:rPr lang="en-US" dirty="0"/>
              <a:t> (7.2)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D2E88-B0C2-4F99-B3F8-161B7132ADAA}"/>
              </a:ext>
            </a:extLst>
          </p:cNvPr>
          <p:cNvSpPr txBox="1"/>
          <p:nvPr/>
        </p:nvSpPr>
        <p:spPr>
          <a:xfrm>
            <a:off x="5948939" y="1858789"/>
            <a:ext cx="43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Span&lt;byte&gt; bytes = </a:t>
            </a:r>
            <a:r>
              <a:rPr lang="en-US" dirty="0" err="1"/>
              <a:t>stackalloc</a:t>
            </a:r>
            <a:r>
              <a:rPr lang="en-US" dirty="0"/>
              <a:t> byte[length];</a:t>
            </a:r>
          </a:p>
        </p:txBody>
      </p:sp>
    </p:spTree>
    <p:extLst>
      <p:ext uri="{BB962C8B-B14F-4D97-AF65-F5344CB8AC3E}">
        <p14:creationId xmlns:p14="http://schemas.microsoft.com/office/powerpoint/2010/main" val="8043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E72D-B5F1-434C-B150-A337318A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AE3B-5219-4DBA-97B6-D0D3A4C9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7E7-AD0B-4A8F-A64B-FD6F214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41564" cy="1478570"/>
          </a:xfrm>
        </p:spPr>
        <p:txBody>
          <a:bodyPr/>
          <a:lstStyle/>
          <a:p>
            <a:r>
              <a:rPr lang="en-US" dirty="0"/>
              <a:t>Switch/case “2.0”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83A-E124-4FD9-8219-F8393AE1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1116"/>
            <a:ext cx="320614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 (car) {</a:t>
            </a:r>
          </a:p>
          <a:p>
            <a:pPr marL="0" indent="0">
              <a:buNone/>
            </a:pPr>
            <a:r>
              <a:rPr lang="en-US" dirty="0"/>
              <a:t>  case Camaro c: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c.IsNA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case Mustang m: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1A666-9D10-4975-ACA4-DE9C9DB3E2C4}"/>
              </a:ext>
            </a:extLst>
          </p:cNvPr>
          <p:cNvSpPr txBox="1">
            <a:spLocks/>
          </p:cNvSpPr>
          <p:nvPr/>
        </p:nvSpPr>
        <p:spPr>
          <a:xfrm>
            <a:off x="6364576" y="618518"/>
            <a:ext cx="484976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Switch/case “3.0”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7AC39-A0EC-464E-BECD-9257ABC2F4D7}"/>
              </a:ext>
            </a:extLst>
          </p:cNvPr>
          <p:cNvSpPr txBox="1">
            <a:spLocks/>
          </p:cNvSpPr>
          <p:nvPr/>
        </p:nvSpPr>
        <p:spPr>
          <a:xfrm>
            <a:off x="6364576" y="1658143"/>
            <a:ext cx="46860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car switch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Camaro c =&gt; </a:t>
            </a:r>
            <a:r>
              <a:rPr lang="en-US" dirty="0" err="1"/>
              <a:t>c.IsNA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Mustang m =&gt;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02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A76-D582-432A-B820-2884A0C3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Range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F467-83A3-4AB4-97D1-6D8F2DF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322"/>
            <a:ext cx="9905999" cy="70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</a:t>
            </a:r>
            <a:r>
              <a:rPr lang="en-US" dirty="0" err="1"/>
              <a:t>someString.Length</a:t>
            </a:r>
            <a:r>
              <a:rPr lang="en-US" dirty="0"/>
              <a:t> – 1];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B78CA-05DF-469A-A4C5-A9A973CE9DB3}"/>
              </a:ext>
            </a:extLst>
          </p:cNvPr>
          <p:cNvSpPr txBox="1">
            <a:spLocks/>
          </p:cNvSpPr>
          <p:nvPr/>
        </p:nvSpPr>
        <p:spPr>
          <a:xfrm>
            <a:off x="1141412" y="2398143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[^1];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73F1-DE96-4515-993F-43CB9CC86860}"/>
              </a:ext>
            </a:extLst>
          </p:cNvPr>
          <p:cNvSpPr txBox="1">
            <a:spLocks/>
          </p:cNvSpPr>
          <p:nvPr/>
        </p:nvSpPr>
        <p:spPr>
          <a:xfrm>
            <a:off x="1141411" y="3116036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(1, </a:t>
            </a:r>
            <a:r>
              <a:rPr lang="en-US" dirty="0" err="1"/>
              <a:t>someString.Length</a:t>
            </a:r>
            <a:r>
              <a:rPr lang="en-US" dirty="0"/>
              <a:t> - 1);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27429D-7875-4C30-AC54-5C8FC851D462}"/>
              </a:ext>
            </a:extLst>
          </p:cNvPr>
          <p:cNvSpPr txBox="1">
            <a:spLocks/>
          </p:cNvSpPr>
          <p:nvPr/>
        </p:nvSpPr>
        <p:spPr>
          <a:xfrm>
            <a:off x="1141411" y="3823857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(1..^1);</a:t>
            </a:r>
          </a:p>
        </p:txBody>
      </p:sp>
    </p:spTree>
    <p:extLst>
      <p:ext uri="{BB962C8B-B14F-4D97-AF65-F5344CB8AC3E}">
        <p14:creationId xmlns:p14="http://schemas.microsoft.com/office/powerpoint/2010/main" val="20844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B211-8A75-4B00-93A1-9ABF3FA8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53794" cy="1478570"/>
          </a:xfrm>
        </p:spPr>
        <p:txBody>
          <a:bodyPr/>
          <a:lstStyle/>
          <a:p>
            <a:r>
              <a:rPr lang="en-US" dirty="0"/>
              <a:t>POCOS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8229-D984-4D4A-A5F9-7532DDB0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871"/>
            <a:ext cx="4353302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Camaro : </a:t>
            </a:r>
            <a:r>
              <a:rPr lang="en-US" dirty="0" err="1"/>
              <a:t>BaseCar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HasNA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IsConvertible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Camaro (bool </a:t>
            </a:r>
            <a:r>
              <a:rPr lang="en-US" dirty="0" err="1"/>
              <a:t>hasNA</a:t>
            </a:r>
            <a:r>
              <a:rPr lang="en-US" dirty="0"/>
              <a:t>, bool </a:t>
            </a:r>
            <a:r>
              <a:rPr lang="en-US" dirty="0" err="1"/>
              <a:t>isConvertible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HasNA</a:t>
            </a:r>
            <a:r>
              <a:rPr lang="en-US" dirty="0"/>
              <a:t> = </a:t>
            </a:r>
            <a:r>
              <a:rPr lang="en-US" dirty="0" err="1"/>
              <a:t>hasNA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IsConvertible</a:t>
            </a:r>
            <a:r>
              <a:rPr lang="en-US" dirty="0"/>
              <a:t> = </a:t>
            </a:r>
            <a:r>
              <a:rPr lang="en-US" dirty="0" err="1"/>
              <a:t>isConvertible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// Equals, </a:t>
            </a:r>
            <a:r>
              <a:rPr lang="en-US" dirty="0" err="1"/>
              <a:t>GetHashCode</a:t>
            </a:r>
            <a:r>
              <a:rPr lang="en-US" dirty="0"/>
              <a:t> etc..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87EB25-47F7-4401-9B4A-B3769FD2E8D4}"/>
              </a:ext>
            </a:extLst>
          </p:cNvPr>
          <p:cNvSpPr txBox="1">
            <a:spLocks/>
          </p:cNvSpPr>
          <p:nvPr/>
        </p:nvSpPr>
        <p:spPr>
          <a:xfrm>
            <a:off x="6095999" y="618518"/>
            <a:ext cx="579951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POCOS 2.0 aka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3AE72-79BC-48F2-999F-EE5B863507E9}"/>
              </a:ext>
            </a:extLst>
          </p:cNvPr>
          <p:cNvSpPr txBox="1">
            <a:spLocks/>
          </p:cNvSpPr>
          <p:nvPr/>
        </p:nvSpPr>
        <p:spPr>
          <a:xfrm>
            <a:off x="6095999" y="1591871"/>
            <a:ext cx="58992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public class Camaro(bool </a:t>
            </a:r>
            <a:r>
              <a:rPr lang="en-US" sz="1500" dirty="0" err="1"/>
              <a:t>hasNA</a:t>
            </a:r>
            <a:r>
              <a:rPr lang="en-US" sz="1500" dirty="0"/>
              <a:t>, bool </a:t>
            </a:r>
            <a:r>
              <a:rPr lang="en-US" sz="1500" dirty="0" err="1"/>
              <a:t>isConvertible</a:t>
            </a:r>
            <a:r>
              <a:rPr lang="en-US" sz="1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03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F9BB-1D9C-4D84-9356-C14B9C84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frameworks and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B76A-5661-4512-A133-568F62441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</TotalTime>
  <Words>704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What’s new in C# and visual studio 10.12.2018</vt:lpstr>
      <vt:lpstr>Traditional Subsets</vt:lpstr>
      <vt:lpstr>Span continued</vt:lpstr>
      <vt:lpstr>Stackalloc (&lt; 7.2)</vt:lpstr>
      <vt:lpstr>C# 8 NEW FEATURES</vt:lpstr>
      <vt:lpstr>Switch/case “2.0”</vt:lpstr>
      <vt:lpstr>INDEX AND Range expressions</vt:lpstr>
      <vt:lpstr>POCOS 1.0</vt:lpstr>
      <vt:lpstr>Updated frameworks and tooling</vt:lpstr>
      <vt:lpstr>.NET Core windows compatibility pack</vt:lpstr>
      <vt:lpstr>.NET Core 3.0 (2019)</vt:lpstr>
      <vt:lpstr>Razor pages</vt:lpstr>
      <vt:lpstr>ML.NET</vt:lpstr>
      <vt:lpstr>Visual studio live share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C# and .NET CORE 2.0</dc:title>
  <dc:creator>Jarred Capellman</dc:creator>
  <cp:lastModifiedBy>Jarred Capellman</cp:lastModifiedBy>
  <cp:revision>43</cp:revision>
  <dcterms:created xsi:type="dcterms:W3CDTF">2017-08-14T23:27:25Z</dcterms:created>
  <dcterms:modified xsi:type="dcterms:W3CDTF">2018-10-12T02:08:42Z</dcterms:modified>
</cp:coreProperties>
</file>