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260" r:id="rId6"/>
    <p:sldId id="292" r:id="rId7"/>
    <p:sldId id="262" r:id="rId8"/>
    <p:sldId id="263" r:id="rId9"/>
    <p:sldId id="264" r:id="rId10"/>
    <p:sldId id="265" r:id="rId11"/>
    <p:sldId id="266" r:id="rId12"/>
    <p:sldId id="267" r:id="rId13"/>
    <p:sldId id="29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  <p:sldId id="280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D3DB65D-FF83-460D-B3BD-C16A2A3C9F50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26A3836-AD1D-4385-ADFE-B7A2D7C3C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Ajah, Ajax, Ajaj, Ajat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2E967-5155-47BE-865B-4C84304119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F5BA10B-2F2D-4EF8-BE7D-ED29C7F76E70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D58286B-DD39-419D-8615-8B91EE29C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9E44-560E-4A20-B78E-A3BC9DD2637C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640D-B6C9-4C3A-A326-1DC93D117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40C5E-3F28-459B-B8F0-30E407BE4C25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FFF48-3F47-4B29-B78F-E06CD7F9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E7F1-53DB-4332-8B02-0A82A8D70843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79208-BB9C-4B8F-8D60-79B1A7EED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F4A6BE-B6A2-4C9D-A34F-9539623A326D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E0B133-3323-4684-8E2A-7909048B2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D53303-DB83-45C8-9020-5EEA6C59A989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B7D36F-1BC9-4404-B65E-918D2598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E4E1A8-5604-46CF-A26A-9FA56BE9ADEF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36DE5D-EC3E-4A90-86AB-D6E0AD159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F981FE-153C-4207-B415-73E1F3EB0C5B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7CACED-C09B-48B5-97B3-BFFBAEC07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25EBA-7840-4FC1-A290-D619A0D0C0B3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C63F3-847C-49A4-A5FB-D1CA48011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E683B4-71C8-48AE-92ED-434639967AF9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20199C-B7E0-42FD-8C3B-C2CA25256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1394B30-D397-42EF-BD4D-E4F4513D126B}" type="datetimeFigureOut">
              <a:rPr lang="en-US"/>
              <a:pPr>
                <a:defRPr/>
              </a:pPr>
              <a:t>7/9/2009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695A1FC-D452-4323-B5C4-584BAAA84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8D9E6BD-C525-4074-98DB-6140754D8348}" type="datetimeFigureOut">
              <a:rPr lang="en-US"/>
              <a:pPr>
                <a:defRPr/>
              </a:pPr>
              <a:t>7/9/2009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727F8BB-3DA0-41AD-9E38-A2F068BED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Fundamental Ajax</a:t>
            </a:r>
            <a:endParaRPr lang="en-US" dirty="0"/>
          </a:p>
        </p:txBody>
      </p:sp>
      <p:sp>
        <p:nvSpPr>
          <p:cNvPr id="9219" name="Subtitle 6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smtClean="0"/>
              <a:t>Jason M. Carey</a:t>
            </a:r>
          </a:p>
          <a:p>
            <a:pPr marR="0"/>
            <a:r>
              <a:rPr lang="en-US" smtClean="0"/>
              <a:t>ITT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63"/>
          </a:xfrm>
        </p:spPr>
        <p:txBody>
          <a:bodyPr/>
          <a:lstStyle/>
          <a:p>
            <a:r>
              <a:rPr lang="en-US" dirty="0" smtClean="0"/>
              <a:t>Handle Response (ajax-utils.js)</a:t>
            </a: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/* Response handler that displays the response in an alert box */</a:t>
            </a: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function </a:t>
            </a:r>
            <a:r>
              <a:rPr lang="en-US" sz="1600" dirty="0" err="1" smtClean="0">
                <a:latin typeface="Courier"/>
              </a:rPr>
              <a:t>handleResponse</a:t>
            </a:r>
            <a:r>
              <a:rPr lang="en-US" sz="1600" dirty="0" smtClean="0">
                <a:latin typeface="Courier"/>
              </a:rPr>
              <a:t>(request) </a:t>
            </a:r>
            <a:r>
              <a:rPr lang="en-US" sz="1600" dirty="0" smtClean="0">
                <a:latin typeface="Courier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    // </a:t>
            </a:r>
            <a:r>
              <a:rPr lang="en-US" sz="1600" dirty="0" smtClean="0">
                <a:latin typeface="Courier"/>
              </a:rPr>
              <a:t>response is </a:t>
            </a:r>
            <a:r>
              <a:rPr lang="en-US" sz="1600" dirty="0" smtClean="0">
                <a:latin typeface="Courier"/>
              </a:rPr>
              <a:t>complete and successful</a:t>
            </a:r>
            <a:endParaRPr lang="en-US" sz="1600" dirty="0" smtClean="0">
              <a:latin typeface="Courier"/>
            </a:endParaRP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	if(</a:t>
            </a:r>
            <a:r>
              <a:rPr lang="en-US" sz="1600" dirty="0" err="1" smtClean="0">
                <a:latin typeface="Courier"/>
              </a:rPr>
              <a:t>request.readyState</a:t>
            </a:r>
            <a:r>
              <a:rPr lang="en-US" sz="1600" dirty="0" smtClean="0">
                <a:latin typeface="Courier"/>
              </a:rPr>
              <a:t> == </a:t>
            </a:r>
            <a:r>
              <a:rPr lang="en-US" sz="1600" dirty="0" smtClean="0">
                <a:latin typeface="Courier"/>
              </a:rPr>
              <a:t>4 &amp;&amp; </a:t>
            </a:r>
            <a:r>
              <a:rPr lang="en-US" sz="1600" dirty="0" err="1" smtClean="0">
                <a:latin typeface="Courier"/>
              </a:rPr>
              <a:t>request.status</a:t>
            </a:r>
            <a:r>
              <a:rPr lang="en-US" sz="1600" dirty="0" smtClean="0">
                <a:latin typeface="Courier"/>
              </a:rPr>
              <a:t> == 200) </a:t>
            </a:r>
            <a:r>
              <a:rPr lang="en-US" sz="1600" dirty="0" smtClean="0">
                <a:latin typeface="Courier"/>
              </a:rPr>
              <a:t>{	</a:t>
            </a: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	</a:t>
            </a:r>
            <a:r>
              <a:rPr lang="en-US" sz="1600" dirty="0" smtClean="0">
                <a:latin typeface="Courier"/>
              </a:rPr>
              <a:t>      alert(</a:t>
            </a:r>
            <a:r>
              <a:rPr lang="en-US" sz="1600" dirty="0" err="1" smtClean="0">
                <a:latin typeface="Courier"/>
              </a:rPr>
              <a:t>request.responseText</a:t>
            </a:r>
            <a:r>
              <a:rPr lang="en-US" sz="1600" dirty="0" smtClean="0">
                <a:latin typeface="Courier"/>
              </a:rPr>
              <a:t>);	// text of response</a:t>
            </a: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	}</a:t>
            </a:r>
          </a:p>
          <a:p>
            <a:pPr>
              <a:buFont typeface="Wingdings 3" pitchFamily="18" charset="2"/>
              <a:buNone/>
            </a:pPr>
            <a:r>
              <a:rPr lang="en-US" sz="1600" dirty="0" smtClean="0">
                <a:latin typeface="Courier"/>
              </a:rPr>
              <a:t>}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63"/>
          </a:xfrm>
        </p:spPr>
        <p:txBody>
          <a:bodyPr/>
          <a:lstStyle/>
          <a:p>
            <a:r>
              <a:rPr lang="en-US" dirty="0" smtClean="0"/>
              <a:t>HTML (HelloAjaxExample.html)</a:t>
            </a:r>
          </a:p>
          <a:p>
            <a:pPr lvl="1"/>
            <a:r>
              <a:rPr lang="en-US" dirty="0" smtClean="0"/>
              <a:t>Load JavaScript</a:t>
            </a:r>
          </a:p>
          <a:p>
            <a:pPr lvl="2">
              <a:buFont typeface="Wingdings 2" pitchFamily="18" charset="2"/>
              <a:buNone/>
            </a:pPr>
            <a:r>
              <a:rPr lang="en-US" sz="1600" dirty="0" smtClean="0">
                <a:latin typeface="Courier"/>
              </a:rPr>
              <a:t>&lt;head&gt;</a:t>
            </a:r>
          </a:p>
          <a:p>
            <a:pPr lvl="2">
              <a:buFont typeface="Wingdings 2" pitchFamily="18" charset="2"/>
              <a:buNone/>
            </a:pPr>
            <a:r>
              <a:rPr lang="en-US" sz="1600" dirty="0" smtClean="0">
                <a:latin typeface="Courier"/>
              </a:rPr>
              <a:t>	…</a:t>
            </a:r>
          </a:p>
          <a:p>
            <a:pPr lvl="2">
              <a:buFont typeface="Wingdings 2" pitchFamily="18" charset="2"/>
              <a:buNone/>
            </a:pPr>
            <a:r>
              <a:rPr lang="en-US" sz="1600" dirty="0" smtClean="0">
                <a:latin typeface="Courier"/>
              </a:rPr>
              <a:t>	&lt;script type=“text/</a:t>
            </a:r>
            <a:r>
              <a:rPr lang="en-US" sz="1600" dirty="0" err="1" smtClean="0">
                <a:latin typeface="Courier"/>
              </a:rPr>
              <a:t>javascript</a:t>
            </a:r>
            <a:r>
              <a:rPr lang="en-US" sz="1600" dirty="0" smtClean="0">
                <a:latin typeface="Courier"/>
              </a:rPr>
              <a:t>” </a:t>
            </a:r>
            <a:r>
              <a:rPr lang="en-US" sz="1600" dirty="0" err="1" smtClean="0">
                <a:latin typeface="Courier"/>
              </a:rPr>
              <a:t>src</a:t>
            </a:r>
            <a:r>
              <a:rPr lang="en-US" sz="1600" dirty="0" smtClean="0">
                <a:latin typeface="Courier"/>
              </a:rPr>
              <a:t>=“ajax-utils.js”&gt;&lt;/script&gt;</a:t>
            </a:r>
          </a:p>
          <a:p>
            <a:pPr lvl="2">
              <a:buFont typeface="Wingdings 2" pitchFamily="18" charset="2"/>
              <a:buNone/>
            </a:pPr>
            <a:r>
              <a:rPr lang="en-US" sz="1600" dirty="0" smtClean="0">
                <a:latin typeface="Courier"/>
              </a:rPr>
              <a:t>&lt;/head&gt;</a:t>
            </a:r>
          </a:p>
          <a:p>
            <a:pPr lvl="1">
              <a:buFont typeface="Verdana" pitchFamily="34" charset="0"/>
              <a:buNone/>
            </a:pPr>
            <a:endParaRPr lang="en-US" dirty="0" smtClean="0"/>
          </a:p>
          <a:p>
            <a:pPr lvl="1"/>
            <a:r>
              <a:rPr lang="en-US" dirty="0" smtClean="0"/>
              <a:t>Designate Control</a:t>
            </a:r>
          </a:p>
          <a:p>
            <a:pPr lvl="1">
              <a:buFont typeface="Verdana" pitchFamily="34" charset="0"/>
              <a:buNone/>
            </a:pPr>
            <a:r>
              <a:rPr lang="en-US" sz="2200" dirty="0" smtClean="0">
                <a:latin typeface="Courier"/>
              </a:rPr>
              <a:t>	</a:t>
            </a:r>
            <a:r>
              <a:rPr lang="en-US" sz="1600" dirty="0" smtClean="0">
                <a:latin typeface="Courier"/>
              </a:rPr>
              <a:t>&lt;body&gt;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Courier"/>
              </a:rPr>
              <a:t>		&lt;form action=“#”&gt;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Courier"/>
              </a:rPr>
              <a:t>		      &lt;input type=“button” value=“Show Message” </a:t>
            </a:r>
            <a:r>
              <a:rPr lang="en-US" sz="1600" dirty="0" err="1" smtClean="0">
                <a:latin typeface="Courier"/>
              </a:rPr>
              <a:t>onclick</a:t>
            </a:r>
            <a:r>
              <a:rPr lang="en-US" sz="1600" dirty="0" smtClean="0">
                <a:latin typeface="Courier"/>
              </a:rPr>
              <a:t>=“</a:t>
            </a:r>
            <a:r>
              <a:rPr lang="en-US" sz="1600" dirty="0" err="1" smtClean="0">
                <a:latin typeface="Courier"/>
              </a:rPr>
              <a:t>sendRequest</a:t>
            </a:r>
            <a:r>
              <a:rPr lang="en-US" sz="1600" dirty="0" smtClean="0">
                <a:latin typeface="Courier"/>
              </a:rPr>
              <a:t>()” /&gt;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Courier"/>
              </a:rPr>
              <a:t>		&lt;/form&gt;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Courier"/>
              </a:rPr>
              <a:t>	&lt;/body&gt;</a:t>
            </a:r>
            <a:endParaRPr lang="en-US" sz="2200" dirty="0" smtClean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657600"/>
            <a:ext cx="271971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You want to use XHTML </a:t>
            </a:r>
          </a:p>
          <a:p>
            <a:r>
              <a:rPr lang="en-US" dirty="0" smtClean="0"/>
              <a:t>and a DOCTYPE.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63"/>
          </a:xfrm>
        </p:spPr>
        <p:txBody>
          <a:bodyPr/>
          <a:lstStyle/>
          <a:p>
            <a:r>
              <a:rPr lang="en-US" dirty="0" smtClean="0"/>
              <a:t>Server Resource (HelloAjaxMessage.html)</a:t>
            </a:r>
            <a:endParaRPr lang="en-US" dirty="0" smtClean="0"/>
          </a:p>
          <a:p>
            <a:pPr>
              <a:buFont typeface="Wingdings 3" pitchFamily="18" charset="2"/>
              <a:buNone/>
            </a:pPr>
            <a:r>
              <a:rPr lang="en-US" dirty="0" smtClean="0"/>
              <a:t>	</a:t>
            </a:r>
            <a:r>
              <a:rPr lang="en-US" sz="1600" dirty="0" smtClean="0">
                <a:latin typeface="Courier"/>
              </a:rPr>
              <a:t>Welcome to the Land of Ajax!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Content-Centric Ajax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Server sends </a:t>
            </a:r>
            <a:r>
              <a:rPr lang="en-US" i="1" dirty="0" smtClean="0"/>
              <a:t>HTML</a:t>
            </a:r>
            <a:r>
              <a:rPr lang="en-US" dirty="0" smtClean="0"/>
              <a:t> to be displayed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Client inserts content into page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Client may apply CSS to received content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Good when server data is tightly coupled with a specific HTML form on client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Data-Centric Ajax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Server sends </a:t>
            </a:r>
            <a:r>
              <a:rPr lang="en-US" i="1" dirty="0" smtClean="0"/>
              <a:t>raw data</a:t>
            </a:r>
            <a:r>
              <a:rPr lang="en-US" dirty="0" smtClean="0"/>
              <a:t> to client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Popular data formats: XML, JSON, Text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Server code can provide format based on request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Client parses the data and builds HTML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Good when server data is used in different ways by different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Architectural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XML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&lt;?xml version=“1.0” encoding=“UTF-8”?&gt;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&lt;customers&gt;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&lt;headings&gt;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&lt;heading&gt;First Name&lt;/heading&gt;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&lt;heading&gt;Last Name&lt;/heading&gt;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&lt;/headings&gt;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&lt;customer&gt;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</a:t>
            </a:r>
            <a:r>
              <a:rPr lang="en-US" sz="1600" dirty="0" err="1" smtClean="0">
                <a:latin typeface="Courier"/>
              </a:rPr>
              <a:t>firstName</a:t>
            </a:r>
            <a:r>
              <a:rPr lang="en-US" sz="1600" dirty="0" smtClean="0">
                <a:latin typeface="Courier"/>
              </a:rPr>
              <a:t>&gt;John&lt;/</a:t>
            </a:r>
            <a:r>
              <a:rPr lang="en-US" sz="1600" dirty="0" err="1" smtClean="0">
                <a:latin typeface="Courier"/>
              </a:rPr>
              <a:t>firstName</a:t>
            </a:r>
            <a:r>
              <a:rPr lang="en-US" sz="1600" dirty="0" smtClean="0">
                <a:latin typeface="Courier"/>
              </a:rPr>
              <a:t>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</a:t>
            </a:r>
            <a:r>
              <a:rPr lang="en-US" sz="1600" dirty="0" err="1" smtClean="0">
                <a:latin typeface="Courier"/>
              </a:rPr>
              <a:t>lastName</a:t>
            </a:r>
            <a:r>
              <a:rPr lang="en-US" sz="1600" dirty="0" smtClean="0">
                <a:latin typeface="Courier"/>
              </a:rPr>
              <a:t>&gt;Doe&lt;/</a:t>
            </a:r>
            <a:r>
              <a:rPr lang="en-US" sz="1600" dirty="0" err="1" smtClean="0">
                <a:latin typeface="Courier"/>
              </a:rPr>
              <a:t>lastName</a:t>
            </a:r>
            <a:r>
              <a:rPr lang="en-US" sz="1600" dirty="0" smtClean="0">
                <a:latin typeface="Courier"/>
              </a:rPr>
              <a:t>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&lt;/customer&gt;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&lt;customer&gt;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</a:t>
            </a:r>
            <a:r>
              <a:rPr lang="en-US" sz="1600" dirty="0" err="1" smtClean="0">
                <a:latin typeface="Courier"/>
              </a:rPr>
              <a:t>firstName</a:t>
            </a:r>
            <a:r>
              <a:rPr lang="en-US" sz="1600" dirty="0" smtClean="0">
                <a:latin typeface="Courier"/>
              </a:rPr>
              <a:t>&gt;Jane&lt;/</a:t>
            </a:r>
            <a:r>
              <a:rPr lang="en-US" sz="1600" dirty="0" err="1" smtClean="0">
                <a:latin typeface="Courier"/>
              </a:rPr>
              <a:t>firstName</a:t>
            </a:r>
            <a:r>
              <a:rPr lang="en-US" sz="1600" dirty="0" smtClean="0">
                <a:latin typeface="Courier"/>
              </a:rPr>
              <a:t>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	&lt;</a:t>
            </a:r>
            <a:r>
              <a:rPr lang="en-US" sz="1600" dirty="0" err="1" smtClean="0">
                <a:latin typeface="Courier"/>
              </a:rPr>
              <a:t>lastName</a:t>
            </a:r>
            <a:r>
              <a:rPr lang="en-US" sz="1600" dirty="0" smtClean="0">
                <a:latin typeface="Courier"/>
              </a:rPr>
              <a:t>&gt;Doe&lt;/</a:t>
            </a:r>
            <a:r>
              <a:rPr lang="en-US" sz="1600" dirty="0" err="1" smtClean="0">
                <a:latin typeface="Courier"/>
              </a:rPr>
              <a:t>lastName</a:t>
            </a:r>
            <a:r>
              <a:rPr lang="en-US" sz="1600" dirty="0" smtClean="0">
                <a:latin typeface="Courier"/>
              </a:rPr>
              <a:t>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&lt;customer&gt;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&lt;/customers&gt;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 smtClean="0">
                <a:latin typeface="Courier"/>
              </a:rPr>
              <a:t>	</a:t>
            </a:r>
            <a:endParaRPr lang="en-US" sz="1600" dirty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Data-Centric Format Comparison</a:t>
            </a:r>
            <a:endParaRPr lang="en-US" dirty="0"/>
          </a:p>
        </p:txBody>
      </p:sp>
      <p:sp>
        <p:nvSpPr>
          <p:cNvPr id="2355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102225" y="1444625"/>
            <a:ext cx="4041775" cy="3941763"/>
          </a:xfrm>
          <a:ln>
            <a:prstDash val="solid"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  <a:buNone/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Use “</a:t>
            </a:r>
            <a:r>
              <a:rPr lang="en-US" dirty="0" smtClean="0"/>
              <a:t>text/xml” </a:t>
            </a:r>
            <a:r>
              <a:rPr lang="en-US" dirty="0" smtClean="0"/>
              <a:t>for response content type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Can apply XML validation before sending to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JSON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700" dirty="0" smtClean="0">
                <a:latin typeface="Courier"/>
              </a:rPr>
              <a:t>	{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700" dirty="0" smtClean="0">
                <a:latin typeface="Courier"/>
              </a:rPr>
              <a:t>	      headings: [“First Name”, “Last Name”],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700" dirty="0" smtClean="0">
                <a:latin typeface="Courier"/>
              </a:rPr>
              <a:t>	      customers: [[“John”, “Doe”], [“Jane”, “Doe”]]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700" dirty="0" smtClean="0">
                <a:latin typeface="Courier"/>
              </a:rPr>
              <a:t>	}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Use JavaScript </a:t>
            </a:r>
            <a:r>
              <a:rPr lang="en-US" dirty="0" err="1" smtClean="0"/>
              <a:t>eval</a:t>
            </a:r>
            <a:r>
              <a:rPr lang="en-US" dirty="0" smtClean="0"/>
              <a:t> function on response data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err="1" smtClean="0">
                <a:latin typeface="Courier"/>
              </a:rPr>
              <a:t>var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err="1" smtClean="0">
                <a:latin typeface="Courier"/>
              </a:rPr>
              <a:t>jsObj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= </a:t>
            </a:r>
            <a:r>
              <a:rPr lang="en-US" sz="1600" dirty="0" err="1" smtClean="0">
                <a:latin typeface="Courier"/>
              </a:rPr>
              <a:t>eval</a:t>
            </a:r>
            <a:r>
              <a:rPr lang="en-US" sz="1600" dirty="0" smtClean="0">
                <a:latin typeface="Courier"/>
              </a:rPr>
              <a:t>( “(“ + </a:t>
            </a:r>
            <a:r>
              <a:rPr lang="en-US" sz="1600" dirty="0" err="1" smtClean="0">
                <a:latin typeface="Courier"/>
              </a:rPr>
              <a:t>jsonDataStr</a:t>
            </a:r>
            <a:r>
              <a:rPr lang="en-US" sz="1600" dirty="0" smtClean="0">
                <a:latin typeface="Courier"/>
              </a:rPr>
              <a:t> + “)” );</a:t>
            </a:r>
            <a:endParaRPr lang="en-US" sz="1700" dirty="0" smtClean="0">
              <a:latin typeface="Courier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Use “text/</a:t>
            </a:r>
            <a:r>
              <a:rPr lang="en-US" dirty="0" err="1" smtClean="0"/>
              <a:t>javascript</a:t>
            </a:r>
            <a:r>
              <a:rPr lang="en-US" dirty="0" smtClean="0"/>
              <a:t>” for response content type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Most Common format used for data-centric Ajax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 as verbose as XML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Easier to parse than XML and Text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 standard for validation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Tedious to create on server, use a library!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Data-Centric Format Comparison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smtClean="0"/>
              <a:t>Text</a:t>
            </a:r>
          </a:p>
          <a:p>
            <a:pPr>
              <a:lnSpc>
                <a:spcPts val="1400"/>
              </a:lnSpc>
              <a:buFont typeface="Wingdings 3" pitchFamily="18" charset="2"/>
              <a:buNone/>
            </a:pPr>
            <a:r>
              <a:rPr lang="en-US" smtClean="0"/>
              <a:t>	</a:t>
            </a:r>
            <a:r>
              <a:rPr lang="en-US" sz="1600" smtClean="0">
                <a:latin typeface="Courier"/>
              </a:rPr>
              <a:t>First Name#Last Name</a:t>
            </a:r>
          </a:p>
          <a:p>
            <a:pPr>
              <a:lnSpc>
                <a:spcPts val="1600"/>
              </a:lnSpc>
              <a:buFont typeface="Wingdings 3" pitchFamily="18" charset="2"/>
              <a:buNone/>
            </a:pPr>
            <a:r>
              <a:rPr lang="en-US" sz="1600" smtClean="0">
                <a:latin typeface="Courier"/>
              </a:rPr>
              <a:t>	John#Doe</a:t>
            </a:r>
          </a:p>
          <a:p>
            <a:pPr>
              <a:buFont typeface="Wingdings 3" pitchFamily="18" charset="2"/>
              <a:buNone/>
            </a:pPr>
            <a:r>
              <a:rPr lang="en-US" sz="1600" smtClean="0">
                <a:latin typeface="Courier"/>
              </a:rPr>
              <a:t>	Jane#Doe</a:t>
            </a:r>
            <a:endParaRPr lang="en-US" smtClean="0"/>
          </a:p>
          <a:p>
            <a:r>
              <a:rPr lang="en-US" smtClean="0"/>
              <a:t>Use “text/plain” for response content type</a:t>
            </a:r>
          </a:p>
          <a:p>
            <a:r>
              <a:rPr lang="en-US" smtClean="0"/>
              <a:t>Parse using JavaScript String.split() and regular expression support</a:t>
            </a:r>
          </a:p>
          <a:p>
            <a:r>
              <a:rPr lang="en-US" smtClean="0"/>
              <a:t>Requires custom client/server routines for data parsing/generation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Data-Centric Format Comparison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843462"/>
          </a:xfrm>
        </p:spPr>
        <p:txBody>
          <a:bodyPr/>
          <a:lstStyle/>
          <a:p>
            <a:r>
              <a:rPr lang="en-US" dirty="0" smtClean="0"/>
              <a:t>Ajax flourished due to powerful libraries</a:t>
            </a:r>
          </a:p>
          <a:p>
            <a:pPr lvl="1"/>
            <a:r>
              <a:rPr lang="en-US" dirty="0" smtClean="0"/>
              <a:t>Don’t forget that Ajax is a BIG kludge!</a:t>
            </a:r>
          </a:p>
          <a:p>
            <a:pPr lvl="2"/>
            <a:r>
              <a:rPr lang="en-US" dirty="0" smtClean="0"/>
              <a:t>JavaScript is a non-standard technology</a:t>
            </a:r>
          </a:p>
          <a:p>
            <a:pPr lvl="3"/>
            <a:r>
              <a:rPr lang="en-US" dirty="0" smtClean="0"/>
              <a:t>IE uses Microsoft JScript</a:t>
            </a:r>
          </a:p>
          <a:p>
            <a:pPr lvl="3"/>
            <a:r>
              <a:rPr lang="en-US" dirty="0" smtClean="0"/>
              <a:t>JavaScript and JScript provide features outside of </a:t>
            </a:r>
            <a:r>
              <a:rPr lang="en-US" dirty="0" err="1" smtClean="0"/>
              <a:t>ECMAScript</a:t>
            </a:r>
            <a:endParaRPr lang="en-US" dirty="0" smtClean="0"/>
          </a:p>
          <a:p>
            <a:pPr lvl="3"/>
            <a:r>
              <a:rPr lang="en-US" dirty="0" smtClean="0"/>
              <a:t>Many common headaches in client-side web development</a:t>
            </a:r>
          </a:p>
          <a:p>
            <a:pPr lvl="4"/>
            <a:r>
              <a:rPr lang="en-US" dirty="0" smtClean="0"/>
              <a:t>Event registration/bubbling, DOM element styling, viewport</a:t>
            </a:r>
          </a:p>
          <a:p>
            <a:pPr lvl="4"/>
            <a:r>
              <a:rPr lang="en-US" dirty="0" smtClean="0"/>
              <a:t>To get an idea of differences in event handling, visit:</a:t>
            </a:r>
          </a:p>
          <a:p>
            <a:pPr lvl="4">
              <a:buFont typeface="Wingdings 2" pitchFamily="18" charset="2"/>
              <a:buNone/>
            </a:pPr>
            <a:r>
              <a:rPr lang="en-US" dirty="0" smtClean="0"/>
              <a:t>	http://www.quirksmode.org/dom/events/index.html</a:t>
            </a:r>
          </a:p>
          <a:p>
            <a:pPr lvl="4"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Ajax libraries alleviate many of the headaches by providing a cleaner and more convenient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Survey of Popular Ajax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smtClean="0"/>
              <a:t>Goal</a:t>
            </a:r>
          </a:p>
          <a:p>
            <a:pPr lvl="1"/>
            <a:r>
              <a:rPr lang="en-US" smtClean="0"/>
              <a:t>Provide Ajax capabilities to Java-based web applications without requiring the developer to have much knowledge of JavaScript.</a:t>
            </a:r>
          </a:p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Leverages JSP custom tags to simplify the use Ajax </a:t>
            </a:r>
          </a:p>
          <a:p>
            <a:pPr lvl="1"/>
            <a:r>
              <a:rPr lang="en-US" smtClean="0"/>
              <a:t>Built on top of Script.aculo.us and Prototype libraries</a:t>
            </a:r>
          </a:p>
          <a:p>
            <a:pPr lvl="1"/>
            <a:r>
              <a:rPr lang="en-US" smtClean="0"/>
              <a:t>http://ajaxtags.sourceforge.net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5450"/>
            <a:ext cx="8013700" cy="9159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Ajax Library: </a:t>
            </a:r>
            <a:r>
              <a:rPr lang="en-US" dirty="0" err="1"/>
              <a:t>AjaxTags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smtClean="0"/>
              <a:t>Brief Introduction to Ajax</a:t>
            </a:r>
          </a:p>
          <a:p>
            <a:r>
              <a:rPr lang="en-US" smtClean="0"/>
              <a:t>Architectural Styles</a:t>
            </a:r>
          </a:p>
          <a:p>
            <a:r>
              <a:rPr lang="en-US" smtClean="0"/>
              <a:t>Survey of Popular Libraries</a:t>
            </a:r>
          </a:p>
          <a:p>
            <a:r>
              <a:rPr lang="en-US" smtClean="0"/>
              <a:t>Real World Considerations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low learning curve</a:t>
            </a:r>
          </a:p>
          <a:p>
            <a:pPr lvl="1"/>
            <a:r>
              <a:rPr lang="en-US" dirty="0" smtClean="0"/>
              <a:t>Requires limited knowledge of JavaScript</a:t>
            </a:r>
          </a:p>
          <a:p>
            <a:pPr lvl="1"/>
            <a:r>
              <a:rPr lang="en-US" dirty="0" smtClean="0"/>
              <a:t>Moderately powerful</a:t>
            </a:r>
          </a:p>
          <a:p>
            <a:pPr lvl="2"/>
            <a:r>
              <a:rPr lang="en-US" dirty="0" err="1" smtClean="0"/>
              <a:t>Autocomplete</a:t>
            </a:r>
            <a:r>
              <a:rPr lang="en-US" dirty="0" smtClean="0"/>
              <a:t>, Tab Panel, In-place Editor, Tree, … </a:t>
            </a:r>
          </a:p>
          <a:p>
            <a:pPr lvl="1"/>
            <a:r>
              <a:rPr lang="en-US" dirty="0" smtClean="0"/>
              <a:t>Source code available: </a:t>
            </a:r>
            <a:r>
              <a:rPr lang="en-US" sz="1800" dirty="0" smtClean="0"/>
              <a:t>http://sourceforge.net/project/showfiles.php?group_id=140499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Moderately difficult to extend</a:t>
            </a:r>
          </a:p>
          <a:p>
            <a:pPr lvl="1"/>
            <a:r>
              <a:rPr lang="en-US" dirty="0" smtClean="0"/>
              <a:t>Moderately powerful</a:t>
            </a:r>
          </a:p>
          <a:p>
            <a:pPr lvl="1"/>
            <a:r>
              <a:rPr lang="en-US" dirty="0" smtClean="0"/>
              <a:t>Requires use of JSP technology on server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5450"/>
            <a:ext cx="8013700" cy="9159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Ajax Library: </a:t>
            </a:r>
            <a:r>
              <a:rPr lang="en-US" dirty="0" err="1"/>
              <a:t>AjaxTags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43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Goal</a:t>
            </a:r>
          </a:p>
          <a:p>
            <a:pPr lvl="1">
              <a:lnSpc>
                <a:spcPct val="90000"/>
              </a:lnSpc>
            </a:pPr>
            <a:r>
              <a:rPr lang="en-US" sz="2100" smtClean="0"/>
              <a:t>Simplify Ajax calls by enabling client code to act as though it is calling a method on the server (not accessing a URL).  </a:t>
            </a:r>
          </a:p>
          <a:p>
            <a:pPr>
              <a:lnSpc>
                <a:spcPct val="90000"/>
              </a:lnSpc>
            </a:pPr>
            <a:r>
              <a:rPr lang="en-US" smtClean="0"/>
              <a:t>Background</a:t>
            </a:r>
          </a:p>
          <a:p>
            <a:pPr lvl="1">
              <a:lnSpc>
                <a:spcPct val="90000"/>
              </a:lnSpc>
            </a:pPr>
            <a:r>
              <a:rPr lang="en-US" sz="2100" smtClean="0"/>
              <a:t>Standard for remote calls with JSON data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http://json-rpc.org</a:t>
            </a:r>
          </a:p>
          <a:p>
            <a:pPr lvl="1">
              <a:lnSpc>
                <a:spcPct val="90000"/>
              </a:lnSpc>
            </a:pPr>
            <a:r>
              <a:rPr lang="en-US" sz="2100" smtClean="0"/>
              <a:t>jabsorb -- popular implementation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http://jabsorb.org/Download</a:t>
            </a:r>
          </a:p>
          <a:p>
            <a:pPr lvl="1">
              <a:lnSpc>
                <a:spcPct val="90000"/>
              </a:lnSpc>
            </a:pPr>
            <a:r>
              <a:rPr lang="en-US" sz="2100" smtClean="0"/>
              <a:t>Other implementations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http://json-rpc.org/wiki/implementations</a:t>
            </a:r>
          </a:p>
          <a:p>
            <a:pPr lvl="1">
              <a:lnSpc>
                <a:spcPct val="90000"/>
              </a:lnSpc>
            </a:pPr>
            <a:r>
              <a:rPr lang="en-US" sz="2100" smtClean="0"/>
              <a:t>Alternative RPC-to-Java libraries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Direct Web Remoting (http://directwebremoting.org)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Google Web Toolkit (covered later)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5450"/>
            <a:ext cx="8013700" cy="9159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Ajax Library: JSON-RPC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smtClean="0"/>
              <a:t>Pros</a:t>
            </a:r>
          </a:p>
          <a:p>
            <a:pPr lvl="1"/>
            <a:r>
              <a:rPr lang="en-US" sz="2100" smtClean="0"/>
              <a:t>Simpler client syntax</a:t>
            </a:r>
          </a:p>
          <a:p>
            <a:pPr lvl="2"/>
            <a:r>
              <a:rPr lang="en-US" sz="1900" smtClean="0"/>
              <a:t>No explicit use of XmlHttpRequest object</a:t>
            </a:r>
          </a:p>
          <a:p>
            <a:pPr lvl="1"/>
            <a:r>
              <a:rPr lang="en-US" sz="2100" smtClean="0"/>
              <a:t>Simpler server syntax</a:t>
            </a:r>
          </a:p>
          <a:p>
            <a:pPr lvl="2"/>
            <a:r>
              <a:rPr lang="en-US" sz="1900" smtClean="0"/>
              <a:t>Implement regular methods, not doXXX methods</a:t>
            </a:r>
          </a:p>
          <a:p>
            <a:pPr lvl="1"/>
            <a:r>
              <a:rPr lang="en-US" sz="2100" smtClean="0"/>
              <a:t>Can pass and return data directly</a:t>
            </a:r>
          </a:p>
          <a:p>
            <a:pPr lvl="2"/>
            <a:r>
              <a:rPr lang="en-US" sz="1900" smtClean="0"/>
              <a:t>Primitives and “simple” objects</a:t>
            </a:r>
          </a:p>
          <a:p>
            <a:pPr lvl="1"/>
            <a:r>
              <a:rPr lang="en-US" sz="2100" smtClean="0"/>
              <a:t>Lightweight alternative to GWT, but much less flexible</a:t>
            </a:r>
          </a:p>
          <a:p>
            <a:r>
              <a:rPr lang="en-US" smtClean="0"/>
              <a:t>Cons</a:t>
            </a:r>
          </a:p>
          <a:p>
            <a:pPr lvl="1"/>
            <a:r>
              <a:rPr lang="en-US" sz="2100" smtClean="0"/>
              <a:t>Requires Java on the server</a:t>
            </a:r>
          </a:p>
          <a:p>
            <a:pPr lvl="1"/>
            <a:r>
              <a:rPr lang="en-US" sz="2100" smtClean="0"/>
              <a:t>Requires extra code on both the client and server</a:t>
            </a:r>
          </a:p>
          <a:p>
            <a:pPr lvl="1"/>
            <a:r>
              <a:rPr lang="en-US" sz="2100" smtClean="0"/>
              <a:t>Only provides an RPC mechanism, no widgets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5450"/>
            <a:ext cx="8013700" cy="9159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Ajax Library: JSON-RPC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843462"/>
          </a:xfrm>
        </p:spPr>
        <p:txBody>
          <a:bodyPr/>
          <a:lstStyle/>
          <a:p>
            <a:r>
              <a:rPr lang="en-US" smtClean="0"/>
              <a:t>Goal</a:t>
            </a:r>
          </a:p>
          <a:p>
            <a:pPr lvl="1"/>
            <a:r>
              <a:rPr lang="en-US" smtClean="0"/>
              <a:t>Provide powerful extensions to JavaScript and a convenient API for general purpose Ajax apps</a:t>
            </a:r>
          </a:p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One of the earliest Ajax libraries</a:t>
            </a:r>
          </a:p>
          <a:p>
            <a:pPr lvl="1"/>
            <a:r>
              <a:rPr lang="en-US" smtClean="0"/>
              <a:t>Arguably the most popular</a:t>
            </a:r>
          </a:p>
          <a:p>
            <a:pPr lvl="1"/>
            <a:r>
              <a:rPr lang="en-US" smtClean="0"/>
              <a:t>AjaxTags and Script.aculo.us built on top of Prototype</a:t>
            </a:r>
          </a:p>
          <a:p>
            <a:pPr lvl="1"/>
            <a:r>
              <a:rPr lang="en-US" smtClean="0"/>
              <a:t>Supports FF 1.5+ and Chrome</a:t>
            </a:r>
            <a:endParaRPr lang="en-US" i="1" smtClean="0"/>
          </a:p>
          <a:p>
            <a:pPr lvl="1"/>
            <a:r>
              <a:rPr lang="en-US" smtClean="0"/>
              <a:t>http://www.prototypejs.org/download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Prototype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JavaScript Extensions</a:t>
            </a:r>
          </a:p>
          <a:p>
            <a:pPr lvl="2"/>
            <a:r>
              <a:rPr lang="en-US" dirty="0" smtClean="0"/>
              <a:t>An abundance of syntactic sugar</a:t>
            </a:r>
          </a:p>
          <a:p>
            <a:pPr lvl="2"/>
            <a:r>
              <a:rPr lang="en-US" dirty="0" smtClean="0"/>
              <a:t>Powerful methods</a:t>
            </a:r>
          </a:p>
          <a:p>
            <a:pPr lvl="3"/>
            <a:r>
              <a:rPr lang="en-US" dirty="0" smtClean="0"/>
              <a:t>m</a:t>
            </a:r>
            <a:r>
              <a:rPr lang="en-US" dirty="0" smtClean="0"/>
              <a:t>ethodize</a:t>
            </a:r>
            <a:r>
              <a:rPr lang="en-US" dirty="0" smtClean="0"/>
              <a:t>, curry, wrap</a:t>
            </a:r>
          </a:p>
          <a:p>
            <a:pPr lvl="2"/>
            <a:r>
              <a:rPr lang="en-US" dirty="0" smtClean="0"/>
              <a:t>Great support for JavaScript OOP</a:t>
            </a:r>
          </a:p>
          <a:p>
            <a:pPr lvl="1"/>
            <a:r>
              <a:rPr lang="en-US" dirty="0" smtClean="0"/>
              <a:t>Ajax Capabilities</a:t>
            </a:r>
          </a:p>
          <a:p>
            <a:pPr lvl="2"/>
            <a:r>
              <a:rPr lang="en-US" dirty="0" smtClean="0"/>
              <a:t>Requester, Updater, </a:t>
            </a:r>
            <a:r>
              <a:rPr lang="en-US" dirty="0" err="1" smtClean="0"/>
              <a:t>PeriodicUpdater</a:t>
            </a:r>
            <a:endParaRPr lang="en-US" dirty="0" smtClean="0"/>
          </a:p>
          <a:p>
            <a:pPr lvl="2"/>
            <a:r>
              <a:rPr lang="en-US" dirty="0" smtClean="0"/>
              <a:t>Response properties: </a:t>
            </a:r>
            <a:r>
              <a:rPr lang="en-US" sz="1600" dirty="0" err="1" smtClean="0">
                <a:latin typeface="Courier"/>
              </a:rPr>
              <a:t>responseText</a:t>
            </a:r>
            <a:r>
              <a:rPr lang="en-US" sz="1600" dirty="0" smtClean="0">
                <a:latin typeface="Courier"/>
              </a:rPr>
              <a:t>, </a:t>
            </a:r>
            <a:r>
              <a:rPr lang="en-US" sz="1600" dirty="0" err="1" smtClean="0">
                <a:latin typeface="Courier"/>
              </a:rPr>
              <a:t>responseXML</a:t>
            </a:r>
            <a:r>
              <a:rPr lang="en-US" sz="1600" dirty="0" smtClean="0">
                <a:latin typeface="Courier"/>
              </a:rPr>
              <a:t>, </a:t>
            </a:r>
            <a:r>
              <a:rPr lang="en-US" sz="1600" dirty="0" err="1" smtClean="0">
                <a:latin typeface="Courier"/>
              </a:rPr>
              <a:t>responseJSON</a:t>
            </a:r>
            <a:endParaRPr lang="en-US" sz="1600" dirty="0" smtClean="0">
              <a:latin typeface="Courier"/>
            </a:endParaRP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Extends native JavaScript types (e.g., Array, Object)</a:t>
            </a:r>
          </a:p>
          <a:p>
            <a:pPr lvl="1"/>
            <a:r>
              <a:rPr lang="en-US" dirty="0" smtClean="0"/>
              <a:t>No native widgets (look at Script.aculo.us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Prototype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43462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Ajax with and without Prototype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With Prototype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/>
              <a:t>	</a:t>
            </a:r>
            <a:r>
              <a:rPr lang="en-US" sz="1600" dirty="0" smtClean="0">
                <a:latin typeface="Courier"/>
              </a:rPr>
              <a:t>new </a:t>
            </a:r>
            <a:r>
              <a:rPr lang="en-US" sz="1600" dirty="0" err="1" smtClean="0">
                <a:latin typeface="Courier"/>
              </a:rPr>
              <a:t>Ajax.Request</a:t>
            </a:r>
            <a:r>
              <a:rPr lang="en-US" sz="1600" dirty="0" smtClean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“some-</a:t>
            </a:r>
            <a:r>
              <a:rPr lang="en-US" sz="1600" b="1" dirty="0" err="1" smtClean="0">
                <a:latin typeface="Courier"/>
              </a:rPr>
              <a:t>url</a:t>
            </a:r>
            <a:r>
              <a:rPr lang="en-US" sz="1600" b="1" dirty="0" smtClean="0">
                <a:latin typeface="Courier"/>
              </a:rPr>
              <a:t>”</a:t>
            </a:r>
            <a:r>
              <a:rPr lang="en-US" sz="1600" dirty="0" smtClean="0">
                <a:latin typeface="Courier"/>
              </a:rPr>
              <a:t>, { </a:t>
            </a:r>
            <a:r>
              <a:rPr lang="en-US" sz="1600" dirty="0" err="1" smtClean="0">
                <a:latin typeface="Courier"/>
              </a:rPr>
              <a:t>onSuccess</a:t>
            </a:r>
            <a:r>
              <a:rPr lang="en-US" sz="1600" dirty="0" smtClean="0">
                <a:latin typeface="Courier"/>
              </a:rPr>
              <a:t>: </a:t>
            </a:r>
            <a:r>
              <a:rPr lang="en-US" sz="1600" b="1" dirty="0" err="1" smtClean="0">
                <a:latin typeface="Courier"/>
              </a:rPr>
              <a:t>someHandler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} );</a:t>
            </a:r>
            <a:endParaRPr lang="en-US" dirty="0" smtClean="0"/>
          </a:p>
          <a:p>
            <a:pPr marL="621792" lvl="1" fontAlgn="auto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With basic JavaScript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/>
              <a:t>	</a:t>
            </a:r>
            <a:r>
              <a:rPr lang="en-US" sz="1600" dirty="0" smtClean="0">
                <a:latin typeface="Courier"/>
              </a:rPr>
              <a:t>function </a:t>
            </a:r>
            <a:r>
              <a:rPr lang="en-US" sz="1600" dirty="0" err="1" smtClean="0">
                <a:latin typeface="Courier"/>
              </a:rPr>
              <a:t>getRequestObject</a:t>
            </a:r>
            <a:r>
              <a:rPr lang="en-US" sz="1600" dirty="0" smtClean="0">
                <a:latin typeface="Courier"/>
              </a:rPr>
              <a:t>() 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if(</a:t>
            </a:r>
            <a:r>
              <a:rPr lang="en-US" sz="1600" dirty="0" err="1" smtClean="0">
                <a:latin typeface="Courier"/>
              </a:rPr>
              <a:t>window.XMLHttpRequest</a:t>
            </a:r>
            <a:r>
              <a:rPr lang="en-US" sz="1600" dirty="0" smtClean="0">
                <a:latin typeface="Courier"/>
              </a:rPr>
              <a:t>) 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     return new </a:t>
            </a:r>
            <a:r>
              <a:rPr lang="en-US" sz="1600" dirty="0" err="1" smtClean="0">
                <a:latin typeface="Courier"/>
              </a:rPr>
              <a:t>XMLHttpRequest</a:t>
            </a:r>
            <a:r>
              <a:rPr lang="en-US" sz="1600" dirty="0" smtClean="0">
                <a:latin typeface="Courier"/>
              </a:rPr>
              <a:t>();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} else if(</a:t>
            </a:r>
            <a:r>
              <a:rPr lang="en-US" sz="1600" dirty="0" err="1" smtClean="0">
                <a:latin typeface="Courier"/>
              </a:rPr>
              <a:t>window.ActiveXObject</a:t>
            </a:r>
            <a:r>
              <a:rPr lang="en-US" sz="1600" dirty="0" smtClean="0">
                <a:latin typeface="Courier"/>
              </a:rPr>
              <a:t>) 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     return new </a:t>
            </a:r>
            <a:r>
              <a:rPr lang="en-US" sz="1600" dirty="0" err="1" smtClean="0">
                <a:latin typeface="Courier"/>
              </a:rPr>
              <a:t>ActiveXObject</a:t>
            </a:r>
            <a:r>
              <a:rPr lang="en-US" sz="1600" dirty="0" smtClean="0">
                <a:latin typeface="Courier"/>
              </a:rPr>
              <a:t>(“</a:t>
            </a:r>
            <a:r>
              <a:rPr lang="en-US" sz="1600" dirty="0" err="1" smtClean="0">
                <a:latin typeface="Courier"/>
              </a:rPr>
              <a:t>Microsoft.XMLHTTP</a:t>
            </a:r>
            <a:r>
              <a:rPr lang="en-US" sz="1600" dirty="0" smtClean="0">
                <a:latin typeface="Courier"/>
              </a:rPr>
              <a:t>”);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} else { return null; }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}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function </a:t>
            </a:r>
            <a:r>
              <a:rPr lang="en-US" sz="1600" dirty="0" err="1" smtClean="0">
                <a:latin typeface="Courier"/>
              </a:rPr>
              <a:t>sendRequest</a:t>
            </a:r>
            <a:r>
              <a:rPr lang="en-US" sz="1600" dirty="0" smtClean="0">
                <a:latin typeface="Courier"/>
              </a:rPr>
              <a:t>() 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</a:t>
            </a:r>
            <a:r>
              <a:rPr lang="en-US" sz="1600" dirty="0" err="1" smtClean="0">
                <a:latin typeface="Courier"/>
              </a:rPr>
              <a:t>var</a:t>
            </a:r>
            <a:r>
              <a:rPr lang="en-US" sz="1600" dirty="0" smtClean="0">
                <a:latin typeface="Courier"/>
              </a:rPr>
              <a:t> request = </a:t>
            </a:r>
            <a:r>
              <a:rPr lang="en-US" sz="1600" dirty="0" err="1" smtClean="0">
                <a:latin typeface="Courier"/>
              </a:rPr>
              <a:t>getRequestObject</a:t>
            </a:r>
            <a:r>
              <a:rPr lang="en-US" sz="1600" dirty="0" smtClean="0">
                <a:latin typeface="Courier"/>
              </a:rPr>
              <a:t>();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</a:t>
            </a:r>
            <a:r>
              <a:rPr lang="en-US" sz="1600" dirty="0" err="1" smtClean="0">
                <a:latin typeface="Courier"/>
              </a:rPr>
              <a:t>request.onreadystatechange</a:t>
            </a:r>
            <a:r>
              <a:rPr lang="en-US" sz="1600" dirty="0" smtClean="0">
                <a:latin typeface="Courier"/>
              </a:rPr>
              <a:t> = function() { </a:t>
            </a:r>
            <a:r>
              <a:rPr lang="en-US" sz="1600" b="1" dirty="0" err="1" smtClean="0">
                <a:latin typeface="Courier"/>
              </a:rPr>
              <a:t>someHandler</a:t>
            </a:r>
            <a:r>
              <a:rPr lang="en-US" sz="1600" dirty="0" smtClean="0">
                <a:latin typeface="Courier"/>
              </a:rPr>
              <a:t>(request); }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</a:t>
            </a:r>
            <a:r>
              <a:rPr lang="en-US" sz="1600" dirty="0" err="1" smtClean="0">
                <a:latin typeface="Courier"/>
              </a:rPr>
              <a:t>request.open</a:t>
            </a:r>
            <a:r>
              <a:rPr lang="en-US" sz="1600" dirty="0" smtClean="0">
                <a:latin typeface="Courier"/>
              </a:rPr>
              <a:t>(“GET”, </a:t>
            </a:r>
            <a:r>
              <a:rPr lang="en-US" sz="1600" b="1" dirty="0" smtClean="0">
                <a:latin typeface="Courier"/>
              </a:rPr>
              <a:t>“some-</a:t>
            </a:r>
            <a:r>
              <a:rPr lang="en-US" sz="1600" b="1" dirty="0" err="1" smtClean="0">
                <a:latin typeface="Courier"/>
              </a:rPr>
              <a:t>url</a:t>
            </a:r>
            <a:r>
              <a:rPr lang="en-US" sz="1600" b="1" dirty="0" smtClean="0">
                <a:latin typeface="Courier"/>
              </a:rPr>
              <a:t>”</a:t>
            </a:r>
            <a:r>
              <a:rPr lang="en-US" sz="1600" dirty="0" smtClean="0">
                <a:latin typeface="Courier"/>
              </a:rPr>
              <a:t>, true);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	</a:t>
            </a:r>
            <a:r>
              <a:rPr lang="en-US" sz="1600" dirty="0" err="1" smtClean="0">
                <a:latin typeface="Courier"/>
              </a:rPr>
              <a:t>request.send</a:t>
            </a:r>
            <a:r>
              <a:rPr lang="en-US" sz="1600" dirty="0" smtClean="0">
                <a:latin typeface="Courier"/>
              </a:rPr>
              <a:t>(null);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600" dirty="0" smtClean="0">
                <a:latin typeface="Courier"/>
              </a:rPr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Prototype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843462"/>
          </a:xfrm>
        </p:spPr>
        <p:txBody>
          <a:bodyPr/>
          <a:lstStyle/>
          <a:p>
            <a:r>
              <a:rPr lang="en-US" smtClean="0"/>
              <a:t>Goal</a:t>
            </a:r>
          </a:p>
          <a:p>
            <a:pPr lvl="1"/>
            <a:r>
              <a:rPr lang="en-US" smtClean="0"/>
              <a:t>Provide powerful DOM manipulation utilities and a convenient API for general purpose Ajax apps</a:t>
            </a:r>
          </a:p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Mixes CSS selectors with XPath syntax to provide easy access and manipulation of the DOM</a:t>
            </a:r>
          </a:p>
          <a:p>
            <a:pPr lvl="1"/>
            <a:r>
              <a:rPr lang="en-US" smtClean="0"/>
              <a:t>Promotes “Unobtrusive” JavaScript and Method Chainability</a:t>
            </a:r>
          </a:p>
          <a:p>
            <a:pPr lvl="1"/>
            <a:r>
              <a:rPr lang="en-US" smtClean="0"/>
              <a:t>http://docs.jquery.com/Downloading_jQuery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smtClean="0"/>
              <a:t>Pros</a:t>
            </a:r>
          </a:p>
          <a:p>
            <a:pPr lvl="1"/>
            <a:r>
              <a:rPr lang="en-US" smtClean="0"/>
              <a:t>Leverages CSS and XPath syntax</a:t>
            </a:r>
          </a:p>
          <a:p>
            <a:pPr lvl="1"/>
            <a:r>
              <a:rPr lang="en-US" smtClean="0"/>
              <a:t>Extremely powerful DOM manipulation utilities</a:t>
            </a:r>
          </a:p>
          <a:p>
            <a:pPr lvl="1"/>
            <a:r>
              <a:rPr lang="en-US" smtClean="0"/>
              <a:t>Well-designed (but few) widgets</a:t>
            </a:r>
          </a:p>
          <a:p>
            <a:pPr lvl="2"/>
            <a:r>
              <a:rPr lang="en-US" smtClean="0"/>
              <a:t>Tabbed Panels, Accordian, Date Picker, a few others</a:t>
            </a:r>
          </a:p>
          <a:p>
            <a:pPr lvl="1"/>
            <a:r>
              <a:rPr lang="en-US" smtClean="0"/>
              <a:t>Extensible framework</a:t>
            </a:r>
          </a:p>
          <a:p>
            <a:pPr lvl="2"/>
            <a:r>
              <a:rPr lang="en-US" smtClean="0"/>
              <a:t>Hundreds of plug-ins published</a:t>
            </a:r>
          </a:p>
          <a:p>
            <a:pPr lvl="2"/>
            <a:r>
              <a:rPr lang="en-US" smtClean="0"/>
              <a:t>Very active community</a:t>
            </a:r>
          </a:p>
          <a:p>
            <a:r>
              <a:rPr lang="en-US" smtClean="0"/>
              <a:t>Cons</a:t>
            </a:r>
          </a:p>
          <a:p>
            <a:pPr lvl="1"/>
            <a:r>
              <a:rPr lang="en-US" smtClean="0"/>
              <a:t>Poor OOP support</a:t>
            </a:r>
          </a:p>
          <a:p>
            <a:pPr lvl="1"/>
            <a:r>
              <a:rPr lang="en-US" smtClean="0"/>
              <a:t>Few widgets</a:t>
            </a:r>
          </a:p>
          <a:p>
            <a:pPr lvl="1"/>
            <a:r>
              <a:rPr lang="en-US" smtClean="0"/>
              <a:t>Backwards Compatibility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843462"/>
          </a:xfrm>
        </p:spPr>
        <p:txBody>
          <a:bodyPr/>
          <a:lstStyle/>
          <a:p>
            <a:r>
              <a:rPr lang="en-US" smtClean="0"/>
              <a:t>Goal</a:t>
            </a:r>
          </a:p>
          <a:p>
            <a:pPr lvl="1"/>
            <a:r>
              <a:rPr lang="en-US" smtClean="0"/>
              <a:t>Implement cross-browser Ajax applications using Java</a:t>
            </a:r>
          </a:p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Can write both client-side and server-side code in Java</a:t>
            </a:r>
          </a:p>
          <a:p>
            <a:pPr lvl="1"/>
            <a:r>
              <a:rPr lang="en-US" smtClean="0"/>
              <a:t>Client-side uses an API similar to Swing</a:t>
            </a:r>
          </a:p>
          <a:p>
            <a:pPr lvl="1"/>
            <a:r>
              <a:rPr lang="en-US" smtClean="0"/>
              <a:t>Cross-compiles Java into optimized JavaScript that automatically works across all major browsers</a:t>
            </a:r>
          </a:p>
          <a:p>
            <a:pPr lvl="1"/>
            <a:r>
              <a:rPr lang="en-US" smtClean="0"/>
              <a:t>http://code.google.com/webtoolkit/download.html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Ajax Library: GWT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Ajax Library: GWT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1444625"/>
            <a:ext cx="4040188" cy="5413375"/>
          </a:xfrm>
          <a:ln>
            <a:prstDash val="solid"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700" b="1" u="sng" smtClean="0"/>
              <a:t>Pros</a:t>
            </a:r>
          </a:p>
          <a:p>
            <a:r>
              <a:rPr lang="en-US" sz="2000" smtClean="0"/>
              <a:t>No JavaScript syntax errors</a:t>
            </a:r>
          </a:p>
          <a:p>
            <a:r>
              <a:rPr lang="en-US" sz="2000" smtClean="0"/>
              <a:t>Can use complex Java on the client</a:t>
            </a:r>
          </a:p>
          <a:p>
            <a:r>
              <a:rPr lang="en-US" sz="2000" smtClean="0"/>
              <a:t>Can send complex Java types to/from the server</a:t>
            </a:r>
          </a:p>
          <a:p>
            <a:r>
              <a:rPr lang="en-US" sz="2000" smtClean="0"/>
              <a:t>Standalone test environment</a:t>
            </a:r>
          </a:p>
          <a:p>
            <a:r>
              <a:rPr lang="en-US" sz="2000" smtClean="0"/>
              <a:t>Support by major company</a:t>
            </a:r>
          </a:p>
          <a:p>
            <a:endParaRPr lang="en-US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sz="quarter" idx="4"/>
          </p:nvPr>
        </p:nvSpPr>
        <p:spPr>
          <a:xfrm>
            <a:off x="4645025" y="1444625"/>
            <a:ext cx="4041775" cy="5413375"/>
          </a:xfrm>
          <a:ln>
            <a:prstDash val="solid"/>
          </a:ln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700" b="1" u="sng" smtClean="0"/>
              <a:t>Cons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Less incremental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Big learning curve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Nonstandard approach to HTML and JavaScript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Only for Java developers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Difficult to tweak generated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HTML and HTTP are weak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Limited user experience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Coarse-grained Updates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Why HTML and HTTP?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Pervasiveness of Internet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 software installation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Ajax enables browsers-based Active Content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Alternative technologies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Flash/Flex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Microsoft </a:t>
            </a:r>
            <a:r>
              <a:rPr lang="en-US" dirty="0" err="1" smtClean="0"/>
              <a:t>Silverlight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Adobe AIR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JavaFX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 Ajax?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Ajax Development Tools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 Firefox, use Firebug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Debugs JavaScript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Shows DOM (including dynamic values) and CSS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 Internet Explorer, try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IE Web Developer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DebugBar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FirebugLite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 CSS, use </a:t>
            </a:r>
            <a:r>
              <a:rPr lang="en-US" dirty="0" err="1" smtClean="0"/>
              <a:t>TopStyle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Visual previews of styles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Free version is better than DW and Eclipse plug-ins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 HTML Validation, use CSE HTML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Free version is better than DW and Eclipse plug-ins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Real World Considerations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843462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Only use JavaScript/Ajax if you need it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What browsers will your application support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Why is JavaScript/Ajax necessary to the application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What will be custom JavaScript vs. </a:t>
            </a:r>
            <a:r>
              <a:rPr lang="en-US" dirty="0" smtClean="0"/>
              <a:t>l</a:t>
            </a:r>
            <a:r>
              <a:rPr lang="en-US" dirty="0" smtClean="0"/>
              <a:t>everaged by library?</a:t>
            </a:r>
            <a:endParaRPr lang="en-US" dirty="0" smtClean="0"/>
          </a:p>
          <a:p>
            <a:pPr marL="859917" lvl="2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Good </a:t>
            </a:r>
            <a:r>
              <a:rPr lang="en-US" dirty="0" smtClean="0"/>
              <a:t>practice not to mix </a:t>
            </a:r>
            <a:r>
              <a:rPr lang="en-US" dirty="0" smtClean="0"/>
              <a:t>libraries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Caching Considerations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Browsers can cache responses for GET requests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Solutions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POST requests </a:t>
            </a:r>
            <a:r>
              <a:rPr lang="en-US" i="1" dirty="0" smtClean="0"/>
              <a:t>should not </a:t>
            </a:r>
            <a:r>
              <a:rPr lang="en-US" dirty="0" smtClean="0"/>
              <a:t>be cached by browser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Append “Cache Busting” parameter to query string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Cache Control response </a:t>
            </a:r>
            <a:r>
              <a:rPr lang="en-US" dirty="0" smtClean="0"/>
              <a:t>headers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Real World Considerations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Network Considerations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Request takes too long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Employ timeouts and abort/retry the request after a specified time period has elapsed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Error Response received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Client-induced errors (e.g., wrong URL/parameters)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Server-side errors (e.g., permission problem)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Optional Considerations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Session Management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How to handle expired sessions?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Common Browser Functions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Do you need to support page reloads?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What about the “Back” button?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And Bookmarking?</a:t>
            </a:r>
          </a:p>
          <a:p>
            <a:pPr marL="859536" lvl="2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Real World Considerations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3" descr="Trend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9144" y="1371601"/>
            <a:ext cx="9162288" cy="52000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Browser Technology Trends</a:t>
            </a:r>
            <a:endParaRPr lang="en-US" dirty="0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52400" y="6583363"/>
            <a:ext cx="899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>
                <a:latin typeface="Lucida Sans Unicode" pitchFamily="34" charset="0"/>
              </a:rPr>
              <a:t>Graph generated by www.indeed.com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 descr="AjaxUpdate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9144" y="1371601"/>
            <a:ext cx="9162288" cy="51686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Web Apps:                      Traditional vs. Ajax Enabled</a:t>
            </a:r>
            <a:endParaRPr lang="en-US" dirty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52400" y="6583363"/>
            <a:ext cx="899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>
                <a:latin typeface="Lucida Sans Unicode" pitchFamily="34" charset="0"/>
              </a:rPr>
              <a:t>Diagrams from </a:t>
            </a:r>
            <a:r>
              <a:rPr lang="en-US" sz="1200" i="1">
                <a:latin typeface="Lucida Sans Unicode" pitchFamily="34" charset="0"/>
              </a:rPr>
              <a:t>Ajax in Action</a:t>
            </a:r>
            <a:r>
              <a:rPr lang="en-US" sz="1200">
                <a:latin typeface="Lucida Sans Unicode" pitchFamily="34" charset="0"/>
              </a:rPr>
              <a:t> by Dave Crane et. al., Manning 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JavaScript</a:t>
            </a:r>
          </a:p>
          <a:p>
            <a:pPr lvl="1"/>
            <a:r>
              <a:rPr lang="en-US" sz="2100" dirty="0" smtClean="0"/>
              <a:t>Define an object for sending HTTP requests</a:t>
            </a:r>
          </a:p>
          <a:p>
            <a:pPr lvl="1"/>
            <a:r>
              <a:rPr lang="en-US" sz="2100" dirty="0" smtClean="0"/>
              <a:t>Initiate Request</a:t>
            </a:r>
          </a:p>
          <a:p>
            <a:pPr lvl="2"/>
            <a:r>
              <a:rPr lang="en-US" sz="1900" dirty="0" smtClean="0"/>
              <a:t>Designate an anonymous response handler function</a:t>
            </a:r>
          </a:p>
          <a:p>
            <a:pPr lvl="2"/>
            <a:r>
              <a:rPr lang="en-US" sz="1900" dirty="0" smtClean="0"/>
              <a:t>Initiate GET/POST request</a:t>
            </a:r>
          </a:p>
          <a:p>
            <a:pPr lvl="2"/>
            <a:r>
              <a:rPr lang="en-US" sz="1900" dirty="0" smtClean="0"/>
              <a:t>Send data</a:t>
            </a:r>
          </a:p>
          <a:p>
            <a:pPr lvl="1"/>
            <a:r>
              <a:rPr lang="en-US" sz="2100" dirty="0" smtClean="0"/>
              <a:t>Handle Response</a:t>
            </a:r>
          </a:p>
          <a:p>
            <a:pPr lvl="2"/>
            <a:r>
              <a:rPr lang="en-US" sz="1900" dirty="0" smtClean="0"/>
              <a:t>Wait for </a:t>
            </a:r>
            <a:r>
              <a:rPr lang="en-US" sz="1900" dirty="0" err="1" smtClean="0"/>
              <a:t>readystate</a:t>
            </a:r>
            <a:r>
              <a:rPr lang="en-US" sz="1900" dirty="0" smtClean="0"/>
              <a:t> code of 4 (e.g., response ready)</a:t>
            </a:r>
          </a:p>
          <a:p>
            <a:pPr lvl="2"/>
            <a:r>
              <a:rPr lang="en-US" sz="1900" dirty="0" smtClean="0"/>
              <a:t>Extract payload from response </a:t>
            </a:r>
          </a:p>
          <a:p>
            <a:pPr lvl="2"/>
            <a:r>
              <a:rPr lang="en-US" sz="1900" dirty="0" smtClean="0"/>
              <a:t>Do something with result</a:t>
            </a:r>
          </a:p>
          <a:p>
            <a:r>
              <a:rPr lang="en-US" sz="2500" dirty="0" smtClean="0"/>
              <a:t>HTML</a:t>
            </a:r>
          </a:p>
          <a:p>
            <a:pPr lvl="1"/>
            <a:r>
              <a:rPr lang="en-US" sz="2100" dirty="0" smtClean="0"/>
              <a:t>Load JavaScript</a:t>
            </a:r>
          </a:p>
          <a:p>
            <a:pPr lvl="1"/>
            <a:r>
              <a:rPr lang="en-US" sz="2100" dirty="0" smtClean="0"/>
              <a:t>Designate control to initiate request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the Magic of 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What are Ready States?</a:t>
            </a:r>
          </a:p>
        </p:txBody>
      </p:sp>
      <p:pic>
        <p:nvPicPr>
          <p:cNvPr id="15364" name="Picture 3" descr="ajax-states.jpg                                                0007CB15Macintosh HD                   C10FC1A7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786798">
            <a:off x="-4572" y="1366642"/>
            <a:ext cx="9153144" cy="518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0325" y="6308725"/>
            <a:ext cx="908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>
                <a:latin typeface="Lucida Sans Unicode" pitchFamily="34" charset="0"/>
              </a:rPr>
              <a:t>  Diagram from </a:t>
            </a:r>
            <a:r>
              <a:rPr lang="en-US" sz="1200" i="1">
                <a:latin typeface="Lucida Sans Unicode" pitchFamily="34" charset="0"/>
              </a:rPr>
              <a:t>Head Rush Ajax</a:t>
            </a:r>
            <a:r>
              <a:rPr lang="en-US" sz="1200">
                <a:latin typeface="Lucida Sans Unicode" pitchFamily="34" charset="0"/>
              </a:rPr>
              <a:t> by Brett McLaughlin, O’Reilly Media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63"/>
          </a:xfrm>
        </p:spPr>
        <p:txBody>
          <a:bodyPr/>
          <a:lstStyle/>
          <a:p>
            <a:r>
              <a:rPr lang="en-US" smtClean="0"/>
              <a:t>Define a Request Object (ajax-utils.js)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/* Creates and returns a new request object */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function getRequestObject() {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if(window.XMLHttpRequest) {	// FF, Safari, IE7/8, Chrome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	return new XMLHttpRequest();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} else if(window.ActiveXObject) {	// IE 5.5/6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	return new ActiveXObject(“Microsoft.XMLHTTP”);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} else {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	return null;   		// fails on older and nonstandard browsers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	}</a:t>
            </a:r>
          </a:p>
          <a:p>
            <a:pPr lvl="1">
              <a:buFont typeface="Verdana" pitchFamily="34" charset="0"/>
              <a:buNone/>
            </a:pPr>
            <a:r>
              <a:rPr lang="en-US" sz="1600" smtClean="0">
                <a:latin typeface="Courier"/>
              </a:rPr>
              <a:t>}</a:t>
            </a:r>
          </a:p>
          <a:p>
            <a:pPr lvl="1">
              <a:buFont typeface="Verdana" pitchFamily="34" charset="0"/>
              <a:buNone/>
            </a:pPr>
            <a:r>
              <a:rPr lang="en-US" smtClean="0">
                <a:latin typeface="Courier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spect="1"/>
          </p:cNvSpPr>
          <p:nvPr>
            <p:ph idx="1"/>
          </p:nvPr>
        </p:nvSpPr>
        <p:spPr>
          <a:xfrm>
            <a:off x="457200" y="1404938"/>
            <a:ext cx="8229600" cy="5072062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smtClean="0"/>
              <a:t>Initiate Request (ajax-utils.js)</a:t>
            </a:r>
          </a:p>
          <a:p>
            <a:pPr marL="621792" lvl="1" fontAlgn="auto">
              <a:lnSpc>
                <a:spcPct val="11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/* Makes Ajax GET request to static HTML page */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function </a:t>
            </a:r>
            <a:r>
              <a:rPr lang="en-US" sz="1900" dirty="0" err="1" smtClean="0">
                <a:latin typeface="Courier"/>
              </a:rPr>
              <a:t>sendRequest</a:t>
            </a:r>
            <a:r>
              <a:rPr lang="en-US" sz="1900" dirty="0" smtClean="0">
                <a:latin typeface="Courier"/>
              </a:rPr>
              <a:t>() 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1900" dirty="0" smtClean="0">
              <a:latin typeface="Courier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// create local request object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</a:t>
            </a:r>
            <a:r>
              <a:rPr lang="en-US" sz="1900" dirty="0" err="1" smtClean="0">
                <a:latin typeface="Courier"/>
              </a:rPr>
              <a:t>var</a:t>
            </a:r>
            <a:r>
              <a:rPr lang="en-US" sz="1900" dirty="0" smtClean="0">
                <a:latin typeface="Courier"/>
              </a:rPr>
              <a:t> request = </a:t>
            </a:r>
            <a:r>
              <a:rPr lang="en-US" sz="1900" dirty="0" err="1" smtClean="0">
                <a:latin typeface="Courier"/>
              </a:rPr>
              <a:t>getRequestObject</a:t>
            </a:r>
            <a:r>
              <a:rPr lang="en-US" sz="1900" dirty="0" smtClean="0">
                <a:latin typeface="Courier"/>
              </a:rPr>
              <a:t>();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1900" dirty="0" smtClean="0">
              <a:latin typeface="Courier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// assign response handler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</a:t>
            </a:r>
            <a:r>
              <a:rPr lang="en-US" sz="1900" dirty="0" err="1" smtClean="0">
                <a:latin typeface="Courier"/>
              </a:rPr>
              <a:t>request.onreadystatechange</a:t>
            </a:r>
            <a:r>
              <a:rPr lang="en-US" sz="1900" dirty="0" smtClean="0">
                <a:latin typeface="Courier"/>
              </a:rPr>
              <a:t> = function() { </a:t>
            </a:r>
            <a:r>
              <a:rPr lang="en-US" sz="1900" dirty="0" err="1" smtClean="0">
                <a:latin typeface="Courier"/>
              </a:rPr>
              <a:t>handleResponse</a:t>
            </a:r>
            <a:r>
              <a:rPr lang="en-US" sz="1900" dirty="0" smtClean="0">
                <a:latin typeface="Courier"/>
              </a:rPr>
              <a:t>(request) };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1900" dirty="0" smtClean="0">
              <a:latin typeface="Courier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// open connection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</a:t>
            </a:r>
            <a:r>
              <a:rPr lang="en-US" sz="1900" dirty="0" err="1" smtClean="0">
                <a:latin typeface="Courier"/>
              </a:rPr>
              <a:t>request.open</a:t>
            </a:r>
            <a:r>
              <a:rPr lang="en-US" sz="1900" dirty="0" smtClean="0">
                <a:latin typeface="Courier"/>
              </a:rPr>
              <a:t>(“GET”, 			// request type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	                 “HelloAjaxMessage.html”, 	// server resource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	                 “true”			// we want asynchronous request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1900" dirty="0" smtClean="0">
              <a:latin typeface="Courier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// make request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	</a:t>
            </a:r>
            <a:r>
              <a:rPr lang="en-US" sz="1900" dirty="0" err="1" smtClean="0">
                <a:latin typeface="Courier"/>
              </a:rPr>
              <a:t>request.send</a:t>
            </a:r>
            <a:r>
              <a:rPr lang="en-US" sz="1900" dirty="0" smtClean="0">
                <a:latin typeface="Courier"/>
              </a:rPr>
              <a:t>(null);			// POST data, null for GET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900" dirty="0" smtClean="0">
                <a:latin typeface="Courier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Hello Ajax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Words>1218</Words>
  <Application>Microsoft Office PowerPoint</Application>
  <PresentationFormat>On-screen Show (4:3)</PresentationFormat>
  <Paragraphs>339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Fundamental Ajax</vt:lpstr>
      <vt:lpstr>Overview</vt:lpstr>
      <vt:lpstr>Why Ajax?</vt:lpstr>
      <vt:lpstr>Browser Technology Trends</vt:lpstr>
      <vt:lpstr>Web Apps:                      Traditional vs. Ajax Enabled</vt:lpstr>
      <vt:lpstr>Revealing the Magic of Ajax</vt:lpstr>
      <vt:lpstr>What are Ready States?</vt:lpstr>
      <vt:lpstr>Hello Ajax Example</vt:lpstr>
      <vt:lpstr>Hello Ajax Example</vt:lpstr>
      <vt:lpstr>Hello Ajax Example</vt:lpstr>
      <vt:lpstr>Hello Ajax Example</vt:lpstr>
      <vt:lpstr>Hello Ajax Example</vt:lpstr>
      <vt:lpstr>Hello Ajax Example Demo</vt:lpstr>
      <vt:lpstr>Architectural Styles</vt:lpstr>
      <vt:lpstr>Data-Centric Format Comparison</vt:lpstr>
      <vt:lpstr>Data-Centric Format Comparison</vt:lpstr>
      <vt:lpstr>Data-Centric Format Comparison</vt:lpstr>
      <vt:lpstr>Survey of Popular Ajax Libraries</vt:lpstr>
      <vt:lpstr>Ajax Library: AjaxTags</vt:lpstr>
      <vt:lpstr>Ajax Library: AjaxTags</vt:lpstr>
      <vt:lpstr>Ajax Library: JSON-RPC</vt:lpstr>
      <vt:lpstr>Ajax Library: JSON-RPC</vt:lpstr>
      <vt:lpstr>Ajax Library: Prototype</vt:lpstr>
      <vt:lpstr>Ajax Library: Prototype</vt:lpstr>
      <vt:lpstr>Ajax Library: Prototype</vt:lpstr>
      <vt:lpstr>Ajax Library: jQuery</vt:lpstr>
      <vt:lpstr>Ajax Library: jQuery</vt:lpstr>
      <vt:lpstr>Ajax Library: GWT</vt:lpstr>
      <vt:lpstr>Ajax Library: GWT</vt:lpstr>
      <vt:lpstr>Real World Considerations</vt:lpstr>
      <vt:lpstr>Real World Considerations</vt:lpstr>
      <vt:lpstr>Real World Considerations</vt:lpstr>
    </vt:vector>
  </TitlesOfParts>
  <Company>Dell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Ajax</dc:title>
  <dc:creator>Jennifer Carey</dc:creator>
  <cp:lastModifiedBy>Jennifer Carey</cp:lastModifiedBy>
  <cp:revision>43</cp:revision>
  <dcterms:created xsi:type="dcterms:W3CDTF">2009-07-01T02:41:04Z</dcterms:created>
  <dcterms:modified xsi:type="dcterms:W3CDTF">2009-07-09T11:52:20Z</dcterms:modified>
</cp:coreProperties>
</file>