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0"/>
  </p:notesMasterIdLst>
  <p:sldIdLst>
    <p:sldId id="256" r:id="rId2"/>
    <p:sldId id="438" r:id="rId3"/>
    <p:sldId id="437" r:id="rId4"/>
    <p:sldId id="259" r:id="rId5"/>
    <p:sldId id="416" r:id="rId6"/>
    <p:sldId id="420" r:id="rId7"/>
    <p:sldId id="262" r:id="rId8"/>
    <p:sldId id="421" r:id="rId9"/>
    <p:sldId id="264" r:id="rId10"/>
    <p:sldId id="265" r:id="rId11"/>
    <p:sldId id="423" r:id="rId12"/>
    <p:sldId id="279" r:id="rId13"/>
    <p:sldId id="424" r:id="rId14"/>
    <p:sldId id="280" r:id="rId15"/>
    <p:sldId id="425" r:id="rId16"/>
    <p:sldId id="281" r:id="rId17"/>
    <p:sldId id="269" r:id="rId18"/>
    <p:sldId id="270" r:id="rId19"/>
    <p:sldId id="406" r:id="rId20"/>
    <p:sldId id="440" r:id="rId21"/>
    <p:sldId id="407" r:id="rId22"/>
    <p:sldId id="408" r:id="rId23"/>
    <p:sldId id="283" r:id="rId24"/>
    <p:sldId id="285" r:id="rId25"/>
    <p:sldId id="286" r:id="rId26"/>
    <p:sldId id="426" r:id="rId27"/>
    <p:sldId id="427" r:id="rId28"/>
    <p:sldId id="287" r:id="rId29"/>
    <p:sldId id="288" r:id="rId30"/>
    <p:sldId id="289" r:id="rId31"/>
    <p:sldId id="410" r:id="rId32"/>
    <p:sldId id="411" r:id="rId33"/>
    <p:sldId id="294" r:id="rId34"/>
    <p:sldId id="436" r:id="rId35"/>
    <p:sldId id="330" r:id="rId36"/>
    <p:sldId id="296" r:id="rId37"/>
    <p:sldId id="428" r:id="rId38"/>
    <p:sldId id="429" r:id="rId39"/>
    <p:sldId id="430" r:id="rId40"/>
    <p:sldId id="298" r:id="rId41"/>
    <p:sldId id="297" r:id="rId42"/>
    <p:sldId id="300" r:id="rId43"/>
    <p:sldId id="302" r:id="rId44"/>
    <p:sldId id="414" r:id="rId45"/>
    <p:sldId id="441" r:id="rId46"/>
    <p:sldId id="305" r:id="rId47"/>
    <p:sldId id="431" r:id="rId48"/>
    <p:sldId id="310" r:id="rId49"/>
    <p:sldId id="311" r:id="rId50"/>
    <p:sldId id="312" r:id="rId51"/>
    <p:sldId id="309" r:id="rId52"/>
    <p:sldId id="307" r:id="rId53"/>
    <p:sldId id="316" r:id="rId54"/>
    <p:sldId id="314" r:id="rId55"/>
    <p:sldId id="443" r:id="rId56"/>
    <p:sldId id="319" r:id="rId57"/>
    <p:sldId id="324" r:id="rId58"/>
    <p:sldId id="327" r:id="rId59"/>
    <p:sldId id="329" r:id="rId60"/>
    <p:sldId id="433" r:id="rId61"/>
    <p:sldId id="328" r:id="rId62"/>
    <p:sldId id="434" r:id="rId63"/>
    <p:sldId id="323" r:id="rId64"/>
    <p:sldId id="444" r:id="rId65"/>
    <p:sldId id="336" r:id="rId66"/>
    <p:sldId id="338" r:id="rId67"/>
    <p:sldId id="445" r:id="rId68"/>
    <p:sldId id="342" r:id="rId69"/>
    <p:sldId id="344" r:id="rId70"/>
    <p:sldId id="345" r:id="rId71"/>
    <p:sldId id="346" r:id="rId72"/>
    <p:sldId id="343" r:id="rId73"/>
    <p:sldId id="347" r:id="rId74"/>
    <p:sldId id="354" r:id="rId75"/>
    <p:sldId id="355" r:id="rId76"/>
    <p:sldId id="353" r:id="rId77"/>
    <p:sldId id="356" r:id="rId78"/>
    <p:sldId id="358" r:id="rId79"/>
    <p:sldId id="318" r:id="rId80"/>
    <p:sldId id="359" r:id="rId81"/>
    <p:sldId id="360" r:id="rId82"/>
    <p:sldId id="439" r:id="rId83"/>
    <p:sldId id="361" r:id="rId84"/>
    <p:sldId id="362" r:id="rId85"/>
    <p:sldId id="373" r:id="rId86"/>
    <p:sldId id="374" r:id="rId87"/>
    <p:sldId id="385" r:id="rId88"/>
    <p:sldId id="384" r:id="rId89"/>
    <p:sldId id="363" r:id="rId90"/>
    <p:sldId id="372" r:id="rId91"/>
    <p:sldId id="365" r:id="rId92"/>
    <p:sldId id="366" r:id="rId93"/>
    <p:sldId id="377" r:id="rId94"/>
    <p:sldId id="367" r:id="rId95"/>
    <p:sldId id="368" r:id="rId96"/>
    <p:sldId id="369" r:id="rId97"/>
    <p:sldId id="370" r:id="rId98"/>
    <p:sldId id="375" r:id="rId99"/>
    <p:sldId id="376" r:id="rId100"/>
    <p:sldId id="386" r:id="rId101"/>
    <p:sldId id="387" r:id="rId102"/>
    <p:sldId id="383" r:id="rId103"/>
    <p:sldId id="389" r:id="rId104"/>
    <p:sldId id="395" r:id="rId105"/>
    <p:sldId id="396" r:id="rId106"/>
    <p:sldId id="397" r:id="rId107"/>
    <p:sldId id="399" r:id="rId108"/>
    <p:sldId id="398" r:id="rId109"/>
    <p:sldId id="392" r:id="rId110"/>
    <p:sldId id="391" r:id="rId111"/>
    <p:sldId id="393" r:id="rId112"/>
    <p:sldId id="400" r:id="rId113"/>
    <p:sldId id="402" r:id="rId114"/>
    <p:sldId id="401" r:id="rId115"/>
    <p:sldId id="403" r:id="rId116"/>
    <p:sldId id="381" r:id="rId117"/>
    <p:sldId id="404" r:id="rId118"/>
    <p:sldId id="405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52498C-9CE1-410A-A2DD-F68B76DEF811}">
          <p14:sldIdLst>
            <p14:sldId id="256"/>
            <p14:sldId id="438"/>
            <p14:sldId id="437"/>
            <p14:sldId id="259"/>
            <p14:sldId id="416"/>
            <p14:sldId id="420"/>
            <p14:sldId id="262"/>
            <p14:sldId id="421"/>
            <p14:sldId id="264"/>
            <p14:sldId id="265"/>
            <p14:sldId id="423"/>
            <p14:sldId id="279"/>
            <p14:sldId id="424"/>
            <p14:sldId id="280"/>
            <p14:sldId id="425"/>
            <p14:sldId id="281"/>
            <p14:sldId id="269"/>
            <p14:sldId id="270"/>
            <p14:sldId id="406"/>
            <p14:sldId id="440"/>
            <p14:sldId id="407"/>
            <p14:sldId id="408"/>
            <p14:sldId id="283"/>
            <p14:sldId id="285"/>
            <p14:sldId id="286"/>
            <p14:sldId id="426"/>
            <p14:sldId id="427"/>
            <p14:sldId id="287"/>
            <p14:sldId id="288"/>
            <p14:sldId id="289"/>
            <p14:sldId id="410"/>
            <p14:sldId id="411"/>
            <p14:sldId id="294"/>
            <p14:sldId id="436"/>
            <p14:sldId id="330"/>
            <p14:sldId id="296"/>
            <p14:sldId id="428"/>
            <p14:sldId id="429"/>
            <p14:sldId id="430"/>
            <p14:sldId id="298"/>
            <p14:sldId id="297"/>
            <p14:sldId id="300"/>
            <p14:sldId id="302"/>
            <p14:sldId id="414"/>
            <p14:sldId id="441"/>
            <p14:sldId id="305"/>
            <p14:sldId id="431"/>
            <p14:sldId id="310"/>
            <p14:sldId id="311"/>
            <p14:sldId id="312"/>
            <p14:sldId id="309"/>
            <p14:sldId id="307"/>
            <p14:sldId id="316"/>
            <p14:sldId id="314"/>
            <p14:sldId id="443"/>
            <p14:sldId id="319"/>
            <p14:sldId id="324"/>
            <p14:sldId id="327"/>
            <p14:sldId id="329"/>
            <p14:sldId id="433"/>
            <p14:sldId id="328"/>
            <p14:sldId id="434"/>
            <p14:sldId id="323"/>
            <p14:sldId id="444"/>
            <p14:sldId id="336"/>
            <p14:sldId id="338"/>
            <p14:sldId id="445"/>
            <p14:sldId id="342"/>
            <p14:sldId id="344"/>
            <p14:sldId id="345"/>
            <p14:sldId id="346"/>
            <p14:sldId id="343"/>
            <p14:sldId id="347"/>
            <p14:sldId id="354"/>
            <p14:sldId id="355"/>
            <p14:sldId id="353"/>
            <p14:sldId id="356"/>
            <p14:sldId id="358"/>
            <p14:sldId id="318"/>
            <p14:sldId id="359"/>
            <p14:sldId id="360"/>
            <p14:sldId id="439"/>
            <p14:sldId id="361"/>
            <p14:sldId id="362"/>
            <p14:sldId id="373"/>
            <p14:sldId id="374"/>
            <p14:sldId id="385"/>
            <p14:sldId id="384"/>
            <p14:sldId id="363"/>
            <p14:sldId id="372"/>
            <p14:sldId id="365"/>
            <p14:sldId id="366"/>
            <p14:sldId id="377"/>
            <p14:sldId id="367"/>
            <p14:sldId id="368"/>
            <p14:sldId id="369"/>
            <p14:sldId id="370"/>
            <p14:sldId id="375"/>
            <p14:sldId id="376"/>
            <p14:sldId id="386"/>
            <p14:sldId id="387"/>
            <p14:sldId id="383"/>
            <p14:sldId id="389"/>
            <p14:sldId id="395"/>
            <p14:sldId id="396"/>
            <p14:sldId id="397"/>
            <p14:sldId id="399"/>
            <p14:sldId id="398"/>
            <p14:sldId id="392"/>
            <p14:sldId id="391"/>
            <p14:sldId id="393"/>
            <p14:sldId id="400"/>
            <p14:sldId id="402"/>
            <p14:sldId id="401"/>
            <p14:sldId id="403"/>
            <p14:sldId id="381"/>
            <p14:sldId id="404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2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29C9-9C36-4405-897E-5643909FBC05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B010-6C94-4496-8792-64C6290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5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5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9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B010-6C94-4496-8792-64C6290909A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318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466C14A-EF5E-4FAC-968E-B14E2E813B7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06CBE2A-0AB5-450D-8401-C692888C1FC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normalizeH="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Jason M. Carey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Specific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According to Martin Fowler…</a:t>
            </a:r>
            <a:endParaRPr lang="en-US" sz="2800" dirty="0"/>
          </a:p>
          <a:p>
            <a:endParaRPr lang="en-US" sz="2000" dirty="0" smtClean="0"/>
          </a:p>
          <a:p>
            <a:pPr marL="285750"/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“a computer programming language of limited expressiveness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focused on a particular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domain”</a:t>
            </a: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415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5000"/>
            <a:ext cx="621357" cy="8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0"/>
            <a:ext cx="621357" cy="8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1314409" cy="9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38" y="3435062"/>
            <a:ext cx="1314409" cy="9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Big Picture with ANTLR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64280" y="2109414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126673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Lexer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" y="2623704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2627168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3125" y="226689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tokens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07280" y="2628899"/>
            <a:ext cx="3383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67400" y="32766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91200" y="34290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15000" y="3591791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AST Walkers</a:t>
            </a:r>
            <a:endParaRPr lang="en-US" sz="1400" dirty="0"/>
          </a:p>
        </p:txBody>
      </p: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4830906" y="3208193"/>
            <a:ext cx="1463388" cy="304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</p:cNvCxnSpPr>
          <p:nvPr/>
        </p:nvCxnSpPr>
        <p:spPr>
          <a:xfrm flipV="1">
            <a:off x="6858000" y="2628899"/>
            <a:ext cx="457200" cy="14633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5165" y="325749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05965" y="22668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4432408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Lexer</a:t>
            </a:r>
            <a:r>
              <a:rPr lang="en-US" dirty="0" smtClean="0"/>
              <a:t> grammar for recognizing </a:t>
            </a:r>
          </a:p>
          <a:p>
            <a:r>
              <a:rPr lang="en-US" dirty="0" smtClean="0"/>
              <a:t>structure in stream of characters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5644" y="5257800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grammar for recognizing </a:t>
            </a:r>
          </a:p>
          <a:p>
            <a:r>
              <a:rPr lang="en-US" dirty="0" smtClean="0"/>
              <a:t>structure in stream of tokens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10085" y="3155374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9200" y="6031468"/>
            <a:ext cx="30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grammar for walking the tree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24600" y="4755574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905" y="225996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85" y="3672185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92" y="4510385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4335780" y="3131872"/>
            <a:ext cx="7620" cy="12877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85" y="5257800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data:image/jpeg;base64,/9j/4AAQSkZJRgABAQAAAQABAAD/2wCEAAkGBhIODxMPDQ8PDhQQEhAQEBAVFA4XFhkWFBQXFRgXExYXHCYeGBojGRQSKy8gIycpLCwsFyoxNTAqQSYvOCkBCQoKDgwOFw8PGCwkHiQsKS0zKTAsLDUsNSwsNCksNSwpLCwsKSwsNSwpLCwsLCksLCwpLCksKiksLCwsLCwpLP/AABEIAIYAZAMBIgACEQEDEQH/xAAbAAEAAgMBAQAAAAAAAAAAAAAAAQcEBQYDAv/EADUQAAICAAMGAwQJBQAAAAAAAAABAgMEBhEFEiExQVEiYXFSgbHBExQjMkKRodHwB2KC4fH/xAAZAQEBAQEBAQAAAAAAAAAAAAAABQQDBgL/xAAiEQEAAgICAgIDAQAAAAAAAAAAAQIDBBIxERMhUSNBYSL/2gAMAwEAAhEDEQA/AKNAAAAAAAAAAAAAAToZEdnWut3Kubri0pWbr3U3wScuQGMAAAAAAAAAAAJAEHrh8PKyShXFylJ6KKWrbMvY+xLcZZ9HTHXrKT+7Fd5MtHYuXsPs2l22NaqOs7JaJv07LyXMz5s9cfx3P0zZtiuP47n6aHYGQK6a/rW05qMIrecNeHvfV+nD1NHm7Nv1xqmiP0OGqf2dS4avlvS069u2p8ZvzfPHz3Ytwpi/BDv5y/Y5zUYqWn/d+/oxY7TPPJ39AIBoaQAlACCdAwIAJAG4y5luzH27lfhjHR2WPlFfN9l1GV8s27RvVVXhivFba/uwj3fd9l1Lcw+Bqwtaw2Gjuwh96X4pPrKT6v4GTZ2YxR4jti2tqMUca9y8NnbOpwVO7WlCuC3pSemsmucpv+IrfOObJY2zcrbVMH4V7T9p/JGwz3mjfk8LS/DF/aNdX7K8l/ORxTPjWwTH5L9y+NXBMfkv3IQAblAAAEm52DlW/GtuuO7XF6Ttae6vLzfkv0NMd7kjNW6oYWeiUdVDonq9X7+L9TlmtatZmrjmtatJmvbebIyHglHcuhO1tcZuTi/8dOEf1OBzblqWz8S6m3KElv02e1B/Ncmu6LfcOUo8nyNbnHY6x2CkktbaNbau/BeKPvivzRLwbVoyeLz8Sk6+1euTxefiVLmdsXY1uNvhh8PHenN+5Lq5PokjErqcpKMU220klzbfBaF3ZSy1HZGF1mk8TdFO2Xsp8VWvn3KOxnjFXz+1PZ2Iw08/t74LZlWzMOsLh/FJ8bbes59X6dl2OXzlmH6rT9HW/tbU9O6XWXr2N7tDGqqE7rXoopyl+yKf2vtOWKulbP8AE+C7LokT9XFOW/sumamKc1/ZdhOWpABYXAAAAAAPuqxxkpRejTTT80fBKAufJG2I4yhRk9G/C/Ka/i/M3UE657suaejRUmRdrOnEfRt6Kzl5SXL9NS4rLlfXG1cJrSNi+DIW1i4Wnw89t4vXefDm8u5FhhcfdjLNyUIS3sJDVN70+O9JdN3jp5m5xl7m3J9PiStd4wts42NMJSlwUE5P3I4WvbLaOTha981o5OG/qFtnisLF/wB9nr0Rw574/Fu62dkuc5OX5mOX8WP11ir0eHHGOkVAAdXUAAAAAAAB6U3OElKL0cWmn5riW/l3bysqjP2o8fX/AKU9GOp0uXdprD1yVs4papx4pvjzWnMy7WLnX+sm3h9lPMdwtX6+t3U4DP8AtnwqiL4ze9L0X+/gZcs2UbvCxN9tJfscTtq2VtsrG09eWjT4GPVwTz5Wjpi1deefK0dNcyCWQVlgAAAAAAAAAAAkgASC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60164"/>
            <a:ext cx="621357" cy="8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8" descr="data:image/jpeg;base64,/9j/4AAQSkZJRgABAQAAAQABAAD/2wCEAAkGBhIODxMPDQ8PDhQQEhAQEBAVFA4XFhkWFBQXFRgXExYXHCYeGBojGRQSKy8gIycpLCwsFyoxNTAqQSYvOCkBCQoKDgwOFw8PGCwkHiQsKS0zKTAsLDUsNSwsNCksNSwpLCwsKSwsNSwpLCwsLCksLCwpLCksKiksLCwsLCwpLP/AABEIAIYAZAMBIgACEQEDEQH/xAAbAAEAAgMBAQAAAAAAAAAAAAAAAQcEBQYDAv/EADUQAAICAAMGAwQJBQAAAAAAAAABAgMEBhEFEiExQVEiYXFSgbHBExQjMkKRodHwB2KC4fH/xAAZAQEBAQEBAQAAAAAAAAAAAAAABQQDBgL/xAAiEQEAAgICAgIDAQAAAAAAAAAAAQIDBBIxERMhUSNBYSL/2gAMAwEAAhEDEQA/AKNAAAAAAAAAAAAAAToZEdnWut3Kubri0pWbr3U3wScuQGMAAAAAAAAAAAJAEHrh8PKyShXFylJ6KKWrbMvY+xLcZZ9HTHXrKT+7Fd5MtHYuXsPs2l22NaqOs7JaJv07LyXMz5s9cfx3P0zZtiuP47n6aHYGQK6a/rW05qMIrecNeHvfV+nD1NHm7Nv1xqmiP0OGqf2dS4avlvS069u2p8ZvzfPHz3Ytwpi/BDv5y/Y5zUYqWn/d+/oxY7TPPJ39AIBoaQAlACCdAwIAJAG4y5luzH27lfhjHR2WPlFfN9l1GV8s27RvVVXhivFba/uwj3fd9l1Lcw+Bqwtaw2Gjuwh96X4pPrKT6v4GTZ2YxR4jti2tqMUca9y8NnbOpwVO7WlCuC3pSemsmucpv+IrfOObJY2zcrbVMH4V7T9p/JGwz3mjfk8LS/DF/aNdX7K8l/ORxTPjWwTH5L9y+NXBMfkv3IQAblAAAEm52DlW/GtuuO7XF6Ttae6vLzfkv0NMd7kjNW6oYWeiUdVDonq9X7+L9TlmtatZmrjmtatJmvbebIyHglHcuhO1tcZuTi/8dOEf1OBzblqWz8S6m3KElv02e1B/Ncmu6LfcOUo8nyNbnHY6x2CkktbaNbau/BeKPvivzRLwbVoyeLz8Sk6+1euTxefiVLmdsXY1uNvhh8PHenN+5Lq5PokjErqcpKMU220klzbfBaF3ZSy1HZGF1mk8TdFO2Xsp8VWvn3KOxnjFXz+1PZ2Iw08/t74LZlWzMOsLh/FJ8bbes59X6dl2OXzlmH6rT9HW/tbU9O6XWXr2N7tDGqqE7rXoopyl+yKf2vtOWKulbP8AE+C7LokT9XFOW/sumamKc1/ZdhOWpABYXAAAAAAPuqxxkpRejTTT80fBKAufJG2I4yhRk9G/C/Ka/i/M3UE657suaejRUmRdrOnEfRt6Kzl5SXL9NS4rLlfXG1cJrSNi+DIW1i4Wnw89t4vXefDm8u5FhhcfdjLNyUIS3sJDVN70+O9JdN3jp5m5xl7m3J9PiStd4wts42NMJSlwUE5P3I4WvbLaOTha981o5OG/qFtnisLF/wB9nr0Rw574/Fu62dkuc5OX5mOX8WP11ir0eHHGOkVAAdXUAAAAAAAB6U3OElKL0cWmn5riW/l3bysqjP2o8fX/AKU9GOp0uXdprD1yVs4papx4pvjzWnMy7WLnX+sm3h9lPMdwtX6+t3U4DP8AtnwqiL4ze9L0X+/gZcs2UbvCxN9tJfscTtq2VtsrG09eWjT4GPVwTz5Wjpi1deefK0dNcyCWQVlgAAAAAAAAAAAkgASC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 recognizing a token sequence and executing </a:t>
            </a:r>
          </a:p>
          <a:p>
            <a:r>
              <a:rPr lang="en-US" sz="2800" dirty="0" smtClean="0"/>
              <a:t>custom actions, configure ANTLR to generate an AST</a:t>
            </a:r>
          </a:p>
          <a:p>
            <a:endParaRPr lang="en-US" sz="2800" dirty="0"/>
          </a:p>
          <a:p>
            <a:r>
              <a:rPr lang="en-US" sz="2800" dirty="0" smtClean="0"/>
              <a:t>Parser produces an AST encoded as a stream of tokens</a:t>
            </a:r>
          </a:p>
          <a:p>
            <a:endParaRPr lang="en-US" sz="2800" dirty="0"/>
          </a:p>
          <a:p>
            <a:r>
              <a:rPr lang="en-US" sz="2800" dirty="0" smtClean="0"/>
              <a:t>A “tree” grammar is used to recognize tree structure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Custom actions embedded in “tree” grammar are </a:t>
            </a:r>
          </a:p>
          <a:p>
            <a:r>
              <a:rPr lang="en-US" sz="2800" dirty="0" smtClean="0"/>
              <a:t>executed during substitution rule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ANTLR, ASTs, and Tree Walkers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26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5" y="1473235"/>
            <a:ext cx="4197186" cy="19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ID EQUALS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/>
              <a:t>Desired AST: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466671"/>
            <a:ext cx="4343400" cy="574675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>
                <a:solidFill>
                  <a:schemeClr val="tx1"/>
                </a:solidFill>
              </a:rPr>
              <a:t>Two Notations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AST Construction in </a:t>
            </a:r>
            <a:r>
              <a:rPr lang="en-US" sz="3600" u="sng" dirty="0"/>
              <a:t>Parser Grammar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2073400"/>
            <a:ext cx="4343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Inline</a:t>
            </a:r>
          </a:p>
          <a:p>
            <a:endParaRPr lang="en-US" sz="8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assignment: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EQUALS^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Rewrite Rule</a:t>
            </a:r>
          </a:p>
          <a:p>
            <a:endParaRPr lang="en-US" sz="80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assignment: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EQUALS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^(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EQUALS ID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expr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9936" y="3622686"/>
            <a:ext cx="4197185" cy="2031325"/>
            <a:chOff x="4791693" y="4469368"/>
            <a:chExt cx="4197185" cy="2031325"/>
          </a:xfrm>
        </p:grpSpPr>
        <p:sp>
          <p:nvSpPr>
            <p:cNvPr id="23" name="TextBox 22"/>
            <p:cNvSpPr txBox="1"/>
            <p:nvPr/>
          </p:nvSpPr>
          <p:spPr>
            <a:xfrm>
              <a:off x="4791693" y="4469368"/>
              <a:ext cx="4197185" cy="2031325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/>
              </a:r>
              <a:b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</a:br>
              <a:endParaRPr lang="en-US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72200" y="48387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EQUALS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5791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43800" y="5791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expr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4" idx="2"/>
              <a:endCxn id="25" idx="0"/>
            </p:cNvCxnSpPr>
            <p:nvPr/>
          </p:nvCxnSpPr>
          <p:spPr>
            <a:xfrm flipH="1">
              <a:off x="5562600" y="5372100"/>
              <a:ext cx="1219200" cy="4191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>
              <a:off x="6781800" y="5372100"/>
              <a:ext cx="1371600" cy="4191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6200" y="1466671"/>
            <a:ext cx="4267200" cy="574675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</a:rPr>
              <a:t>Parser AST Construction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Recognizing AST in Tree Grammar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73400"/>
            <a:ext cx="4191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EQUALS^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800" dirty="0"/>
          </a:p>
          <a:p>
            <a:endParaRPr lang="en-US" sz="600" dirty="0" smtClean="0"/>
          </a:p>
          <a:p>
            <a:r>
              <a:rPr lang="en-US" sz="2800" dirty="0" smtClean="0"/>
              <a:t>                    or</a:t>
            </a:r>
          </a:p>
          <a:p>
            <a:endParaRPr lang="en-US" sz="60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EQUALS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expr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^(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EQUALS ID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expr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);</a:t>
            </a:r>
          </a:p>
          <a:p>
            <a:endParaRPr lang="en-US" sz="500" dirty="0"/>
          </a:p>
          <a:p>
            <a:endParaRPr lang="en-US" sz="600" dirty="0" smtClean="0"/>
          </a:p>
          <a:p>
            <a:endParaRPr lang="en-US" sz="70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447800"/>
            <a:ext cx="4419600" cy="574675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</a:rPr>
              <a:t>Tree Grammar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199" y="2054529"/>
            <a:ext cx="434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assignment: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^(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EQUALS ID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expr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4600" y="4646738"/>
            <a:ext cx="4197185" cy="2092881"/>
            <a:chOff x="4791693" y="4469368"/>
            <a:chExt cx="4197185" cy="2092881"/>
          </a:xfrm>
        </p:grpSpPr>
        <p:sp>
          <p:nvSpPr>
            <p:cNvPr id="25" name="TextBox 24"/>
            <p:cNvSpPr txBox="1"/>
            <p:nvPr/>
          </p:nvSpPr>
          <p:spPr>
            <a:xfrm>
              <a:off x="4791693" y="4469368"/>
              <a:ext cx="4197185" cy="20928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</a:rPr>
                <a:t>Desired AST</a:t>
              </a:r>
              <a:br>
                <a:rPr lang="en-US" sz="2000" dirty="0" smtClean="0">
                  <a:solidFill>
                    <a:schemeClr val="tx2">
                      <a:lumMod val="75000"/>
                    </a:schemeClr>
                  </a:solidFill>
                </a:rPr>
              </a:br>
              <a:endParaRPr lang="en-US" sz="20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72200" y="48387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EQUALS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5791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791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expr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6" idx="2"/>
              <a:endCxn id="27" idx="0"/>
            </p:cNvCxnSpPr>
            <p:nvPr/>
          </p:nvCxnSpPr>
          <p:spPr>
            <a:xfrm flipH="1">
              <a:off x="5562600" y="5372100"/>
              <a:ext cx="1219200" cy="4191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8" idx="0"/>
            </p:cNvCxnSpPr>
            <p:nvPr/>
          </p:nvCxnSpPr>
          <p:spPr>
            <a:xfrm>
              <a:off x="6781800" y="5372100"/>
              <a:ext cx="1371600" cy="4191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9936" y="1473235"/>
            <a:ext cx="8675464" cy="19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/>
              <a:t>Desired AST</a:t>
            </a:r>
            <a:r>
              <a:rPr lang="en-US" sz="2800" spc="30" dirty="0" smtClean="0"/>
              <a:t>: ?</a:t>
            </a:r>
            <a:endParaRPr lang="en-US" sz="2800" spc="3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438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917551" y="4394537"/>
            <a:ext cx="816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19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AST with declaration only:</a:t>
            </a:r>
            <a:endParaRPr lang="en-US" sz="2800" spc="3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  <p:sp>
        <p:nvSpPr>
          <p:cNvPr id="12" name="Rectangle 11"/>
          <p:cNvSpPr/>
          <p:nvPr/>
        </p:nvSpPr>
        <p:spPr>
          <a:xfrm>
            <a:off x="2103912" y="3771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914400" y="4305300"/>
            <a:ext cx="1799112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 flipH="1">
            <a:off x="2286000" y="4305300"/>
            <a:ext cx="427512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338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2713512" y="4305300"/>
            <a:ext cx="1629888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917551" y="4394537"/>
            <a:ext cx="816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19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AST with declaration and initialization:</a:t>
            </a:r>
            <a:endParaRPr lang="en-US" sz="2800" spc="3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  <p:sp>
        <p:nvSpPr>
          <p:cNvPr id="12" name="Rectangle 11"/>
          <p:cNvSpPr/>
          <p:nvPr/>
        </p:nvSpPr>
        <p:spPr>
          <a:xfrm>
            <a:off x="2103912" y="3771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914400" y="4305300"/>
            <a:ext cx="1799112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 flipH="1">
            <a:off x="2286000" y="4305300"/>
            <a:ext cx="427512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338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4724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2713512" y="4305300"/>
            <a:ext cx="1629888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24" idx="0"/>
          </p:cNvCxnSpPr>
          <p:nvPr/>
        </p:nvCxnSpPr>
        <p:spPr>
          <a:xfrm>
            <a:off x="2713512" y="4305300"/>
            <a:ext cx="3001488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412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endParaRPr lang="en-US" sz="7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  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endParaRPr lang="en-US" sz="8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Rewrite Rule for AST (in parser grammar):</a:t>
            </a:r>
            <a:endParaRPr lang="en-US" sz="7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DECLARE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 (COMMA ID)* (EQUALS 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^(DECLARE ID+ (EQUALS NUMBER)?)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Tree Substitution Rule (in tree grammar):</a:t>
            </a:r>
            <a:endParaRPr lang="en-US" sz="28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^(DECLARE ID+ (EQUALS NUMBER)?)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8347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48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endParaRPr lang="en-US" sz="7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  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endParaRPr lang="en-US" sz="8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Rewrite Rule for AST (in parser grammar):</a:t>
            </a:r>
            <a:endParaRPr lang="en-US" sz="7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DECLARE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 (COMMA ID)* (EQUALS 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^(DECLARE ID+ (EQUALS NUMBER)?)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Tree Substitution Rule (in tree grammar):</a:t>
            </a:r>
            <a:endParaRPr lang="en-US" sz="28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^(DECLARE </a:t>
            </a:r>
            <a:r>
              <a:rPr lang="en-US" sz="2400" dirty="0" err="1" smtClean="0">
                <a:sym typeface="Wingdings" pitchFamily="2" charset="2"/>
              </a:rPr>
              <a:t>idList</a:t>
            </a:r>
            <a:r>
              <a:rPr lang="en-US" sz="2400" dirty="0" smtClean="0">
                <a:sym typeface="Wingdings" pitchFamily="2" charset="2"/>
              </a:rPr>
              <a:t> +=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+ (EQUALS 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)?)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ym typeface="Wingdings" pitchFamily="2" charset="2"/>
              </a:rPr>
              <a:t>{ for(Object id : </a:t>
            </a:r>
            <a:r>
              <a:rPr lang="en-US" sz="2400" dirty="0" err="1" smtClean="0">
                <a:sym typeface="Wingdings" pitchFamily="2" charset="2"/>
              </a:rPr>
              <a:t>idList</a:t>
            </a:r>
            <a:r>
              <a:rPr lang="en-US" sz="2400" dirty="0" smtClean="0">
                <a:sym typeface="Wingdings" pitchFamily="2" charset="2"/>
              </a:rPr>
              <a:t>) { … } };      // referencing IDs will require aliasing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0367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4351" y="3797963"/>
            <a:ext cx="816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Alternative AST with declaration only: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200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3124200" y="3733800"/>
            <a:ext cx="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3000" y="3200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2"/>
            <a:endCxn id="19" idx="0"/>
          </p:cNvCxnSpPr>
          <p:nvPr/>
        </p:nvCxnSpPr>
        <p:spPr>
          <a:xfrm>
            <a:off x="5562600" y="3733800"/>
            <a:ext cx="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According to Martin Fowler…</a:t>
            </a:r>
            <a:endParaRPr lang="en-US" sz="2800" dirty="0"/>
          </a:p>
          <a:p>
            <a:endParaRPr lang="en-US" sz="2000" dirty="0" smtClean="0"/>
          </a:p>
          <a:p>
            <a:pPr marL="285750"/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“a computer programming language of limited expressiveness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focused on a particular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domain”</a:t>
            </a:r>
          </a:p>
          <a:p>
            <a:endParaRPr lang="en-US" sz="240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8066" y="3625060"/>
            <a:ext cx="5084982" cy="2031325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  <a:p>
            <a:endParaRPr lang="en-US" sz="600" dirty="0"/>
          </a:p>
          <a:p>
            <a:r>
              <a:rPr lang="en-US" sz="2400" dirty="0"/>
              <a:t>  </a:t>
            </a:r>
            <a:r>
              <a:rPr lang="en-US" sz="2200" dirty="0"/>
              <a:t>SQL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id, make, model FROM Car WHERE id &gt;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000" dirty="0" smtClean="0"/>
          </a:p>
          <a:p>
            <a:r>
              <a:rPr lang="en-US" sz="2200" dirty="0" smtClean="0"/>
              <a:t>  Regular </a:t>
            </a:r>
            <a:r>
              <a:rPr lang="en-US" sz="2200" dirty="0"/>
              <a:t>Expressions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&lt;TAG[^&gt;]*&gt;(.*?)&lt;/TAG&gt;</a:t>
            </a:r>
          </a:p>
        </p:txBody>
      </p:sp>
    </p:spTree>
    <p:extLst>
      <p:ext uri="{BB962C8B-B14F-4D97-AF65-F5344CB8AC3E}">
        <p14:creationId xmlns:p14="http://schemas.microsoft.com/office/powerpoint/2010/main" val="20736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751" y="3797963"/>
            <a:ext cx="816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Alternative AST with declaration and initialization:</a:t>
            </a:r>
            <a:br>
              <a:rPr lang="en-US" sz="2800" spc="30" dirty="0" smtClean="0"/>
            </a:br>
            <a:endParaRPr lang="en-US" sz="8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200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914400" y="3733800"/>
            <a:ext cx="121920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2133600" y="3733800"/>
            <a:ext cx="137160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2200" y="3200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43800" y="41529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2"/>
            <a:endCxn id="19" idx="0"/>
          </p:cNvCxnSpPr>
          <p:nvPr/>
        </p:nvCxnSpPr>
        <p:spPr>
          <a:xfrm flipH="1">
            <a:off x="5562600" y="3733800"/>
            <a:ext cx="121920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20" idx="0"/>
          </p:cNvCxnSpPr>
          <p:nvPr/>
        </p:nvCxnSpPr>
        <p:spPr>
          <a:xfrm>
            <a:off x="6781800" y="3733800"/>
            <a:ext cx="137160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9936" y="1473235"/>
            <a:ext cx="8675464" cy="412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Given Substitution Rule:</a:t>
            </a:r>
            <a:endParaRPr lang="en-US" sz="700" spc="30" dirty="0" smtClean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declaration:    DECLARE ID (COMMA ID)* (EQUALS NUMBER)?;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endParaRPr lang="en-US" sz="8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Rewrite Rule for AST (in parser grammar):</a:t>
            </a:r>
            <a:endParaRPr lang="en-US" sz="7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DECLARE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 (COMMA ID)* (EQUALS 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^(DECLARE ID (EQUALS NUMBER)?)+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spc="30" dirty="0" smtClean="0"/>
              <a:t>Tree Substitution Rule (in tree grammar):</a:t>
            </a:r>
            <a:endParaRPr lang="en-US" sz="2800" spc="3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declaration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:    ^(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DECLARE ID (EQUALS 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)?);    // no ‘+’ on ID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sz="3600" u="sng" dirty="0" smtClean="0"/>
              <a:t>A More Complicated Example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1827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5067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ree grammar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LettersThenDigitsWalker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options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tokenVocab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LettersThenDigitsLexer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ASTLabelType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CommonTree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header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package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walker;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declaration:   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^(DECLARE ID (EQUALS NUMBER)?)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Tree Grammar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049081" y="129540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rammar declaration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49081" y="2187714"/>
            <a:ext cx="3675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Lexer</a:t>
            </a:r>
            <a:r>
              <a:rPr lang="en-US" sz="2000" dirty="0" smtClean="0"/>
              <a:t> token vocabulary</a:t>
            </a:r>
          </a:p>
          <a:p>
            <a:r>
              <a:rPr lang="en-US" sz="2000" dirty="0" smtClean="0"/>
              <a:t>Type of tree labels (Object by default)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49217" y="371469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Java package of generated parser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217" y="4702314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Substitution rule</a:t>
            </a:r>
          </a:p>
          <a:p>
            <a:r>
              <a:rPr lang="en-US" sz="2000" dirty="0" smtClean="0"/>
              <a:t>(rule must start with lowercase letter)</a:t>
            </a:r>
          </a:p>
        </p:txBody>
      </p:sp>
    </p:spTree>
    <p:extLst>
      <p:ext uri="{BB962C8B-B14F-4D97-AF65-F5344CB8AC3E}">
        <p14:creationId xmlns:p14="http://schemas.microsoft.com/office/powerpoint/2010/main" val="983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Same syntax as custom actions in parser grammar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Embedding Actions</a:t>
            </a:r>
          </a:p>
        </p:txBody>
      </p:sp>
    </p:spTree>
    <p:extLst>
      <p:ext uri="{BB962C8B-B14F-4D97-AF65-F5344CB8AC3E}">
        <p14:creationId xmlns:p14="http://schemas.microsoft.com/office/powerpoint/2010/main" val="21777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&lt;tree-alternative-1&gt;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 |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&lt;tree-alternative-2&gt;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&lt;tree-alternative-N&gt;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1202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&lt;tree-alternative-1&gt;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 |</a:t>
            </a:r>
          </a:p>
          <a:p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&lt;tree-alternative-2&gt; |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&lt;tree-alternative-N&gt;</a:t>
            </a:r>
            <a:endParaRPr lang="en-US" sz="2000" dirty="0" smtClean="0"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11477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Simple Script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82341"/>
            <a:ext cx="8763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 (Headings)"/>
              </a:rPr>
              <a:t>Example of Input:</a:t>
            </a: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Arial Narrow (Headings)"/>
              </a:rPr>
              <a:t>   </a:t>
            </a: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/*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Compute cylinder volume.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*/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declare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circleArea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declare height = 10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declare radius = 1.2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// compute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circleArea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circleArea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PI * radius**2  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display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circleArea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// compute cylinder volume and display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circleArea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* height</a:t>
            </a:r>
          </a:p>
        </p:txBody>
      </p:sp>
    </p:spTree>
    <p:extLst>
      <p:ext uri="{BB962C8B-B14F-4D97-AF65-F5344CB8AC3E}">
        <p14:creationId xmlns:p14="http://schemas.microsoft.com/office/powerpoint/2010/main" val="18717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5344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External DSLs offer flexibility at the cost of complexity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Designed entirely from the ground-up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Requires implementation of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May require tooling and documentation for users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Requires uncommon skills (e.g., language theory, design)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2800" dirty="0" smtClean="0"/>
              <a:t>ANTLR Substantially Reduces Barrier of Entry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Streamlines DSL development with code generation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IDE support for development and testing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Easily integrates with Java-based systems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Summary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519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http</a:t>
            </a:r>
            <a:r>
              <a:rPr lang="en-US" sz="2000" dirty="0" smtClean="0"/>
              <a:t>://www.antlr.org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0" lvl="1"/>
            <a:r>
              <a:rPr lang="en-US" sz="2000" dirty="0" smtClean="0"/>
              <a:t>http://www.en.wikipedia.org/wiki/Formal_grammar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/>
              <a:t>http://javadude.com/articles/antlr3xtut/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err="1" smtClean="0"/>
              <a:t>Ghosh</a:t>
            </a:r>
            <a:r>
              <a:rPr lang="en-US" sz="2000" dirty="0" smtClean="0"/>
              <a:t>, </a:t>
            </a:r>
            <a:r>
              <a:rPr lang="en-US" sz="2000" dirty="0" err="1" smtClean="0"/>
              <a:t>Debasish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u="sng" dirty="0" smtClean="0"/>
              <a:t>DSLs </a:t>
            </a:r>
            <a:r>
              <a:rPr lang="en-US" sz="2000" u="sng" dirty="0"/>
              <a:t>in </a:t>
            </a:r>
            <a:r>
              <a:rPr lang="en-US" sz="2000" u="sng" dirty="0" smtClean="0"/>
              <a:t>Action</a:t>
            </a:r>
            <a:r>
              <a:rPr lang="en-US" sz="2000" dirty="0"/>
              <a:t>.</a:t>
            </a:r>
            <a:r>
              <a:rPr lang="en-US" sz="2000" dirty="0" smtClean="0"/>
              <a:t> Manning Publications, </a:t>
            </a:r>
            <a:r>
              <a:rPr lang="en-US" sz="2000" dirty="0"/>
              <a:t>2010</a:t>
            </a:r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Parr, Terence. </a:t>
            </a:r>
            <a:r>
              <a:rPr lang="en-US" sz="2000" u="sng" dirty="0" smtClean="0"/>
              <a:t>Language Implementation Patterns</a:t>
            </a:r>
            <a:r>
              <a:rPr lang="en-US" sz="2000" dirty="0" smtClean="0"/>
              <a:t>. The Pragmatic Programmers, </a:t>
            </a:r>
            <a:r>
              <a:rPr lang="en-US" sz="2000" dirty="0"/>
              <a:t>2010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/>
              <a:t>Parr, Terence. </a:t>
            </a:r>
            <a:r>
              <a:rPr lang="en-US" sz="2000" u="sng" dirty="0" smtClean="0"/>
              <a:t>The Definitive ANTLR Reference</a:t>
            </a:r>
            <a:r>
              <a:rPr lang="en-US" sz="2000" dirty="0" smtClean="0"/>
              <a:t>. </a:t>
            </a:r>
            <a:r>
              <a:rPr lang="en-US" sz="2000" dirty="0"/>
              <a:t>The Pragmatic Programmers, </a:t>
            </a:r>
            <a:r>
              <a:rPr lang="en-US" sz="2000" dirty="0" smtClean="0"/>
              <a:t>2007</a:t>
            </a:r>
            <a:endParaRPr lang="en-US" sz="2000" dirty="0"/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err="1" smtClean="0"/>
              <a:t>Sipser</a:t>
            </a:r>
            <a:r>
              <a:rPr lang="en-US" sz="2000" dirty="0" smtClean="0"/>
              <a:t>, Michael. </a:t>
            </a:r>
            <a:r>
              <a:rPr lang="en-US" sz="2000" u="sng" dirty="0" smtClean="0"/>
              <a:t>Introduction to the Theory of Computation</a:t>
            </a:r>
            <a:r>
              <a:rPr lang="en-US" sz="2000" dirty="0" smtClean="0"/>
              <a:t>. PWS Publishing Company, 1997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Why are DSLs useful?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Focused on a particular domain means context</a:t>
            </a:r>
            <a:endParaRPr lang="en-US" sz="2800" dirty="0"/>
          </a:p>
          <a:p>
            <a:pPr lvl="1"/>
            <a:endParaRPr lang="en-US" sz="2000" dirty="0" smtClean="0"/>
          </a:p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order.withCrust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(“thick”).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withToppings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onions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”, “sausage”, “peppers”)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Why are DSLs useful?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Focused on a particular domain means context</a:t>
            </a:r>
            <a:endParaRPr lang="en-US" sz="2800" dirty="0"/>
          </a:p>
          <a:p>
            <a:pPr lvl="1"/>
            <a:endParaRPr lang="en-US" sz="2000" dirty="0" smtClean="0"/>
          </a:p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order.withCrust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(“thick”).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withToppings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onions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”, “sausage”, “peppers”)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400" dirty="0" smtClean="0"/>
              <a:t>DSLs utilize the domain’s vocabulary to create context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Pizza, cheese, and tomato sauce were implied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With context, there is less clutter, terse, but readable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Domain experts immediately understand instances of the DSL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People not familiar with the domain may be confused, sorry!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Provided abstractions closely correspond to </a:t>
            </a:r>
            <a:r>
              <a:rPr lang="en-US" sz="2400" dirty="0"/>
              <a:t>domain</a:t>
            </a:r>
            <a:r>
              <a:rPr lang="en-US" sz="2000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 pizza has crust and toppings, then the DSL must have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Why are DSLs useful?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Limited expressiveness means accessibility</a:t>
            </a:r>
          </a:p>
          <a:p>
            <a:endParaRPr lang="en-US" sz="2000" dirty="0"/>
          </a:p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A HTML file is pretty simple to read/write/maintain.  What if the same </a:t>
            </a:r>
          </a:p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file was written as a JSP?  How about as a servlet?</a:t>
            </a:r>
          </a:p>
        </p:txBody>
      </p:sp>
    </p:spTree>
    <p:extLst>
      <p:ext uri="{BB962C8B-B14F-4D97-AF65-F5344CB8AC3E}">
        <p14:creationId xmlns:p14="http://schemas.microsoft.com/office/powerpoint/2010/main" val="33284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Why are DSLs useful?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Limited expressiveness means accessibility</a:t>
            </a:r>
          </a:p>
          <a:p>
            <a:endParaRPr lang="en-US" sz="2000" dirty="0"/>
          </a:p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A HTML file is pretty simple to read/write/maintain.  What if the same </a:t>
            </a:r>
          </a:p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file was written as a JSP?  How about as a servlet?</a:t>
            </a:r>
          </a:p>
          <a:p>
            <a:pPr lvl="1"/>
            <a:endParaRPr lang="en-US" sz="2000" dirty="0"/>
          </a:p>
          <a:p>
            <a:pPr lvl="1"/>
            <a:r>
              <a:rPr lang="en-US" sz="2400" dirty="0" smtClean="0"/>
              <a:t>DSLs only require knowledge of the domain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HTML does not require knowledge of sessions, I/O, or exceptions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Abstractions already provided by the language</a:t>
            </a:r>
            <a:endParaRPr lang="en-US" sz="20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No need to be creative (dangerous?) by adding new abstractions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 cannot create a database connection with HTML     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Why are DSLs useful?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endParaRPr lang="en-US" sz="2800" i="1" dirty="0" smtClean="0"/>
          </a:p>
          <a:p>
            <a:pPr marL="0" lvl="2" algn="just"/>
            <a:endParaRPr lang="en-US" sz="3200" i="1" dirty="0"/>
          </a:p>
          <a:p>
            <a:pPr marL="0" lvl="2" algn="just"/>
            <a:r>
              <a:rPr lang="en-US" sz="2800" i="1" dirty="0" smtClean="0"/>
              <a:t>When </a:t>
            </a:r>
            <a:r>
              <a:rPr lang="en-US" sz="2800" i="1" dirty="0"/>
              <a:t>writing software, you are communicating with yourself, your team, and sometimes your users</a:t>
            </a:r>
            <a:r>
              <a:rPr lang="en-US" sz="3200" i="1" dirty="0"/>
              <a:t>.</a:t>
            </a:r>
            <a:endParaRPr lang="en-US" sz="3200" dirty="0"/>
          </a:p>
          <a:p>
            <a:r>
              <a:rPr lang="en-US" sz="2000" dirty="0" smtClean="0"/>
              <a:t>      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838"/>
          </a:xfrm>
        </p:spPr>
        <p:txBody>
          <a:bodyPr/>
          <a:lstStyle/>
          <a:p>
            <a:r>
              <a:rPr lang="en-US" u="sng" dirty="0" smtClean="0"/>
              <a:t>Exercise: Improving Google Driving Directions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 has decided to improve the accuracy of Google Driving Directions.  A small team will be responsible for developing software that allows people to submit suggested driving routes between two locations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Google.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 smtClean="0"/>
              <a:t>Exercise: UML Class Diagram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2999"/>
            <a:ext cx="8305800" cy="55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 smtClean="0"/>
              <a:t>Exercise: JavaBean Solution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84957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directions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td1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TurnType.LEFT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td2.setTurnType(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td1.setLocation(“11th Ave”);   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td2.setLocation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(“Hwy 13”);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td1.setDistanceInMiles(2.3);   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td2.setDistanceInMiles(9.4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td1.setDistanceInMinutes(4);              td2.setDistanceInMinutes(11);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(td1);    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td3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ExitDirection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ExitDirection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ed.setExit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(“10A”);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td3.setLocation(“I-95”);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ed.setLocation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(“Frontage Road”);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td3.setDistanceInMiles(60);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ed.setDistanceInMiles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(4.4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td3.setDistanceInMinutes(55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ed.setDistanceInMintues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td3.setTollroad(true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(td3);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td4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ArrivalDirection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ad =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TurnType.U_TURN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	          new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ArrivalDirection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td4.setTurnType(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TurnType.U_TURN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ad.setLocation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(“Burger King”);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td4.setLocation(“13th Street”);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ad.setDistanceInMiles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(0.2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td4.setDistanceInMiles(0.1);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ad.setDistanceInMintues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td4.setDistanceInMinutes(1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(ad);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(td4);</a:t>
            </a:r>
          </a:p>
        </p:txBody>
      </p:sp>
    </p:spTree>
    <p:extLst>
      <p:ext uri="{BB962C8B-B14F-4D97-AF65-F5344CB8AC3E}">
        <p14:creationId xmlns:p14="http://schemas.microsoft.com/office/powerpoint/2010/main" val="1903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Who’s This Guy?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16736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NSA Cooperative Education Program out of high </a:t>
            </a:r>
            <a:r>
              <a:rPr lang="en-US" sz="2800" dirty="0"/>
              <a:t>s</a:t>
            </a:r>
            <a:r>
              <a:rPr lang="en-US" sz="2800" dirty="0" smtClean="0"/>
              <a:t>chool</a:t>
            </a:r>
          </a:p>
          <a:p>
            <a:endParaRPr lang="en-US" sz="2000" dirty="0" smtClean="0"/>
          </a:p>
          <a:p>
            <a:r>
              <a:rPr lang="en-US" sz="2800" dirty="0" smtClean="0"/>
              <a:t>Graduated from University of Wisconsin-Madison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B.S. in Computer Science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B.S. in Mathematics</a:t>
            </a:r>
          </a:p>
          <a:p>
            <a:pPr lvl="1"/>
            <a:endParaRPr lang="en-US" sz="2000" dirty="0"/>
          </a:p>
          <a:p>
            <a:r>
              <a:rPr lang="en-US" sz="2800" dirty="0"/>
              <a:t>Several years applying machine learning techniques as a Department of Defense contractor</a:t>
            </a:r>
          </a:p>
          <a:p>
            <a:endParaRPr lang="en-US" sz="2000" dirty="0"/>
          </a:p>
          <a:p>
            <a:r>
              <a:rPr lang="en-US" sz="2800" dirty="0"/>
              <a:t>Graduated from </a:t>
            </a:r>
            <a:r>
              <a:rPr lang="en-US" sz="2800" dirty="0" smtClean="0"/>
              <a:t>Johns Hopkins University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M.S.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Computer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Science</a:t>
            </a:r>
          </a:p>
          <a:p>
            <a:endParaRPr lang="en-US" sz="2000" dirty="0"/>
          </a:p>
          <a:p>
            <a:r>
              <a:rPr lang="en-US" sz="2800" dirty="0" smtClean="0"/>
              <a:t>Currently, active in addressing challenges in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17428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 smtClean="0"/>
              <a:t>Exercise: JavaBean Solution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84957"/>
            <a:ext cx="8991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directions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Turn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td1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Turn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</a:t>
            </a:r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LEFT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td2.setTurnType(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td1.setLocation(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“11th Ave”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td2.setLocation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“Hwy 13”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td1.setDistance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2.3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td2.setDistance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9.4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td1.setDistance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4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td2.setDistance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11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(td1);    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Turn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td3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 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Exit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ExitDirection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</a:t>
            </a:r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ed.setExit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“10A”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td3.setLocation(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“I-95”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ed.setLocation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“Frontage Road”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td3.setDistance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60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ed.setDistance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4.4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td3.setDistance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55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ed.setDistance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InMintues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td3.set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Tollroad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(true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(td3);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td4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  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Arrival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ad =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td4.setTurnType(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</a:t>
            </a:r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U_TURN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	          new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ArrivalDirection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td4.setLocation(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“13th Street”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ad.setLocation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“Burger King”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td4.setDistance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0.1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ad.setDistance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InMiles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0.2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td4.setDistance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InMinutes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>
                <a:latin typeface="Lucida Sans Typewriter" pitchFamily="33" charset="0"/>
                <a:cs typeface="Lucida Sans Typewriter" pitchFamily="33" charset="0"/>
              </a:rPr>
              <a:t>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ad.setDistance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InMintues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(td4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                    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(ad);</a:t>
            </a:r>
          </a:p>
        </p:txBody>
      </p:sp>
    </p:spTree>
    <p:extLst>
      <p:ext uri="{BB962C8B-B14F-4D97-AF65-F5344CB8AC3E}">
        <p14:creationId xmlns:p14="http://schemas.microsoft.com/office/powerpoint/2010/main" val="8206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/>
              <a:t>Exercise: Immutable POJO Solution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62196"/>
            <a:ext cx="8991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directions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td;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ExitDirection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ArrivalDirection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ad;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TurnType.LEFT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, “11th Ave", 2.3, 4);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 = new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, "Hwy 13", 9.4, 11);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, "I-95",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true, 60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,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55);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ExitDirection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("10A", "Frontage Road", 4.4, 4);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ed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td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TurnType.U_TURN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, "13th Street", 0.1, 1);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(td);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ad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ArrivalDirection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("Burger King", 0.2, 4);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(ad);</a:t>
            </a:r>
          </a:p>
        </p:txBody>
      </p:sp>
    </p:spTree>
    <p:extLst>
      <p:ext uri="{BB962C8B-B14F-4D97-AF65-F5344CB8AC3E}">
        <p14:creationId xmlns:p14="http://schemas.microsoft.com/office/powerpoint/2010/main" val="31909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/>
              <a:t>Exercise: XML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62196"/>
            <a:ext cx="899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&lt;?xml version=“1.0” encoding=“UTF-8”?&gt;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&lt;direction type=“turn”&gt;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&lt;location&gt;11th Ave&lt;/location&gt;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&gt;2.3&lt;/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&gt;4&lt;/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&gt;left&lt;/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&lt;/direction&gt;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&lt;direction type=“turn”&gt;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&lt;location&gt;Hwy 13&lt;/location&gt;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&gt;9.4&lt;/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&gt;11&lt;/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&gt;right&lt;/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&lt;/direction&gt;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&lt;direction type=“turn”&gt;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&lt;location&gt;I-95&lt;/location&gt;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&gt;60&lt;/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&gt;55&lt;/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distanceInMinutes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turnType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tollroad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&gt;true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&lt;/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tollroad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&lt;/direction&gt;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...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&lt;/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directions&gt;</a:t>
            </a:r>
          </a:p>
        </p:txBody>
      </p:sp>
    </p:spTree>
    <p:extLst>
      <p:ext uri="{BB962C8B-B14F-4D97-AF65-F5344CB8AC3E}">
        <p14:creationId xmlns:p14="http://schemas.microsoft.com/office/powerpoint/2010/main" val="905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Problems with JavaBean Solution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Verbosity obscures intent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Redundant (e.g.,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td.setXXX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Software changes require code compilation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800" dirty="0"/>
              <a:t>Problems </a:t>
            </a:r>
            <a:r>
              <a:rPr lang="en-US" sz="2800" dirty="0" smtClean="0"/>
              <a:t>with Immutable POJO </a:t>
            </a:r>
            <a:r>
              <a:rPr lang="en-US" sz="2800" dirty="0"/>
              <a:t>Solution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Complex construction obscures intent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changes require code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compilation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r>
              <a:rPr lang="en-US" sz="2800" dirty="0"/>
              <a:t>Problems with </a:t>
            </a:r>
            <a:r>
              <a:rPr lang="en-US" sz="2800" dirty="0" smtClean="0"/>
              <a:t>XML Solution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Overly verbose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Unnatural syntax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Exercise</a:t>
            </a:r>
            <a:r>
              <a:rPr lang="en-US" u="sng" dirty="0" smtClean="0"/>
              <a:t>: Can We Do Better?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24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838"/>
          </a:xfrm>
        </p:spPr>
        <p:txBody>
          <a:bodyPr/>
          <a:lstStyle/>
          <a:p>
            <a:r>
              <a:rPr lang="en-US" u="sng" dirty="0" smtClean="0"/>
              <a:t>Exercise: Revisiting Problem Statement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 has decided to improve the accuracy of Google Driving Directions.  A small team will be responsible for developing software that allows people to submit suggested driving routes between two locations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Google.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6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838"/>
          </a:xfrm>
        </p:spPr>
        <p:txBody>
          <a:bodyPr/>
          <a:lstStyle/>
          <a:p>
            <a:r>
              <a:rPr lang="en-US" u="sng" dirty="0" smtClean="0"/>
              <a:t>Exercise: Revisiting Problem Statement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 has decided to improve the accuracy of Google Driving Directions.  A small team will be responsible for developing software that allows </a:t>
            </a:r>
            <a:r>
              <a:rPr lang="en-US" sz="2800" i="1" dirty="0" smtClean="0">
                <a:latin typeface="Arial Narrow (Body)"/>
              </a:rPr>
              <a:t>people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submit suggested driving routes between two locations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Google.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10438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Who will be submitting?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6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838"/>
          </a:xfrm>
        </p:spPr>
        <p:txBody>
          <a:bodyPr/>
          <a:lstStyle/>
          <a:p>
            <a:r>
              <a:rPr lang="en-US" u="sng" dirty="0" smtClean="0"/>
              <a:t>Exercise: Revisiting Problem Statement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 has decided to improve the accuracy of Google Driving Directions.  A small team will be responsible for developing software that allows </a:t>
            </a:r>
            <a:r>
              <a:rPr lang="en-US" sz="2800" i="1" dirty="0" smtClean="0">
                <a:latin typeface="Arial Narrow (Body)"/>
              </a:rPr>
              <a:t>people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submit suggested driving routes between two locations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Google.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10438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Who will be submitting?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036741" y="4104382"/>
            <a:ext cx="262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 Engineers?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7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838"/>
          </a:xfrm>
        </p:spPr>
        <p:txBody>
          <a:bodyPr/>
          <a:lstStyle/>
          <a:p>
            <a:r>
              <a:rPr lang="en-US" u="sng" dirty="0" smtClean="0"/>
              <a:t>Exercise: Revisiting Problem Statement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 has decided to improve the accuracy of Google Driving Directions.  A small team will be responsible for developing software that allows </a:t>
            </a:r>
            <a:r>
              <a:rPr lang="en-US" sz="2800" i="1" dirty="0" smtClean="0">
                <a:latin typeface="Arial Narrow (Body)"/>
              </a:rPr>
              <a:t>people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submit suggested driving routes between two locations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 to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Arial Narrow (Body)"/>
              </a:rPr>
              <a:t>Google.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10438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Who will be submitting?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036741" y="4104382"/>
            <a:ext cx="262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 Engineers? 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42770" y="4113330"/>
            <a:ext cx="2248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Your Uncle?</a:t>
            </a:r>
          </a:p>
        </p:txBody>
      </p:sp>
    </p:spTree>
    <p:extLst>
      <p:ext uri="{BB962C8B-B14F-4D97-AF65-F5344CB8AC3E}">
        <p14:creationId xmlns:p14="http://schemas.microsoft.com/office/powerpoint/2010/main" val="33827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</a:t>
            </a:r>
            <a:endParaRPr lang="en-US" sz="2800" dirty="0"/>
          </a:p>
          <a:p>
            <a:endParaRPr lang="en-US" sz="1400" dirty="0"/>
          </a:p>
          <a:p>
            <a:pPr lvl="1"/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TurnDirection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td = new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TurnDirection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 </a:t>
            </a:r>
          </a:p>
          <a:p>
            <a:pPr lvl="1"/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td.setTurnType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TurnType.LEFT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td.setLocation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(“11th Ave”);          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td.setDistanceInMiles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(2.3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 </a:t>
            </a:r>
          </a:p>
          <a:p>
            <a:pPr lvl="1"/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td.setTimeInMinutes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(4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2800" dirty="0"/>
              <a:t>o</a:t>
            </a:r>
            <a:r>
              <a:rPr lang="en-US" sz="2800" dirty="0" smtClean="0"/>
              <a:t>r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new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TurnDirection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TurnType.LEFT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“11th Ave",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2.3, 4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                    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2800" dirty="0" smtClean="0"/>
              <a:t>how </a:t>
            </a:r>
            <a:r>
              <a:rPr lang="en-US" sz="2800" dirty="0"/>
              <a:t>about </a:t>
            </a:r>
            <a:endParaRPr lang="en-US" sz="2800" dirty="0" smtClean="0"/>
          </a:p>
          <a:p>
            <a:endParaRPr lang="en-US" sz="1400" dirty="0"/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turn(LEFT).onto(“11th Ave").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in_miles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(2.3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in_minutes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(4);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Exercise: People == Java Engineers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59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763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Coined by Mark Evans and Martin Fowler</a:t>
            </a:r>
          </a:p>
          <a:p>
            <a:endParaRPr lang="en-US" sz="2000" dirty="0"/>
          </a:p>
          <a:p>
            <a:r>
              <a:rPr lang="en-US" sz="2800" dirty="0" smtClean="0"/>
              <a:t>Designed to be readable and flow naturally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Methods return self or a promoter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Methods make little sense out of context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Contrasts the traditional Command-Query Interface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Difficult to design, but easier to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use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Fluent Interface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978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884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763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Fluent Loops (Ruby)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in 0..9 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( 0..9 ).each do |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| 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0.upto( 9 ) do |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| end</a:t>
            </a:r>
          </a:p>
          <a:p>
            <a:endParaRPr lang="en-US" sz="2000" dirty="0" smtClean="0"/>
          </a:p>
          <a:p>
            <a:r>
              <a:rPr lang="en-US" sz="2800" dirty="0" smtClean="0"/>
              <a:t>Fluent Testing (</a:t>
            </a:r>
            <a:r>
              <a:rPr lang="en-US" sz="2800" dirty="0" err="1" smtClean="0"/>
              <a:t>Mockito</a:t>
            </a:r>
            <a:r>
              <a:rPr lang="en-US" sz="2800" dirty="0" smtClean="0"/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when(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mockedList.get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( 0 ) ).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thenReturn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 “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firstValue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” 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erify(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mockedList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atLeastOnce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 ).add( “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commonValue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” 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doThrow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 new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RuntimeException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 ).when(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mockedList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).clear()</a:t>
            </a:r>
          </a:p>
          <a:p>
            <a:pPr lvl="1"/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Fluent </a:t>
            </a:r>
            <a:r>
              <a:rPr lang="en-US" sz="2800" dirty="0" smtClean="0"/>
              <a:t>ORM (Ruby Rails)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class Manager &lt;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ActiveRecord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::Base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has_many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:employees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end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Fluent Interface Examples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14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/>
              <a:t>Exercise: Fluent Interface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62196"/>
            <a:ext cx="8991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directions = new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DirectionList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();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directions.add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turn(LEFT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).onto(“11th Ave").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(2.3).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(4),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turn(SLIGHT_RIGHT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).onto("Hwy 13").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(9.4).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(11),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turn(SLIGHT_RIGHT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).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onto("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I-95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").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tollroad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().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(3.7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(55),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exit("10A").onto("Frontage Road").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(60).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(4),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turn(U_TURN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).onto("13th Street").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(.3).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(1),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arrive("Burger King").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in_miles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(.2).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in_minutes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(4)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31520"/>
          </a:xfrm>
        </p:spPr>
        <p:txBody>
          <a:bodyPr/>
          <a:lstStyle/>
          <a:p>
            <a:r>
              <a:rPr lang="en-US" u="sng" dirty="0"/>
              <a:t>Exercise: Fluent Interface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072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106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Fluent Interface is an API </a:t>
            </a:r>
            <a:r>
              <a:rPr lang="en-US" sz="2800" dirty="0"/>
              <a:t>b</a:t>
            </a:r>
            <a:r>
              <a:rPr lang="en-US" sz="2800" dirty="0" smtClean="0"/>
              <a:t>uilt on a </a:t>
            </a:r>
            <a:r>
              <a:rPr lang="en-US" sz="2800" dirty="0"/>
              <a:t>h</a:t>
            </a:r>
            <a:r>
              <a:rPr lang="en-US" sz="2800" dirty="0" smtClean="0"/>
              <a:t>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Syntax confined to host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Requires knowledge of host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May require additional processing (e.g., compilation)</a:t>
            </a:r>
            <a:endParaRPr lang="en-US" sz="24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Exercise</a:t>
            </a:r>
            <a:r>
              <a:rPr lang="en-US" u="sng" dirty="0" smtClean="0"/>
              <a:t>: My Uncle Doesn’t Speak Java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643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106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Fluent Interface is an API </a:t>
            </a:r>
            <a:r>
              <a:rPr lang="en-US" sz="2800" dirty="0"/>
              <a:t>b</a:t>
            </a:r>
            <a:r>
              <a:rPr lang="en-US" sz="2800" dirty="0" smtClean="0"/>
              <a:t>uilt on a </a:t>
            </a:r>
            <a:r>
              <a:rPr lang="en-US" sz="2800" dirty="0"/>
              <a:t>h</a:t>
            </a:r>
            <a:r>
              <a:rPr lang="en-US" sz="2800" dirty="0" smtClean="0"/>
              <a:t>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Syntax confined to host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Requires knowledge of host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May require additional processing (e.g., compilation)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 smtClean="0"/>
          </a:p>
          <a:p>
            <a:r>
              <a:rPr lang="en-US" sz="2800" dirty="0" smtClean="0"/>
              <a:t>What if we decoupled the DSL from a host language?</a:t>
            </a:r>
            <a:endParaRPr lang="en-US" sz="2800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turn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left onto “11th Ave” in 2.3 miles or 4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turn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right onto “Hwy 13” in 9.4 miles or 11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turn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slight right onto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“I-94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tollroad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in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60 miles or 55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exit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at “10A” onto “Frontage Road” in 4.4 miles or 4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u-turn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onto “13th Street” in 0.1 miles or 1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 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arrive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at “Burger King” in 0.2 miles or 4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minutes</a:t>
            </a:r>
            <a:endParaRPr lang="en-US" sz="1600" i="1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Exercise</a:t>
            </a:r>
            <a:r>
              <a:rPr lang="en-US" u="sng" dirty="0" smtClean="0"/>
              <a:t>: My Uncle Doesn’t Speak Java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634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4343400" cy="3505200"/>
          </a:xfrm>
        </p:spPr>
        <p:txBody>
          <a:bodyPr>
            <a:normAutofit/>
          </a:bodyPr>
          <a:lstStyle/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Designed entirely from the ground-up</a:t>
            </a:r>
          </a:p>
          <a:p>
            <a:pPr marL="573088" lvl="1" indent="-23177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Responsible for defining types, syntax, semantics, and control structures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Requires implementation of language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ooling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and documentation for users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Examples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573088" lvl="1" indent="-23177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SQL, Regular Expressions, CSS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2438400"/>
            <a:ext cx="4495800" cy="3505200"/>
          </a:xfrm>
        </p:spPr>
        <p:txBody>
          <a:bodyPr>
            <a:normAutofit/>
          </a:bodyPr>
          <a:lstStyle/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convenient view of the host language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Leverages the host language</a:t>
            </a:r>
          </a:p>
          <a:p>
            <a:pPr marL="569913" lvl="1" indent="-22542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Existing types, structures, and semantics</a:t>
            </a:r>
          </a:p>
          <a:p>
            <a:pPr marL="569913" lvl="1" indent="-22542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Lexical analysis, parsing, and interpretation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Common Host Languages</a:t>
            </a:r>
          </a:p>
          <a:p>
            <a:pPr marL="573088" lvl="1" indent="-231775"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Groovy, Java, Ruby,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" y="1828799"/>
            <a:ext cx="45720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Internal (“Embedded”) </a:t>
            </a:r>
            <a:r>
              <a:rPr lang="en-US" sz="2800" dirty="0" smtClean="0">
                <a:solidFill>
                  <a:schemeClr val="tx1"/>
                </a:solidFill>
              </a:rPr>
              <a:t>DSLs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3434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External </a:t>
            </a:r>
            <a:r>
              <a:rPr lang="en-US" sz="2800" dirty="0" smtClean="0">
                <a:solidFill>
                  <a:schemeClr val="tx1"/>
                </a:solidFill>
              </a:rPr>
              <a:t>DSLs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04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spc="30" dirty="0" smtClean="0"/>
              <a:t>DSL </a:t>
            </a:r>
            <a:r>
              <a:rPr lang="en-US" sz="3600" u="sng" spc="30" dirty="0"/>
              <a:t>Dichotomy</a:t>
            </a:r>
          </a:p>
        </p:txBody>
      </p:sp>
      <p:sp>
        <p:nvSpPr>
          <p:cNvPr id="8" name="Down Arrow 7"/>
          <p:cNvSpPr/>
          <p:nvPr/>
        </p:nvSpPr>
        <p:spPr>
          <a:xfrm rot="2700000">
            <a:off x="2329127" y="1017727"/>
            <a:ext cx="440041" cy="950829"/>
          </a:xfrm>
          <a:prstGeom prst="downArrow">
            <a:avLst/>
          </a:prstGeom>
          <a:gradFill>
            <a:gsLst>
              <a:gs pos="100000">
                <a:schemeClr val="tx2">
                  <a:lumMod val="75000"/>
                </a:schemeClr>
              </a:gs>
              <a:gs pos="0">
                <a:schemeClr val="tx1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900000">
            <a:off x="6222432" y="1011640"/>
            <a:ext cx="440041" cy="950829"/>
          </a:xfrm>
          <a:prstGeom prst="downArrow">
            <a:avLst/>
          </a:prstGeom>
          <a:gradFill>
            <a:gsLst>
              <a:gs pos="100000">
                <a:schemeClr val="tx2">
                  <a:lumMod val="75000"/>
                </a:schemeClr>
              </a:gs>
              <a:gs pos="0">
                <a:schemeClr val="tx1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33411"/>
            <a:ext cx="868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technical background of the DSL users?</a:t>
            </a:r>
          </a:p>
          <a:p>
            <a:pPr algn="just"/>
            <a:r>
              <a:rPr lang="en-US" dirty="0" smtClean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DSLs provide complete flexibility in syntax and semantics allowing the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to be tailored to the domain. The syntax and semantics of the host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may limit or contradict the domain’s vocabulary and rules.</a:t>
            </a:r>
          </a:p>
          <a:p>
            <a:pPr lvl="1"/>
            <a:endParaRPr lang="en-US" sz="1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Internal DSL or External DSL?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01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33411"/>
            <a:ext cx="86868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technical background of the DSL users?</a:t>
            </a:r>
          </a:p>
          <a:p>
            <a:pPr algn="just"/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DSLs provide complete flexibility in syntax and semantics allowing the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to be tailored to the domain. The syntax and semantics of the host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may limit or contradict the domain’s vocabulary and rules.</a:t>
            </a:r>
          </a:p>
          <a:p>
            <a:pPr lvl="1"/>
            <a:endParaRPr lang="en-US" sz="1400" dirty="0"/>
          </a:p>
          <a:p>
            <a:r>
              <a:rPr lang="en-US" sz="2800" dirty="0"/>
              <a:t>Will the DSL be integrated into applications?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Whether Internal or External, the DSL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may need to be integrated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application.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Integration points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understood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advance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4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Internal DSL or External DSL?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66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33411"/>
            <a:ext cx="8686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technical background of the DSL users?</a:t>
            </a:r>
          </a:p>
          <a:p>
            <a:pPr algn="just"/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DSLs provide complete flexibility in syntax and semantics allowing the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to be tailored to the domain. The syntax and semantics of the host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language may limit or contradict the domain’s vocabulary and rules.</a:t>
            </a:r>
          </a:p>
          <a:p>
            <a:pPr lvl="1"/>
            <a:endParaRPr lang="en-US" sz="1400" dirty="0"/>
          </a:p>
          <a:p>
            <a:r>
              <a:rPr lang="en-US" sz="2800" dirty="0"/>
              <a:t>Will the DSL be integrated into applications?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Whether Internal or External, the DSL implementation may need to be integrated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with the application.  Integration points should be understood in advance.</a:t>
            </a:r>
            <a:endParaRPr lang="en-US" sz="1400" dirty="0"/>
          </a:p>
          <a:p>
            <a:endParaRPr lang="en-US" sz="1400" dirty="0"/>
          </a:p>
          <a:p>
            <a:r>
              <a:rPr lang="en-US" sz="2800" dirty="0"/>
              <a:t>How much time is permitted to create the DSL?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External DSLs require much more upfront cost because language types, control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structures, exception flow, syntax, and semantics must be defined.  The language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implemented and may require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tooling and training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users.</a:t>
            </a:r>
          </a:p>
          <a:p>
            <a:pPr lvl="1"/>
            <a:endParaRPr lang="en-US" sz="14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Internal DSL or External DSL?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66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33411"/>
            <a:ext cx="86868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technical background of the DSL users?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 DSLs provide complete flexibility in syntax and semantics allowing the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language to be tailored to the domain. The syntax and semantics of the host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language may limit or contradict the domain’s vocabulary and rules.</a:t>
            </a:r>
          </a:p>
          <a:p>
            <a:pPr lvl="1"/>
            <a:endParaRPr lang="en-US" sz="1400" dirty="0" smtClean="0"/>
          </a:p>
          <a:p>
            <a:r>
              <a:rPr lang="en-US" sz="2800" dirty="0"/>
              <a:t>Will the DSL be integrated into applications?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Whether Internal or External, the DSL implementation may need to be integrated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with the application.  Integration points should be understood in advance.</a:t>
            </a:r>
            <a:endParaRPr lang="en-US" sz="1400" dirty="0"/>
          </a:p>
          <a:p>
            <a:endParaRPr lang="en-US" sz="1400" dirty="0"/>
          </a:p>
          <a:p>
            <a:r>
              <a:rPr lang="en-US" sz="2800" dirty="0"/>
              <a:t>How much time is permitted </a:t>
            </a:r>
            <a:r>
              <a:rPr lang="en-US" sz="2800" dirty="0" smtClean="0"/>
              <a:t>to create the </a:t>
            </a:r>
            <a:r>
              <a:rPr lang="en-US" sz="2800" dirty="0"/>
              <a:t>DSL?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DSLs require much more upfront cost because language types, control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structures, exception flow, syntax, and semantics must be defined.  The language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must be implemented and may require tooling and training for users.</a:t>
            </a:r>
          </a:p>
          <a:p>
            <a:pPr lvl="1"/>
            <a:endParaRPr lang="en-US" sz="1400" dirty="0"/>
          </a:p>
          <a:p>
            <a:r>
              <a:rPr lang="en-US" sz="2800" dirty="0"/>
              <a:t>Are there performance requirements?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DSLs may improve or degrade performance.  External DSLs are more prone to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degrade application performance because the implementation may be less optimized.</a:t>
            </a:r>
            <a:r>
              <a:rPr lang="en-US" dirty="0" smtClean="0"/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Internal DSL or External DSL?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66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334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language focused on a particular domain, right? </a:t>
            </a:r>
          </a:p>
        </p:txBody>
      </p:sp>
    </p:spTree>
    <p:extLst>
      <p:ext uri="{BB962C8B-B14F-4D97-AF65-F5344CB8AC3E}">
        <p14:creationId xmlns:p14="http://schemas.microsoft.com/office/powerpoint/2010/main" val="41279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044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IDEs for creating </a:t>
            </a:r>
            <a:r>
              <a:rPr lang="en-US" sz="2800" dirty="0"/>
              <a:t>l</a:t>
            </a:r>
            <a:r>
              <a:rPr lang="en-US" sz="2800" dirty="0" smtClean="0"/>
              <a:t>anguages</a:t>
            </a:r>
            <a:endParaRPr lang="en-US" sz="4000" dirty="0"/>
          </a:p>
          <a:p>
            <a:pPr marL="914400" lvl="1" indent="-4508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Language designers define DSL using various tooling (editors, views, wizards)</a:t>
            </a:r>
          </a:p>
          <a:p>
            <a:pPr marL="914400" lvl="1" indent="-4508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Workbench generates model objects, parsers, and interpreters</a:t>
            </a:r>
          </a:p>
          <a:p>
            <a:pPr marL="914400" lvl="1" indent="-4508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Information stored in a concrete syntax but viewed and edited using other representations such as outline views, call hierarchies, or refactoring actions</a:t>
            </a:r>
          </a:p>
          <a:p>
            <a:pPr marL="914400" lvl="1" indent="-4508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Designers and users may leverage tooling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Workbenches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736068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Xtext</a:t>
            </a:r>
            <a:endParaRPr lang="en-US" sz="2800" dirty="0" smtClean="0"/>
          </a:p>
          <a:p>
            <a:r>
              <a:rPr lang="en-US" sz="2000" dirty="0"/>
              <a:t>http://www.eclipse.org/Xtext</a:t>
            </a:r>
            <a:r>
              <a:rPr lang="en-US" dirty="0"/>
              <a:t>/</a:t>
            </a:r>
          </a:p>
        </p:txBody>
      </p:sp>
      <p:pic>
        <p:nvPicPr>
          <p:cNvPr id="1028" name="Picture 4" descr="http://4.bp.blogspot.com/_Ii_da0jTxAY/Swu1fAGiPCI/AAAAAAAAANw/SMNEP6qreWQ/s1600/Picture+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7" y="3440393"/>
            <a:ext cx="5105400" cy="33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6553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DSLs are not General Purpose Languages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Limited expressiveness focused on a domain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Think screwdriver not Swiss Army knife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2800" dirty="0"/>
              <a:t>DSLs </a:t>
            </a:r>
            <a:r>
              <a:rPr lang="en-US" sz="2800" dirty="0" smtClean="0"/>
              <a:t>help bridge the domain gap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Accessibility of DSLs help engineers and users communicate about the domain and its rules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800" dirty="0" smtClean="0"/>
              <a:t>Understand External Vs. Internal Tradeoffs</a:t>
            </a: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Internal can leverage host language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External offers complete flexibility, but is much harder to develop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Summary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49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http://martinfowler.com/bliki/DomainSpecificLanguage.html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http</a:t>
            </a:r>
            <a:r>
              <a:rPr lang="en-US" sz="2000" dirty="0"/>
              <a:t>://www.slideshare.net/adorepump/domain-specific-languages-presentation-816071</a:t>
            </a:r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http</a:t>
            </a:r>
            <a:r>
              <a:rPr lang="en-US" sz="2000" dirty="0"/>
              <a:t>://www.slideshare.net/ThoughtWorks0ffshore/construction-techniques-for-domain-specific-languages</a:t>
            </a:r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http</a:t>
            </a:r>
            <a:r>
              <a:rPr lang="en-US" sz="2000" dirty="0"/>
              <a:t>://nealford.com/downloads/conferences/4_Practical_Uses_for_DSLs(Neal_Ford).pdf</a:t>
            </a:r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err="1" smtClean="0"/>
              <a:t>Ghosh</a:t>
            </a:r>
            <a:r>
              <a:rPr lang="en-US" sz="2000" dirty="0" smtClean="0"/>
              <a:t>, </a:t>
            </a:r>
            <a:r>
              <a:rPr lang="en-US" sz="2000" dirty="0" err="1" smtClean="0"/>
              <a:t>Debasish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u="sng" dirty="0" smtClean="0"/>
              <a:t>DSLs </a:t>
            </a:r>
            <a:r>
              <a:rPr lang="en-US" sz="2000" u="sng" dirty="0"/>
              <a:t>in </a:t>
            </a:r>
            <a:r>
              <a:rPr lang="en-US" sz="2000" u="sng" dirty="0" smtClean="0"/>
              <a:t>Action</a:t>
            </a:r>
            <a:r>
              <a:rPr lang="en-US" sz="2000" dirty="0"/>
              <a:t>.</a:t>
            </a:r>
            <a:r>
              <a:rPr lang="en-US" sz="2000" dirty="0" smtClean="0"/>
              <a:t> Manning Publications, </a:t>
            </a:r>
            <a:r>
              <a:rPr lang="en-US" sz="2000" dirty="0"/>
              <a:t>2010</a:t>
            </a:r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www.eclipse.org/Xtext</a:t>
            </a:r>
            <a:endParaRPr lang="en-US" sz="2000" dirty="0"/>
          </a:p>
          <a:p>
            <a:pPr marL="0" lvl="1">
              <a:buFont typeface="Arial" pitchFamily="34" charset="0"/>
              <a:buChar char="•"/>
            </a:pPr>
            <a:endParaRPr lang="en-US" sz="2000" dirty="0" smtClean="0"/>
          </a:p>
          <a:p>
            <a:pPr marL="0" lvl="1"/>
            <a:r>
              <a:rPr lang="en-US" sz="2000" dirty="0" smtClean="0"/>
              <a:t>http</a:t>
            </a:r>
            <a:r>
              <a:rPr lang="en-US" sz="2000" dirty="0"/>
              <a:t>://www.jetbrains.com/mps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Jason M. Carey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External DSLs with 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According to Martin Fowler…</a:t>
            </a:r>
            <a:endParaRPr lang="en-US" sz="2800" dirty="0"/>
          </a:p>
          <a:p>
            <a:endParaRPr lang="en-US" sz="2000" dirty="0" smtClean="0"/>
          </a:p>
          <a:p>
            <a:pPr marL="285750"/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“a computer programming language of limited expressiveness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focused on a particular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domain”</a:t>
            </a:r>
          </a:p>
          <a:p>
            <a:endParaRPr lang="en-US" sz="240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8066" y="3625060"/>
            <a:ext cx="5084982" cy="2031325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  <a:p>
            <a:endParaRPr lang="en-US" sz="600" dirty="0"/>
          </a:p>
          <a:p>
            <a:r>
              <a:rPr lang="en-US" sz="2400" dirty="0"/>
              <a:t>  </a:t>
            </a:r>
            <a:r>
              <a:rPr lang="en-US" sz="2200" dirty="0"/>
              <a:t>SQL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id, make, model FROM Car WHERE id &gt;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000" dirty="0" smtClean="0"/>
          </a:p>
          <a:p>
            <a:r>
              <a:rPr lang="en-US" sz="2200" dirty="0" smtClean="0"/>
              <a:t>  Regular </a:t>
            </a:r>
            <a:r>
              <a:rPr lang="en-US" sz="2200" dirty="0"/>
              <a:t>Expressions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&lt;TAG[^&gt;]*&gt;(.*?)&lt;/TAG&gt;</a:t>
            </a:r>
          </a:p>
        </p:txBody>
      </p:sp>
    </p:spTree>
    <p:extLst>
      <p:ext uri="{BB962C8B-B14F-4D97-AF65-F5344CB8AC3E}">
        <p14:creationId xmlns:p14="http://schemas.microsoft.com/office/powerpoint/2010/main" val="31821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4343400" cy="3505200"/>
          </a:xfrm>
        </p:spPr>
        <p:txBody>
          <a:bodyPr>
            <a:normAutofit/>
          </a:bodyPr>
          <a:lstStyle/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Designed entirely from the ground-up</a:t>
            </a:r>
          </a:p>
          <a:p>
            <a:pPr marL="573088" lvl="1" indent="-23177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Responsible for defining types, syntax, semantics, and control structures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Requires implementation of language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ooling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and documentation for users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Examples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573088" lvl="1" indent="-23177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SQL, Regular Expressions, CSS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2438400"/>
            <a:ext cx="4495800" cy="3505200"/>
          </a:xfrm>
        </p:spPr>
        <p:txBody>
          <a:bodyPr>
            <a:normAutofit/>
          </a:bodyPr>
          <a:lstStyle/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convenient view of the host language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Leverages the host language</a:t>
            </a:r>
          </a:p>
          <a:p>
            <a:pPr marL="569913" lvl="1" indent="-22542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Existing types, structures, and semantics</a:t>
            </a:r>
          </a:p>
          <a:p>
            <a:pPr marL="569913" lvl="1" indent="-225425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Lexical analysis, parsing, and interpretation</a:t>
            </a:r>
          </a:p>
          <a:p>
            <a:pPr marL="341313" indent="-284163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Common Host Languages</a:t>
            </a:r>
          </a:p>
          <a:p>
            <a:pPr marL="573088" lvl="1" indent="-231775"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Groovy, Java, Ruby,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" y="1828799"/>
            <a:ext cx="45720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Internal (“Embedded”) </a:t>
            </a:r>
            <a:r>
              <a:rPr lang="en-US" sz="2800" dirty="0" smtClean="0">
                <a:solidFill>
                  <a:schemeClr val="tx1"/>
                </a:solidFill>
              </a:rPr>
              <a:t>DSLs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3434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External </a:t>
            </a:r>
            <a:r>
              <a:rPr lang="en-US" sz="2800" dirty="0" smtClean="0">
                <a:solidFill>
                  <a:schemeClr val="tx1"/>
                </a:solidFill>
              </a:rPr>
              <a:t>DSLs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04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spc="30" dirty="0" smtClean="0"/>
              <a:t>DSL </a:t>
            </a:r>
            <a:r>
              <a:rPr lang="en-US" sz="3600" u="sng" spc="30" dirty="0"/>
              <a:t>Dichotomy</a:t>
            </a:r>
          </a:p>
        </p:txBody>
      </p:sp>
      <p:sp>
        <p:nvSpPr>
          <p:cNvPr id="8" name="Down Arrow 7"/>
          <p:cNvSpPr/>
          <p:nvPr/>
        </p:nvSpPr>
        <p:spPr>
          <a:xfrm rot="2700000">
            <a:off x="2329127" y="1017727"/>
            <a:ext cx="440041" cy="950829"/>
          </a:xfrm>
          <a:prstGeom prst="downArrow">
            <a:avLst/>
          </a:prstGeom>
          <a:gradFill>
            <a:gsLst>
              <a:gs pos="100000">
                <a:schemeClr val="tx2">
                  <a:lumMod val="75000"/>
                </a:schemeClr>
              </a:gs>
              <a:gs pos="0">
                <a:schemeClr val="tx1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900000">
            <a:off x="6222432" y="1011640"/>
            <a:ext cx="440041" cy="950829"/>
          </a:xfrm>
          <a:prstGeom prst="downArrow">
            <a:avLst/>
          </a:prstGeom>
          <a:gradFill>
            <a:gsLst>
              <a:gs pos="100000">
                <a:schemeClr val="tx2">
                  <a:lumMod val="75000"/>
                </a:schemeClr>
              </a:gs>
              <a:gs pos="0">
                <a:schemeClr val="tx1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2800" dirty="0" smtClean="0"/>
              <a:t>Offer flexibility in the language design at the price </a:t>
            </a:r>
          </a:p>
          <a:p>
            <a:r>
              <a:rPr lang="en-US" sz="2800" dirty="0" smtClean="0"/>
              <a:t>of increased complexity in implementation.</a:t>
            </a:r>
          </a:p>
          <a:p>
            <a:endParaRPr lang="en-US" sz="3200" dirty="0"/>
          </a:p>
          <a:p>
            <a:pPr lvl="1"/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External DSLs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10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2800" dirty="0" smtClean="0"/>
              <a:t>Offer flexibility in the language design at the price </a:t>
            </a:r>
          </a:p>
          <a:p>
            <a:r>
              <a:rPr lang="en-US" sz="2800" dirty="0" smtClean="0"/>
              <a:t>of increased complexity in implementation.</a:t>
            </a:r>
          </a:p>
          <a:p>
            <a:endParaRPr lang="en-US" sz="32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In other words, External DSLs are a lot of work! 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External DSLs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204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1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buf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while(c != -1)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buf.append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 smtClean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A</a:t>
            </a:r>
            <a:r>
              <a:rPr lang="en-US" u="sng" dirty="0" smtClean="0"/>
              <a:t>re these Different?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04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// Example 1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buf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while(c != -1)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buf.append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 smtClean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A</a:t>
            </a:r>
            <a:r>
              <a:rPr lang="en-US" u="sng" dirty="0" smtClean="0"/>
              <a:t>re these Different?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04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334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language focused on a particular domain, right?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29634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Not quite…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25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1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buf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while(c != -1)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buf.append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 smtClean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 indent="-457200">
              <a:buFont typeface="Arial" pitchFamily="34" charset="0"/>
              <a:buChar char="•"/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A</a:t>
            </a:r>
            <a:r>
              <a:rPr lang="en-US" u="sng" dirty="0" smtClean="0"/>
              <a:t>re these Different?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209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// Example 1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buf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while(c != -1)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buf.append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 smtClean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 algn="ctr"/>
            <a:endParaRPr lang="en-US" sz="800" dirty="0">
              <a:latin typeface="Lucida Console" pitchFamily="49" charset="0"/>
            </a:endParaRP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A</a:t>
            </a:r>
            <a:r>
              <a:rPr lang="en-US" u="sng" dirty="0" smtClean="0"/>
              <a:t>re these Different?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56369"/>
            <a:ext cx="7354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Yes! </a:t>
            </a:r>
          </a:p>
          <a:p>
            <a:r>
              <a:rPr lang="en-US" sz="3200" dirty="0" smtClean="0"/>
              <a:t>Example 2 </a:t>
            </a:r>
            <a:r>
              <a:rPr lang="en-US" sz="3200" i="1" dirty="0" smtClean="0"/>
              <a:t>recognizes </a:t>
            </a:r>
            <a:r>
              <a:rPr lang="en-US" sz="3200" dirty="0"/>
              <a:t>letters followed by digits. </a:t>
            </a:r>
          </a:p>
        </p:txBody>
      </p:sp>
    </p:spTree>
    <p:extLst>
      <p:ext uri="{BB962C8B-B14F-4D97-AF65-F5344CB8AC3E}">
        <p14:creationId xmlns:p14="http://schemas.microsoft.com/office/powerpoint/2010/main" val="1408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Recognizing input requires the ability to: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  <a:p>
            <a:pPr lvl="1"/>
            <a:r>
              <a:rPr lang="en-US" sz="2400" dirty="0"/>
              <a:t>Identify the </a:t>
            </a:r>
            <a:r>
              <a:rPr lang="en-US" sz="2400" dirty="0" smtClean="0"/>
              <a:t>vocabulary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defines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vocabulary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 vocabulary recognizer is called the </a:t>
            </a:r>
            <a:r>
              <a:rPr lang="en-US" sz="2000" b="1" i="1" u="sng" dirty="0" err="1" smtClean="0">
                <a:solidFill>
                  <a:schemeClr val="tx2">
                    <a:lumMod val="75000"/>
                  </a:schemeClr>
                </a:solidFill>
              </a:rPr>
              <a:t>lexer</a:t>
            </a:r>
            <a:endParaRPr lang="en-US" sz="20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Groups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characters into vocabulary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symbols called tokens</a:t>
            </a:r>
          </a:p>
          <a:p>
            <a:pPr lvl="3"/>
            <a:endParaRPr lang="en-US" sz="2400" dirty="0" smtClean="0"/>
          </a:p>
          <a:p>
            <a:pPr lvl="1"/>
            <a:r>
              <a:rPr lang="en-US" sz="2400" dirty="0" smtClean="0"/>
              <a:t>Compare the input structure against constraints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defines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constraints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 structure recognizer is called the </a:t>
            </a:r>
            <a:r>
              <a:rPr lang="en-US" sz="2000" b="1" i="1" u="sng" dirty="0" smtClean="0">
                <a:solidFill>
                  <a:schemeClr val="tx2">
                    <a:lumMod val="75000"/>
                  </a:schemeClr>
                </a:solidFill>
              </a:rPr>
              <a:t>parser</a:t>
            </a:r>
          </a:p>
          <a:p>
            <a:pPr lvl="3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Produces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data model from a stream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tokens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0" lvl="2"/>
            <a:r>
              <a:rPr lang="en-US" sz="2800" i="1" dirty="0" smtClean="0"/>
              <a:t>Input is recognizable if it satisfies the language constraints</a:t>
            </a: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Recognition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929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17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endParaRPr lang="en-US" sz="17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2800" b="1" dirty="0" smtClean="0"/>
              <a:t>Vocabulary   ?</a:t>
            </a:r>
            <a:endParaRPr lang="en-US" sz="2800" dirty="0" smtClean="0"/>
          </a:p>
          <a:p>
            <a:pPr lvl="1"/>
            <a:r>
              <a:rPr lang="en-US" sz="2800" b="1" dirty="0" smtClean="0"/>
              <a:t>Constraints </a:t>
            </a:r>
            <a:r>
              <a:rPr lang="en-US" sz="3100" b="1" dirty="0" smtClean="0"/>
              <a:t> </a:t>
            </a:r>
            <a:r>
              <a:rPr lang="en-US" sz="2800" b="1" dirty="0" smtClean="0"/>
              <a:t>?</a:t>
            </a:r>
            <a:endParaRPr lang="en-US" sz="2800" b="1" dirty="0"/>
          </a:p>
          <a:p>
            <a:pPr lvl="1"/>
            <a:endParaRPr lang="en-US" sz="17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Recognition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17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 Example 2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letters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digits = new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StringBuffer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Character.isLetter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letters.append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Character.isDigit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c)) {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digits.append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((char) c);</a:t>
            </a:r>
          </a:p>
          <a:p>
            <a:pPr lvl="1"/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c =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reader.read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lvl="1"/>
            <a:endParaRPr lang="en-US" sz="17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endParaRPr lang="en-US" sz="17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sz="2800" b="1" dirty="0" smtClean="0"/>
              <a:t>Vocabulary   :: </a:t>
            </a:r>
            <a:r>
              <a:rPr lang="en-US" sz="2800" dirty="0" smtClean="0"/>
              <a:t>	letters, digits</a:t>
            </a:r>
          </a:p>
          <a:p>
            <a:pPr lvl="1"/>
            <a:r>
              <a:rPr lang="en-US" sz="2800" b="1" dirty="0" smtClean="0"/>
              <a:t>Constraints </a:t>
            </a:r>
            <a:r>
              <a:rPr lang="en-US" sz="3100" b="1" dirty="0" smtClean="0"/>
              <a:t> </a:t>
            </a:r>
            <a:r>
              <a:rPr lang="en-US" sz="2800" b="1" dirty="0" smtClean="0"/>
              <a:t>::</a:t>
            </a:r>
            <a:r>
              <a:rPr lang="en-US" sz="2800" dirty="0" smtClean="0"/>
              <a:t> 	zero or more letters followed by zero or 				more digits</a:t>
            </a:r>
            <a:endParaRPr lang="en-US" sz="2800" b="1" dirty="0"/>
          </a:p>
          <a:p>
            <a:pPr lvl="1"/>
            <a:endParaRPr lang="en-US" sz="17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Recognition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572434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Identify</a:t>
            </a:r>
          </a:p>
          <a:p>
            <a:pPr algn="ctr"/>
            <a:r>
              <a:rPr lang="en-US" dirty="0" smtClean="0"/>
              <a:t>Letters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3370" y="3047999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</a:t>
            </a:r>
          </a:p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3505200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Identify</a:t>
            </a:r>
          </a:p>
          <a:p>
            <a:pPr algn="ctr"/>
            <a:r>
              <a:rPr lang="en-US" dirty="0" smtClean="0"/>
              <a:t>Digits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019800" y="2438400"/>
            <a:ext cx="3048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19800" y="3352800"/>
            <a:ext cx="3048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467600" y="2421138"/>
            <a:ext cx="304800" cy="1846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Big Picture (so far)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64280" y="2109414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126673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Lexer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" y="2623704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905" y="225996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7000" y="2627168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3125" y="226689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tokens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907280" y="2628960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432" y="2263914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</a:t>
            </a:r>
            <a:r>
              <a:rPr lang="en-US" sz="2000" dirty="0" smtClean="0"/>
              <a:t>ata</a:t>
            </a:r>
          </a:p>
          <a:p>
            <a:pPr algn="ctr"/>
            <a:r>
              <a:rPr lang="en-US" sz="2000" dirty="0" smtClean="0"/>
              <a:t>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4" y="3706091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characters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93769" y="42672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tokens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0"/>
          </p:cNvCxnSpPr>
          <p:nvPr/>
        </p:nvCxnSpPr>
        <p:spPr>
          <a:xfrm flipV="1">
            <a:off x="2095500" y="3280065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43400" y="3276600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technique for describing language structure using </a:t>
            </a:r>
            <a:endParaRPr lang="en-US" sz="2800" dirty="0" smtClean="0"/>
          </a:p>
          <a:p>
            <a:r>
              <a:rPr lang="en-US" sz="2800" dirty="0" smtClean="0"/>
              <a:t>variables </a:t>
            </a:r>
            <a:r>
              <a:rPr lang="en-US" sz="2800" dirty="0"/>
              <a:t>and substitution </a:t>
            </a:r>
            <a:r>
              <a:rPr lang="en-US" sz="2800" dirty="0" smtClean="0"/>
              <a:t>rules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Grammars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416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technique for describing language structure using </a:t>
            </a:r>
            <a:endParaRPr lang="en-US" sz="2800" dirty="0" smtClean="0"/>
          </a:p>
          <a:p>
            <a:r>
              <a:rPr lang="en-US" sz="2800" dirty="0" smtClean="0"/>
              <a:t>variables </a:t>
            </a:r>
            <a:r>
              <a:rPr lang="en-US" sz="2800" dirty="0"/>
              <a:t>and substitution </a:t>
            </a:r>
            <a:r>
              <a:rPr lang="en-US" sz="2800" dirty="0" smtClean="0"/>
              <a:t>rules</a:t>
            </a:r>
          </a:p>
          <a:p>
            <a:endParaRPr lang="en-US" sz="2800" dirty="0" smtClean="0"/>
          </a:p>
          <a:p>
            <a:r>
              <a:rPr lang="en-US" sz="2800" dirty="0" smtClean="0"/>
              <a:t>“Letters then Digits” Grammar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		: letter* digit*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etter		: ‘a’ | ‘b’ | … ‘z’ | ‘A’ | ‘B’ | … ‘Z’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digit		: ‘0’ | ‘1’ | … ‘9’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Language Grammars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227722" y="31462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ero or more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3888324" y="3515614"/>
            <a:ext cx="968737" cy="218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5967509" y="4065032"/>
            <a:ext cx="155448" cy="342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8370" y="40386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 rule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3774" y="50408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066800" y="4724400"/>
            <a:ext cx="711129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0780" y="32766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variable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1164600" y="3645932"/>
            <a:ext cx="711130" cy="218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7800" y="5181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OR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5029200" y="4495800"/>
            <a:ext cx="75775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51932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962417" y="4800600"/>
            <a:ext cx="505147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sequence of substitutions </a:t>
            </a:r>
            <a:r>
              <a:rPr lang="en-US" sz="2800" dirty="0" smtClean="0"/>
              <a:t>beginning with </a:t>
            </a:r>
            <a:r>
              <a:rPr lang="en-US" sz="2800" dirty="0"/>
              <a:t>the start </a:t>
            </a:r>
            <a:endParaRPr lang="en-US" sz="2800" dirty="0" smtClean="0"/>
          </a:p>
          <a:p>
            <a:r>
              <a:rPr lang="en-US" sz="2800" dirty="0" smtClean="0"/>
              <a:t>variable </a:t>
            </a:r>
            <a:r>
              <a:rPr lang="en-US" sz="2800" dirty="0"/>
              <a:t>and ending with a string containing no </a:t>
            </a:r>
            <a:r>
              <a:rPr lang="en-US" sz="2800" dirty="0" smtClean="0"/>
              <a:t>variables.</a:t>
            </a:r>
          </a:p>
          <a:p>
            <a:endParaRPr lang="en-US" sz="2800" dirty="0" smtClean="0"/>
          </a:p>
          <a:p>
            <a:r>
              <a:rPr lang="en-US" sz="2800" dirty="0"/>
              <a:t>A </a:t>
            </a:r>
            <a:r>
              <a:rPr lang="en-US" sz="2800" dirty="0" smtClean="0"/>
              <a:t>substitution replaces one variable at a time.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 language recognizes the input if a derivation exists.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Grammar Derivations</a:t>
            </a:r>
          </a:p>
        </p:txBody>
      </p:sp>
    </p:spTree>
    <p:extLst>
      <p:ext uri="{BB962C8B-B14F-4D97-AF65-F5344CB8AC3E}">
        <p14:creationId xmlns:p14="http://schemas.microsoft.com/office/powerpoint/2010/main" val="35158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		: letter* digit*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etter		: ‘a’ | ‘b’ | … ‘z’ | ‘A’ | ‘B’ | … ‘Z’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digit		: ‘0’ | ‘1’ | … ‘9’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Does the language </a:t>
            </a:r>
            <a:r>
              <a:rPr lang="en-US" sz="2800" dirty="0" smtClean="0"/>
              <a:t>recognize ‘hello123’ ?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Grammar Derivations</a:t>
            </a:r>
          </a:p>
        </p:txBody>
      </p:sp>
    </p:spTree>
    <p:extLst>
      <p:ext uri="{BB962C8B-B14F-4D97-AF65-F5344CB8AC3E}">
        <p14:creationId xmlns:p14="http://schemas.microsoft.com/office/powerpoint/2010/main" val="13448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7543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A </a:t>
            </a:r>
            <a:r>
              <a:rPr lang="en-US" sz="2800" dirty="0"/>
              <a:t>language</a:t>
            </a:r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 focused on a particular domain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407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		: letter* digit*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etter		: ‘a’ | ‘b’ | … ‘z’ | ‘A’ | ‘B’ | … ‘Z’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digit		: ‘0’ | ‘1’ | … ‘9’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Does the language </a:t>
            </a:r>
            <a:r>
              <a:rPr lang="en-US" sz="2800" dirty="0" smtClean="0"/>
              <a:t>recognize ‘hello123’ ?</a:t>
            </a:r>
            <a:endParaRPr lang="en-US" sz="2800" dirty="0"/>
          </a:p>
          <a:p>
            <a:endParaRPr lang="en-US" sz="2000" dirty="0" smtClean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letter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* digit*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input</a:t>
            </a:r>
            <a:r>
              <a:rPr lang="en-US" sz="2400" dirty="0" smtClean="0">
                <a:sym typeface="Wingdings" pitchFamily="2" charset="2"/>
              </a:rPr>
              <a:t>    hello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digit*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input</a:t>
            </a:r>
            <a:r>
              <a:rPr lang="en-US" sz="2400" dirty="0" smtClean="0">
                <a:sym typeface="Wingdings" pitchFamily="2" charset="2"/>
              </a:rPr>
              <a:t>    hello123	</a:t>
            </a:r>
          </a:p>
          <a:p>
            <a:endParaRPr lang="en-US" sz="2400" dirty="0" smtClean="0"/>
          </a:p>
          <a:p>
            <a:r>
              <a:rPr lang="en-US" sz="2800" dirty="0" smtClean="0"/>
              <a:t>Yes, since a derivation exists!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Grammar Derivations</a:t>
            </a:r>
          </a:p>
        </p:txBody>
      </p:sp>
    </p:spTree>
    <p:extLst>
      <p:ext uri="{BB962C8B-B14F-4D97-AF65-F5344CB8AC3E}">
        <p14:creationId xmlns:p14="http://schemas.microsoft.com/office/powerpoint/2010/main" val="40610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		: letter* digit*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etter		: ‘a’ | ‘b’ | … ‘z’ | ‘A’ | ‘B’ | … ‘Z’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digit		: ‘0’ | ‘1’ | … ‘9’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Does the language </a:t>
            </a:r>
            <a:r>
              <a:rPr lang="en-US" sz="2800" dirty="0" smtClean="0"/>
              <a:t>recognize ‘hello123world’ ?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Grammar Derivations</a:t>
            </a:r>
          </a:p>
        </p:txBody>
      </p:sp>
    </p:spTree>
    <p:extLst>
      <p:ext uri="{BB962C8B-B14F-4D97-AF65-F5344CB8AC3E}">
        <p14:creationId xmlns:p14="http://schemas.microsoft.com/office/powerpoint/2010/main" val="342553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		: letter* digit*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etter		: ‘a’ | ‘b’ | … ‘z’ | ‘A’ | ‘B’ | … ‘Z’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digit		: ‘0’ | ‘1’ | … ‘9’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Does the language </a:t>
            </a:r>
            <a:r>
              <a:rPr lang="en-US" sz="2800" dirty="0" smtClean="0"/>
              <a:t>recognize ‘hello123world’ ?</a:t>
            </a:r>
            <a:endParaRPr lang="en-US" sz="2800" dirty="0"/>
          </a:p>
          <a:p>
            <a:endParaRPr lang="en-US" sz="2000" dirty="0" smtClean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letter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* digit*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input</a:t>
            </a:r>
            <a:r>
              <a:rPr lang="en-US" sz="2400" dirty="0" smtClean="0">
                <a:sym typeface="Wingdings" pitchFamily="2" charset="2"/>
              </a:rPr>
              <a:t>    hello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digit*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input</a:t>
            </a:r>
            <a:r>
              <a:rPr lang="en-US" sz="2400" dirty="0" smtClean="0">
                <a:sym typeface="Wingdings" pitchFamily="2" charset="2"/>
              </a:rPr>
              <a:t>    hello123	// no variable left to match ‘world’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No, since a derivation does not exist!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Grammar Derivations</a:t>
            </a:r>
          </a:p>
        </p:txBody>
      </p:sp>
    </p:spTree>
    <p:extLst>
      <p:ext uri="{BB962C8B-B14F-4D97-AF65-F5344CB8AC3E}">
        <p14:creationId xmlns:p14="http://schemas.microsoft.com/office/powerpoint/2010/main" val="2582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371600" y="1905000"/>
            <a:ext cx="6324600" cy="39624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ContextFree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2819400"/>
            <a:ext cx="4953000" cy="304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ContextFree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84887" y="3886200"/>
            <a:ext cx="3498026" cy="19812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Chomsky’s Grammar Hierarchy</a:t>
            </a:r>
            <a:endParaRPr lang="en-US" u="sng" dirty="0"/>
          </a:p>
        </p:txBody>
      </p:sp>
      <p:sp>
        <p:nvSpPr>
          <p:cNvPr id="3" name="Oval 2"/>
          <p:cNvSpPr/>
          <p:nvPr/>
        </p:nvSpPr>
        <p:spPr>
          <a:xfrm>
            <a:off x="3581400" y="4724400"/>
            <a:ext cx="1905000" cy="1143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Regular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4202668"/>
            <a:ext cx="1412566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Context-Free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212068"/>
            <a:ext cx="1834156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Context-Sensitive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2255529"/>
            <a:ext cx="131959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Big Picture (so far)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64280" y="2109414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126673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Lexer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" y="2623704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905" y="225996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7000" y="2627168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3125" y="226689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tokens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907280" y="2628960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432" y="2263914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</a:t>
            </a:r>
            <a:r>
              <a:rPr lang="en-US" sz="2000" dirty="0" smtClean="0"/>
              <a:t>ata</a:t>
            </a:r>
          </a:p>
          <a:p>
            <a:pPr algn="ctr"/>
            <a:r>
              <a:rPr lang="en-US" sz="2000" dirty="0" smtClean="0"/>
              <a:t>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4" y="3706091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characters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93769" y="42672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tokens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0"/>
          </p:cNvCxnSpPr>
          <p:nvPr/>
        </p:nvCxnSpPr>
        <p:spPr>
          <a:xfrm flipV="1">
            <a:off x="2095500" y="3280065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43400" y="3276600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Produced </a:t>
            </a:r>
            <a:r>
              <a:rPr lang="en-US" sz="2800" dirty="0"/>
              <a:t>by the parser and </a:t>
            </a:r>
            <a:r>
              <a:rPr lang="en-US" sz="2800" dirty="0" smtClean="0"/>
              <a:t>is machine readable</a:t>
            </a:r>
            <a:endParaRPr lang="en-US" sz="2800" dirty="0"/>
          </a:p>
          <a:p>
            <a:pPr lvl="0"/>
            <a:endParaRPr lang="en-US" sz="2400" dirty="0" smtClean="0"/>
          </a:p>
          <a:p>
            <a:pPr lvl="0"/>
            <a:r>
              <a:rPr lang="en-US" sz="2800" dirty="0" smtClean="0"/>
              <a:t>The </a:t>
            </a:r>
            <a:r>
              <a:rPr lang="en-US" sz="2800" dirty="0"/>
              <a:t>application dictates the nature of the </a:t>
            </a:r>
            <a:r>
              <a:rPr lang="en-US" sz="2800" dirty="0" smtClean="0"/>
              <a:t>data model</a:t>
            </a:r>
            <a:endParaRPr lang="en-US" sz="2000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r>
              <a:rPr lang="en-US" sz="2800" dirty="0" smtClean="0"/>
              <a:t>Grammar-based applications usually require knowledge </a:t>
            </a:r>
          </a:p>
          <a:p>
            <a:r>
              <a:rPr lang="en-US" sz="2800" dirty="0" smtClean="0"/>
              <a:t>of tokens and their structural (nested) relationships</a:t>
            </a:r>
          </a:p>
          <a:p>
            <a:endParaRPr lang="en-US" sz="3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Data Model</a:t>
            </a:r>
            <a:endParaRPr lang="en-US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2919"/>
              </p:ext>
            </p:extLst>
          </p:nvPr>
        </p:nvGraphicFramePr>
        <p:xfrm>
          <a:off x="1066800" y="3017520"/>
          <a:ext cx="6477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226"/>
                <a:gridCol w="2710774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Data model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existence in a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</a:t>
                      </a:r>
                      <a:r>
                        <a:rPr lang="en-US" baseline="0" dirty="0" smtClean="0"/>
                        <a:t> set of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frequencies in a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of words to frequencies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 hoc queries against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XML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object 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Trees as the Data Model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6210" y="1266378"/>
            <a:ext cx="8686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A simple grammar to recognize an integer assignment</a:t>
            </a:r>
          </a:p>
          <a:p>
            <a:pPr lvl="0"/>
            <a:endParaRPr lang="en-US" sz="800" dirty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statement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assignment ‘;’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assignment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id ‘=‘ integer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		: ‘x’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integer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0’ | ‘1’ | … ‘9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’)+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en-US" sz="4000" dirty="0" smtClean="0"/>
          </a:p>
          <a:p>
            <a:pPr lvl="0"/>
            <a:r>
              <a:rPr lang="en-US" sz="2800" dirty="0" smtClean="0"/>
              <a:t>Example Derivation: ‘x = 123;’</a:t>
            </a:r>
          </a:p>
          <a:p>
            <a:pPr lvl="0"/>
            <a:endParaRPr lang="en-US" sz="800" dirty="0" smtClean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statement </a:t>
            </a:r>
            <a:r>
              <a:rPr lang="en-US" sz="2400" dirty="0" smtClean="0">
                <a:sym typeface="Wingdings" pitchFamily="2" charset="2"/>
              </a:rPr>
              <a:t>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assignment ‘;’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 </a:t>
            </a:r>
            <a:r>
              <a:rPr lang="en-US" sz="2400" dirty="0" smtClean="0">
                <a:sym typeface="Wingdings" pitchFamily="2" charset="2"/>
              </a:rPr>
              <a:t>id ‘=‘ integer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</a:t>
            </a:r>
            <a:r>
              <a:rPr lang="en-US" sz="2400" dirty="0" smtClean="0">
                <a:sym typeface="Wingdings" pitchFamily="2" charset="2"/>
              </a:rPr>
              <a:t>‘x’ </a:t>
            </a:r>
            <a:r>
              <a:rPr lang="en-US" sz="2400" dirty="0">
                <a:sym typeface="Wingdings" pitchFamily="2" charset="2"/>
              </a:rPr>
              <a:t>‘=‘ integer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‘x’ ‘=‘ </a:t>
            </a:r>
            <a:r>
              <a:rPr lang="en-US" sz="2400" dirty="0" smtClean="0">
                <a:sym typeface="Wingdings" pitchFamily="2" charset="2"/>
              </a:rPr>
              <a:t>123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‘x’ ‘=‘ 123 </a:t>
            </a:r>
            <a:r>
              <a:rPr lang="en-US" sz="2400" dirty="0" smtClean="0">
                <a:sym typeface="Wingdings" pitchFamily="2" charset="2"/>
              </a:rPr>
              <a:t>‘;’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69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Trees as the Data Model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6210" y="1266378"/>
            <a:ext cx="8686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A simple grammar to recognize an integer assignment</a:t>
            </a:r>
          </a:p>
          <a:p>
            <a:pPr lvl="0"/>
            <a:endParaRPr lang="en-US" sz="800" dirty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statement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assignment ‘;’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assignment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id ‘=‘ integer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id		: ‘x’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integer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0’ | ‘1’ | … ‘9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’)+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en-US" sz="4000" dirty="0" smtClean="0"/>
          </a:p>
          <a:p>
            <a:pPr lvl="0"/>
            <a:r>
              <a:rPr lang="en-US" sz="2800" dirty="0" smtClean="0"/>
              <a:t>Example Derivation: ‘x = 123;’</a:t>
            </a:r>
          </a:p>
          <a:p>
            <a:pPr lvl="0"/>
            <a:endParaRPr lang="en-US" sz="800" dirty="0" smtClean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statement </a:t>
            </a:r>
            <a:r>
              <a:rPr lang="en-US" sz="2400" dirty="0" smtClean="0">
                <a:sym typeface="Wingdings" pitchFamily="2" charset="2"/>
              </a:rPr>
              <a:t>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assignment ‘;’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 </a:t>
            </a:r>
            <a:r>
              <a:rPr lang="en-US" sz="2400" dirty="0" smtClean="0">
                <a:sym typeface="Wingdings" pitchFamily="2" charset="2"/>
              </a:rPr>
              <a:t>id ‘=‘ integer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  <a:endParaRPr lang="en-US" sz="2400" dirty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</a:t>
            </a:r>
            <a:r>
              <a:rPr lang="en-US" sz="2400" dirty="0" smtClean="0">
                <a:sym typeface="Wingdings" pitchFamily="2" charset="2"/>
              </a:rPr>
              <a:t>‘x’ </a:t>
            </a:r>
            <a:r>
              <a:rPr lang="en-US" sz="2400" dirty="0">
                <a:sym typeface="Wingdings" pitchFamily="2" charset="2"/>
              </a:rPr>
              <a:t>‘=‘ integer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‘x’ ‘=‘ </a:t>
            </a:r>
            <a:r>
              <a:rPr lang="en-US" sz="2400" dirty="0" smtClean="0">
                <a:sym typeface="Wingdings" pitchFamily="2" charset="2"/>
              </a:rPr>
              <a:t>123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‘;’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 statement</a:t>
            </a:r>
            <a:r>
              <a:rPr lang="en-US" sz="2400" dirty="0">
                <a:sym typeface="Wingdings" pitchFamily="2" charset="2"/>
              </a:rPr>
              <a:t>   ‘x’ ‘=‘ 123 </a:t>
            </a:r>
            <a:r>
              <a:rPr lang="en-US" sz="2400" dirty="0" smtClean="0">
                <a:sym typeface="Wingdings" pitchFamily="2" charset="2"/>
              </a:rPr>
              <a:t>‘;’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9078" y="1981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9078" y="29337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ssignment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40005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9078" y="40005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‘=‘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0678" y="2915429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‘;’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0678" y="40005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49911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‘x’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0678" y="49911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‘123’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6888678" y="2514600"/>
            <a:ext cx="0" cy="4191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6888678" y="2514600"/>
            <a:ext cx="1371600" cy="400829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5486400" y="3467100"/>
            <a:ext cx="1402278" cy="5334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6888678" y="3467100"/>
            <a:ext cx="0" cy="5334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2" idx="0"/>
          </p:cNvCxnSpPr>
          <p:nvPr/>
        </p:nvCxnSpPr>
        <p:spPr>
          <a:xfrm>
            <a:off x="5486400" y="4533900"/>
            <a:ext cx="0" cy="4572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3" idx="0"/>
          </p:cNvCxnSpPr>
          <p:nvPr/>
        </p:nvCxnSpPr>
        <p:spPr>
          <a:xfrm>
            <a:off x="8260278" y="4533900"/>
            <a:ext cx="0" cy="4572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88678" y="3467100"/>
            <a:ext cx="1371600" cy="5334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837354" y="5877580"/>
            <a:ext cx="423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Called a </a:t>
            </a:r>
            <a:r>
              <a:rPr lang="en-US" sz="2800" i="1" dirty="0"/>
              <a:t>Parse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219198"/>
            <a:ext cx="37338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Parse Tree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066800"/>
            <a:ext cx="4495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Abstract Syntax Tree (AST)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000" y="1866899"/>
            <a:ext cx="3993078" cy="3543300"/>
            <a:chOff x="4876800" y="2247900"/>
            <a:chExt cx="3993078" cy="3543300"/>
          </a:xfrm>
        </p:grpSpPr>
        <p:sp>
          <p:nvSpPr>
            <p:cNvPr id="7" name="Rectangle 6"/>
            <p:cNvSpPr/>
            <p:nvPr/>
          </p:nvSpPr>
          <p:spPr>
            <a:xfrm>
              <a:off x="6279078" y="22479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tatement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9078" y="32004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ssignment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4267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9078" y="4267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‘=‘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50678" y="3182129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‘;’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50678" y="42672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52578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‘x’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50678" y="5257800"/>
              <a:ext cx="121920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‘123’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6888678" y="2781300"/>
              <a:ext cx="0" cy="4191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>
              <a:off x="6888678" y="2781300"/>
              <a:ext cx="1371600" cy="400829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 flipH="1">
              <a:off x="5486400" y="3733800"/>
              <a:ext cx="1402278" cy="5334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>
              <a:off x="6888678" y="3733800"/>
              <a:ext cx="0" cy="5334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2" idx="0"/>
            </p:cNvCxnSpPr>
            <p:nvPr/>
          </p:nvCxnSpPr>
          <p:spPr>
            <a:xfrm>
              <a:off x="6888678" y="3733800"/>
              <a:ext cx="1371600" cy="5334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3" idx="0"/>
            </p:cNvCxnSpPr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4" idx="0"/>
            </p:cNvCxnSpPr>
            <p:nvPr/>
          </p:nvCxnSpPr>
          <p:spPr>
            <a:xfrm>
              <a:off x="8260278" y="4800600"/>
              <a:ext cx="0" cy="45720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1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172200" y="1828799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‘=‘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0" y="2743199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‘x’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86600" y="2743199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‘123’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5943600" y="2362199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5" idx="0"/>
          </p:cNvCxnSpPr>
          <p:nvPr/>
        </p:nvCxnSpPr>
        <p:spPr>
          <a:xfrm>
            <a:off x="6781800" y="2362199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76800" y="3678703"/>
            <a:ext cx="4114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 indent="-225425">
              <a:buFont typeface="Arial" pitchFamily="34" charset="0"/>
              <a:buChar char="•"/>
            </a:pPr>
            <a:r>
              <a:rPr lang="en-US" sz="2600" b="1" u="sng" dirty="0">
                <a:solidFill>
                  <a:schemeClr val="tx2">
                    <a:lumMod val="75000"/>
                  </a:schemeClr>
                </a:solidFill>
              </a:rPr>
              <a:t>Dense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no unnecessary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nodes</a:t>
            </a:r>
          </a:p>
          <a:p>
            <a:pPr marL="225425" lvl="1" indent="-225425">
              <a:buFont typeface="Arial" pitchFamily="34" charset="0"/>
              <a:buChar char="•"/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25425" lvl="1" indent="-225425">
              <a:buFont typeface="Arial" pitchFamily="34" charset="0"/>
              <a:buChar char="•"/>
            </a:pPr>
            <a:r>
              <a:rPr lang="en-US" sz="2600" b="1" u="sng" dirty="0">
                <a:solidFill>
                  <a:schemeClr val="tx2">
                    <a:lumMod val="75000"/>
                  </a:schemeClr>
                </a:solidFill>
              </a:rPr>
              <a:t>Convenient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: easy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traverse</a:t>
            </a:r>
          </a:p>
          <a:p>
            <a:pPr marL="225425" lvl="1" indent="-225425">
              <a:buFont typeface="Arial" pitchFamily="34" charset="0"/>
              <a:buChar char="•"/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25425" lvl="1" indent="-225425">
              <a:buFont typeface="Arial" pitchFamily="34" charset="0"/>
              <a:buChar char="•"/>
            </a:pPr>
            <a:r>
              <a:rPr lang="en-US" sz="2600" b="1" u="sng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emphasize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operators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operands, and their relationship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228600" y="76200"/>
            <a:ext cx="8470075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5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u="sng" dirty="0" smtClean="0"/>
              <a:t>Not all Tress are Created Equal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2692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76200"/>
            <a:ext cx="8470075" cy="914400"/>
          </a:xfrm>
        </p:spPr>
        <p:txBody>
          <a:bodyPr/>
          <a:lstStyle/>
          <a:p>
            <a:r>
              <a:rPr lang="en-US" sz="3600" u="sng" dirty="0" smtClean="0"/>
              <a:t>AST Encoding Trickery</a:t>
            </a:r>
            <a:endParaRPr lang="en-US" sz="36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2782669"/>
            <a:ext cx="8991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can we represent ‘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S PGothic" pitchFamily="34" charset="-128"/>
                <a:ea typeface="MS PGothic" pitchFamily="34" charset="-128"/>
              </a:rPr>
              <a:t>3+4*5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’ as an AST?</a:t>
            </a:r>
          </a:p>
        </p:txBody>
      </p:sp>
    </p:spTree>
    <p:extLst>
      <p:ext uri="{BB962C8B-B14F-4D97-AF65-F5344CB8AC3E}">
        <p14:creationId xmlns:p14="http://schemas.microsoft.com/office/powerpoint/2010/main" val="2122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7543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A </a:t>
            </a:r>
            <a:r>
              <a:rPr lang="en-US" sz="2800" dirty="0"/>
              <a:t>language</a:t>
            </a:r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 focused on a particular domain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Is coffee ordering a DSL?</a:t>
            </a:r>
          </a:p>
          <a:p>
            <a:pPr marL="0" lvl="1"/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triple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venti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, extra hot, no-whip, skinny white mocha</a:t>
            </a:r>
          </a:p>
          <a:p>
            <a:endParaRPr lang="en-US" sz="2400" dirty="0" smtClean="0"/>
          </a:p>
          <a:p>
            <a:r>
              <a:rPr lang="en-US" sz="2400" dirty="0" smtClean="0"/>
              <a:t>How about calling football plays?</a:t>
            </a:r>
          </a:p>
          <a:p>
            <a:pPr marL="0" lvl="1"/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ace right z-dig x-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hallow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 smtClean="0"/>
              <a:t>Or betting on horseracing?</a:t>
            </a:r>
          </a:p>
          <a:p>
            <a:pPr marL="0" lvl="1"/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1-all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daily double wheel</a:t>
            </a:r>
          </a:p>
        </p:txBody>
      </p:sp>
    </p:spTree>
    <p:extLst>
      <p:ext uri="{BB962C8B-B14F-4D97-AF65-F5344CB8AC3E}">
        <p14:creationId xmlns:p14="http://schemas.microsoft.com/office/powerpoint/2010/main" val="25973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5105400"/>
            <a:ext cx="8991600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</a:rPr>
              <a:t>If “x happens before y”, encode “x” lower than “y” in the tree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70075" cy="838200"/>
          </a:xfrm>
        </p:spPr>
        <p:txBody>
          <a:bodyPr/>
          <a:lstStyle/>
          <a:p>
            <a:r>
              <a:rPr lang="en-US" sz="3600" u="sng" dirty="0" smtClean="0"/>
              <a:t>AST Encoding Trickery:  Operator Precedence</a:t>
            </a:r>
            <a:endParaRPr lang="en-US" sz="3600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1600199"/>
            <a:ext cx="37338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AST for </a:t>
            </a:r>
            <a:r>
              <a:rPr lang="en-US" sz="2800" dirty="0" smtClean="0">
                <a:solidFill>
                  <a:schemeClr val="tx1"/>
                </a:solidFill>
              </a:rPr>
              <a:t>‘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3+4*5</a:t>
            </a:r>
            <a:r>
              <a:rPr lang="en-US" sz="28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257800" y="1447801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AST for </a:t>
            </a:r>
            <a:r>
              <a:rPr lang="en-US" sz="2800" dirty="0" smtClean="0">
                <a:solidFill>
                  <a:schemeClr val="tx1"/>
                </a:solidFill>
              </a:rPr>
              <a:t>‘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3+4)*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71600" y="22098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" y="3124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0" y="3124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‘123’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1143000" y="27432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>
            <a:off x="1981200" y="27432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86000" y="3124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47800" y="4038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00400" y="4038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 flipH="1">
            <a:off x="2057400" y="36576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7" idx="0"/>
          </p:cNvCxnSpPr>
          <p:nvPr/>
        </p:nvCxnSpPr>
        <p:spPr>
          <a:xfrm>
            <a:off x="2895600" y="36576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58000" y="22098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19800" y="3124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72400" y="3124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6629400" y="27432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7467600" y="27432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19800" y="3124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81600" y="4038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4038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2"/>
            <a:endCxn id="46" idx="0"/>
          </p:cNvCxnSpPr>
          <p:nvPr/>
        </p:nvCxnSpPr>
        <p:spPr>
          <a:xfrm flipH="1">
            <a:off x="5791200" y="36576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7" idx="0"/>
          </p:cNvCxnSpPr>
          <p:nvPr/>
        </p:nvCxnSpPr>
        <p:spPr>
          <a:xfrm>
            <a:off x="6629400" y="36576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25" y="-152400"/>
            <a:ext cx="8470075" cy="1143000"/>
          </a:xfrm>
        </p:spPr>
        <p:txBody>
          <a:bodyPr/>
          <a:lstStyle/>
          <a:p>
            <a:r>
              <a:rPr lang="en-US" sz="3600" u="sng" dirty="0" smtClean="0"/>
              <a:t>AST Encoding Trickery</a:t>
            </a:r>
            <a:endParaRPr lang="en-US" sz="36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2782669"/>
            <a:ext cx="8991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can we represent ‘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myVar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;’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 an AST?</a:t>
            </a:r>
          </a:p>
        </p:txBody>
      </p:sp>
    </p:spTree>
    <p:extLst>
      <p:ext uri="{BB962C8B-B14F-4D97-AF65-F5344CB8AC3E}">
        <p14:creationId xmlns:p14="http://schemas.microsoft.com/office/powerpoint/2010/main" val="28413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8762"/>
            <a:ext cx="8153400" cy="731838"/>
          </a:xfrm>
        </p:spPr>
        <p:txBody>
          <a:bodyPr/>
          <a:lstStyle/>
          <a:p>
            <a:r>
              <a:rPr lang="en-US" u="sng" dirty="0" smtClean="0"/>
              <a:t>AST Encoding Trickery: Imaginary Tokens</a:t>
            </a:r>
            <a:endParaRPr lang="en-US" u="sng" dirty="0"/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2438400" y="1828800"/>
            <a:ext cx="3733800" cy="5746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AST for </a:t>
            </a:r>
            <a:r>
              <a:rPr lang="en-US" sz="2800" dirty="0" smtClean="0"/>
              <a:t>‘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myVar</a:t>
            </a:r>
            <a:r>
              <a:rPr lang="en-US" sz="2800" dirty="0" smtClean="0"/>
              <a:t>;’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2514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VARDECL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95600" y="34290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4290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r>
              <a:rPr lang="en-US" dirty="0" err="1" smtClean="0"/>
              <a:t>myVar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 flipH="1">
            <a:off x="3505200" y="30480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6" idx="0"/>
          </p:cNvCxnSpPr>
          <p:nvPr/>
        </p:nvCxnSpPr>
        <p:spPr>
          <a:xfrm>
            <a:off x="4343400" y="30480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AST encodes relevant tokens and their relationships</a:t>
            </a:r>
          </a:p>
          <a:p>
            <a:endParaRPr lang="en-US" sz="2000" dirty="0" smtClean="0"/>
          </a:p>
          <a:p>
            <a:r>
              <a:rPr lang="en-US" sz="2800" dirty="0" smtClean="0"/>
              <a:t>Tree walking may be used to: </a:t>
            </a:r>
          </a:p>
          <a:p>
            <a:endParaRPr lang="en-US" sz="1600" dirty="0" smtClean="0"/>
          </a:p>
          <a:p>
            <a:pPr lvl="1"/>
            <a:r>
              <a:rPr lang="en-US" sz="2400" dirty="0" smtClean="0"/>
              <a:t>Inspect the AST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create a symbol table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enforce static typing</a:t>
            </a:r>
          </a:p>
          <a:p>
            <a:pPr lvl="2"/>
            <a:endParaRPr lang="en-US" sz="1600" dirty="0"/>
          </a:p>
          <a:p>
            <a:pPr lvl="1"/>
            <a:r>
              <a:rPr lang="en-US" sz="2400" dirty="0" smtClean="0"/>
              <a:t>Modify the AST</a:t>
            </a:r>
          </a:p>
          <a:p>
            <a:pPr marL="1258888" lvl="1" indent="-3444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simplify numerical or logical expressions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2400" dirty="0" smtClean="0"/>
              <a:t>Execute actions</a:t>
            </a:r>
          </a:p>
          <a:p>
            <a:pPr marL="1258888" lvl="1" indent="-3444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compile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source code to lower level representation</a:t>
            </a:r>
          </a:p>
          <a:p>
            <a:pPr marL="1258888" lvl="1" indent="-3444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source code to produce a bug 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Walking the AST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509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49530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0075" cy="762000"/>
          </a:xfrm>
        </p:spPr>
        <p:txBody>
          <a:bodyPr/>
          <a:lstStyle/>
          <a:p>
            <a:r>
              <a:rPr lang="en-US" sz="3600" u="sng" dirty="0"/>
              <a:t>Walking Strategies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62200" y="1752599"/>
            <a:ext cx="3733800" cy="574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AST for </a:t>
            </a:r>
            <a:r>
              <a:rPr lang="en-US" sz="2800" dirty="0" smtClean="0">
                <a:solidFill>
                  <a:schemeClr val="tx1"/>
                </a:solidFill>
              </a:rPr>
              <a:t>‘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3+4*5</a:t>
            </a:r>
            <a:r>
              <a:rPr lang="en-US" sz="28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25146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95600" y="34290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48200" y="3429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‘123’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3505200" y="30480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>
            <a:off x="4343400" y="30480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48200" y="34290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10000" y="4343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62600" y="43434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 flipH="1">
            <a:off x="4419600" y="3962400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7" idx="0"/>
          </p:cNvCxnSpPr>
          <p:nvPr/>
        </p:nvCxnSpPr>
        <p:spPr>
          <a:xfrm>
            <a:off x="5257800" y="3962400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25" y="-152400"/>
            <a:ext cx="8470075" cy="1143000"/>
          </a:xfrm>
        </p:spPr>
        <p:txBody>
          <a:bodyPr/>
          <a:lstStyle/>
          <a:p>
            <a:r>
              <a:rPr lang="en-US" sz="3600" u="sng" dirty="0"/>
              <a:t>Walking Strategies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4800" y="1583164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Visitation Opportunities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25737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22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1219200" y="31071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2057400" y="31071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458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984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155482" y="40215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2993682" y="40215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" y="2580966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9280" y="3038166"/>
            <a:ext cx="365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768" y="2580966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4050" y="3488163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42050" y="3945363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03082" y="3488163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65913" y="4884003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4568" y="4876799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2482" y="3969603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200" y="2327970"/>
            <a:ext cx="35814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void walk() {</a:t>
            </a:r>
          </a:p>
          <a:p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&lt;preorder-action&gt;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left.walk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inorder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-action&gt;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right.walk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&lt;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postorder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-action&gt;</a:t>
            </a:r>
          </a:p>
          <a:p>
            <a:endParaRPr lang="en-US" sz="5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558926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Visitation </a:t>
            </a:r>
            <a:r>
              <a:rPr lang="en-US" sz="2800" dirty="0" err="1" smtClean="0">
                <a:solidFill>
                  <a:schemeClr val="tx1"/>
                </a:solidFill>
              </a:rPr>
              <a:t>Pseudocode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25" y="-152400"/>
            <a:ext cx="8470075" cy="1143000"/>
          </a:xfrm>
        </p:spPr>
        <p:txBody>
          <a:bodyPr/>
          <a:lstStyle/>
          <a:p>
            <a:r>
              <a:rPr lang="en-US" sz="3600" u="sng" dirty="0"/>
              <a:t>Walking Strategies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4800" y="1583164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Pre-Order Visitation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25737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22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1219200" y="31071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2057400" y="31071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458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984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155482" y="40215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2993682" y="40215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10200" y="2327970"/>
            <a:ext cx="34839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void walk() {</a:t>
            </a:r>
          </a:p>
          <a:p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print(token);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left.walk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right.walk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sz="4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558926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Visitation </a:t>
            </a:r>
            <a:r>
              <a:rPr lang="en-US" sz="2800" dirty="0" err="1" smtClean="0">
                <a:solidFill>
                  <a:schemeClr val="tx1"/>
                </a:solidFill>
              </a:rPr>
              <a:t>Pseudocode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2070" y="25960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4038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57400" y="3581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812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38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62" name="Text Placeholder 5"/>
          <p:cNvSpPr txBox="1">
            <a:spLocks/>
          </p:cNvSpPr>
          <p:nvPr/>
        </p:nvSpPr>
        <p:spPr>
          <a:xfrm>
            <a:off x="5410200" y="4449111"/>
            <a:ext cx="3123287" cy="727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Output: 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+3*45</a:t>
            </a:r>
            <a:endParaRPr lang="en-US" sz="2800" dirty="0">
              <a:solidFill>
                <a:schemeClr val="tx1"/>
              </a:solidFill>
              <a:latin typeface="MS PGothic" pitchFamily="34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25" y="-152400"/>
            <a:ext cx="8470075" cy="1143000"/>
          </a:xfrm>
        </p:spPr>
        <p:txBody>
          <a:bodyPr/>
          <a:lstStyle/>
          <a:p>
            <a:r>
              <a:rPr lang="en-US" sz="3600" u="sng" dirty="0"/>
              <a:t>Walking Strategies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4800" y="1583164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Post-Order Visitation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25737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22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1219200" y="31071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2057400" y="31071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458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984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155482" y="40215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2993682" y="40215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10200" y="2327970"/>
            <a:ext cx="3352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void walk() {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left.walk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right.walk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print(token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558926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Visitation </a:t>
            </a:r>
            <a:r>
              <a:rPr lang="en-US" sz="2800" dirty="0" err="1" smtClean="0">
                <a:solidFill>
                  <a:schemeClr val="tx1"/>
                </a:solidFill>
              </a:rPr>
              <a:t>Pseudocode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6070" y="2590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66800" y="4038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60470" y="3581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812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338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Text Placeholder 5"/>
          <p:cNvSpPr txBox="1">
            <a:spLocks/>
          </p:cNvSpPr>
          <p:nvPr/>
        </p:nvSpPr>
        <p:spPr>
          <a:xfrm>
            <a:off x="5410200" y="4452293"/>
            <a:ext cx="2892612" cy="727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Output: 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345*+</a:t>
            </a:r>
            <a:endParaRPr lang="en-US" sz="2800" dirty="0">
              <a:solidFill>
                <a:schemeClr val="tx1"/>
              </a:solidFill>
              <a:latin typeface="MS PGothic" pitchFamily="34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4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25" y="-152400"/>
            <a:ext cx="8470075" cy="1143000"/>
          </a:xfrm>
        </p:spPr>
        <p:txBody>
          <a:bodyPr/>
          <a:lstStyle/>
          <a:p>
            <a:r>
              <a:rPr lang="en-US" sz="3600" u="sng" dirty="0"/>
              <a:t>Walking Strategies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4800" y="1583164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In-Order Visitation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25737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‘+’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22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‘*’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1219200" y="31071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2057400" y="31071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34881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458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98482" y="4402563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155482" y="4021563"/>
            <a:ext cx="8382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2993682" y="4021563"/>
            <a:ext cx="914400" cy="381000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10200" y="2327970"/>
            <a:ext cx="3124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void walk() {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left.walk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US" sz="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print(token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right.walk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558926"/>
            <a:ext cx="4114800" cy="7270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Visitation </a:t>
            </a:r>
            <a:r>
              <a:rPr lang="en-US" sz="2800" dirty="0" err="1" smtClean="0">
                <a:solidFill>
                  <a:schemeClr val="tx1"/>
                </a:solidFill>
              </a:rPr>
              <a:t>Pseudocode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94535" y="31588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4038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08935" y="40385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812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3800" y="4948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62" name="Text Placeholder 5"/>
          <p:cNvSpPr txBox="1">
            <a:spLocks/>
          </p:cNvSpPr>
          <p:nvPr/>
        </p:nvSpPr>
        <p:spPr>
          <a:xfrm>
            <a:off x="5410200" y="4452293"/>
            <a:ext cx="2817906" cy="727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Output: </a:t>
            </a:r>
            <a:r>
              <a:rPr lang="en-US" sz="2800" dirty="0" smtClean="0">
                <a:solidFill>
                  <a:schemeClr val="tx1"/>
                </a:solidFill>
                <a:latin typeface="MS PGothic" pitchFamily="34" charset="-128"/>
                <a:ea typeface="MS PGothic" pitchFamily="34" charset="-128"/>
              </a:rPr>
              <a:t>3+4*5</a:t>
            </a:r>
            <a:endParaRPr lang="en-US" sz="2800" dirty="0">
              <a:solidFill>
                <a:schemeClr val="tx1"/>
              </a:solidFill>
              <a:latin typeface="MS PGothic" pitchFamily="34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0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Big Picture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64280" y="2109414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126673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Lexer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" y="2623704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2627168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3125" y="226689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tokens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07280" y="2628899"/>
            <a:ext cx="3383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67400" y="32766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91200" y="34290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15000" y="3591791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AST Walkers</a:t>
            </a:r>
            <a:endParaRPr lang="en-US" sz="1400" dirty="0"/>
          </a:p>
        </p:txBody>
      </p: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4830906" y="3208193"/>
            <a:ext cx="1463388" cy="304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</p:cNvCxnSpPr>
          <p:nvPr/>
        </p:nvCxnSpPr>
        <p:spPr>
          <a:xfrm flipV="1">
            <a:off x="6858000" y="2628899"/>
            <a:ext cx="457200" cy="14633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5165" y="325749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05965" y="22668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84" y="3706091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characters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8578" y="42672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Recognizes structure in stream of tokens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0"/>
          </p:cNvCxnSpPr>
          <p:nvPr/>
        </p:nvCxnSpPr>
        <p:spPr>
          <a:xfrm flipV="1">
            <a:off x="2095500" y="3280065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43400" y="3276600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0545" y="5193268"/>
            <a:ext cx="32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Traverses tree and generates output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24600" y="4755574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905" y="225996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A </a:t>
            </a:r>
            <a:r>
              <a:rPr lang="en-US" sz="2800" dirty="0" smtClean="0"/>
              <a:t>computer programming language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focused on a particular domain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4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I wasn’t kidding…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	External DSLs are a lot of work! 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External DSLs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16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1054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6106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AN</a:t>
            </a:r>
            <a:r>
              <a:rPr lang="en-US" sz="2800" dirty="0" err="1" smtClean="0"/>
              <a:t>other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800" dirty="0"/>
              <a:t>ool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800" dirty="0"/>
              <a:t>anguage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800" dirty="0" smtClean="0"/>
              <a:t>ecognition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Created and actively maintained by Terence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Parr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FOSS (3-clause BSD license)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100% Java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5,000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downloads a month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www.antlr.org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dirty="0" smtClean="0"/>
          </a:p>
          <a:p>
            <a:pPr lvl="0"/>
            <a:r>
              <a:rPr lang="en-US" sz="2800" dirty="0"/>
              <a:t>A </a:t>
            </a:r>
            <a:r>
              <a:rPr lang="en-US" sz="2800" dirty="0" smtClean="0"/>
              <a:t>framework for automating the construction of </a:t>
            </a:r>
            <a:r>
              <a:rPr lang="en-US" sz="2800" dirty="0" err="1" smtClean="0"/>
              <a:t>lexers</a:t>
            </a:r>
            <a:r>
              <a:rPr lang="en-US" sz="2800" dirty="0" smtClean="0"/>
              <a:t>, parsers, and tree walkers from </a:t>
            </a:r>
            <a:r>
              <a:rPr lang="en-US" sz="2800" dirty="0"/>
              <a:t>grammatical </a:t>
            </a:r>
            <a:r>
              <a:rPr lang="en-US" sz="2800" dirty="0" smtClean="0"/>
              <a:t>descriptions</a:t>
            </a:r>
          </a:p>
          <a:p>
            <a:pPr lvl="0"/>
            <a:endParaRPr lang="en-US" dirty="0"/>
          </a:p>
          <a:p>
            <a:pPr marL="914400" lvl="1" indent="-457200">
              <a:buFont typeface="Arial" pitchFamily="34" charset="0"/>
              <a:buChar char="•"/>
            </a:pPr>
            <a:endParaRPr lang="en-US" sz="100" dirty="0"/>
          </a:p>
          <a:p>
            <a:r>
              <a:rPr lang="en-US" sz="2800" dirty="0" smtClean="0"/>
              <a:t>Code generation in many languages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Java, JavaScript, Objective-C, Python, Ruby, C, C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#, and more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ANTLR to the Rescue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143000" cy="14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ANTLR IDE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16736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Eclipse plugin for developing ANTLR applications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yntax checking with auto-completion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Source formatting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Built-in debugger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Visual interpreters for testing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Automatic resource generation on save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http://antlrv3ide.sourceforge.net/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A bit tricky to install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Check out  Scott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Stanchfield’s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video tutorials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http://javadude.com/articles/antlr3xtut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53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8075" y="4945795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The Big Picture with ANTLR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64280" y="2109414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126673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Lexer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" y="2623704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2627168"/>
            <a:ext cx="1097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3125" y="226689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tokens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07280" y="2628899"/>
            <a:ext cx="3383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67400" y="32766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91200" y="3429000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15000" y="3591791"/>
            <a:ext cx="1143000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AST Walkers</a:t>
            </a:r>
            <a:endParaRPr lang="en-US" sz="1400" dirty="0"/>
          </a:p>
        </p:txBody>
      </p: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4830906" y="3208193"/>
            <a:ext cx="1463388" cy="304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</p:cNvCxnSpPr>
          <p:nvPr/>
        </p:nvCxnSpPr>
        <p:spPr>
          <a:xfrm flipV="1">
            <a:off x="6858000" y="2628899"/>
            <a:ext cx="457200" cy="14633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5165" y="325749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05965" y="22668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4432408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Lexer</a:t>
            </a:r>
            <a:r>
              <a:rPr lang="en-US" dirty="0" smtClean="0"/>
              <a:t> grammar for recognizing </a:t>
            </a:r>
          </a:p>
          <a:p>
            <a:r>
              <a:rPr lang="en-US" dirty="0" smtClean="0"/>
              <a:t>structure in stream of characters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5644" y="5257800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grammar for recognizing </a:t>
            </a:r>
          </a:p>
          <a:p>
            <a:r>
              <a:rPr lang="en-US" dirty="0" smtClean="0"/>
              <a:t>structure in stream of tokens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10085" y="3155374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9200" y="6031468"/>
            <a:ext cx="30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grammar for walking the tree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24600" y="4755574"/>
            <a:ext cx="0" cy="42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905" y="225996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85" y="3672185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92" y="4510385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4335780" y="3131872"/>
            <a:ext cx="7620" cy="12877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85" y="5257800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ANTLR Code Generation</a:t>
            </a:r>
            <a:endParaRPr lang="en-US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3748385" y="4637809"/>
            <a:ext cx="1447799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Parser.java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87154" y="4637809"/>
            <a:ext cx="1447799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Lexer.java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58000" y="4637809"/>
            <a:ext cx="1447799" cy="10009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Walker.java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4205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Lexer</a:t>
            </a:r>
            <a:r>
              <a:rPr lang="en-US" dirty="0" smtClean="0"/>
              <a:t> grammar for recognizing </a:t>
            </a:r>
          </a:p>
          <a:p>
            <a:r>
              <a:rPr lang="en-US" dirty="0" smtClean="0"/>
              <a:t>structure in stream of characters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8044" y="1420505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grammar for recognizing </a:t>
            </a:r>
          </a:p>
          <a:p>
            <a:r>
              <a:rPr lang="en-US" dirty="0" smtClean="0"/>
              <a:t>structure in stream of tokens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34569" y="2943074"/>
            <a:ext cx="0" cy="464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0" y="1404096"/>
            <a:ext cx="30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grammar for walking the tree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43036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85" y="2143035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57621"/>
            <a:ext cx="747415" cy="7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4510713" y="2905036"/>
            <a:ext cx="0" cy="464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5415" y="2905036"/>
            <a:ext cx="0" cy="464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52906" y="3438930"/>
            <a:ext cx="7729094" cy="500495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tint val="90000"/>
                  <a:alpha val="100000"/>
                  <a:satMod val="20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ANTLR Code Generator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447800" y="4041048"/>
            <a:ext cx="0" cy="464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4048036"/>
            <a:ext cx="0" cy="464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0" y="4048036"/>
            <a:ext cx="0" cy="464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699" y="23833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</a:t>
            </a:r>
            <a:endParaRPr lang="en-US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3400" y="23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</a:t>
            </a:r>
            <a:endParaRPr lang="en-US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8198" y="23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</a:t>
            </a:r>
            <a:endParaRPr lang="en-US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94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5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lexer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grammar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LettersThenDigitsLexer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@header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package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lexer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LETTER: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LOWERCASE | UPPERCASE;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DIGIT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:	'0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'..'9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';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fragment  LOWERCASE:	‘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a’..’z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’;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ragment  UPPERCASE:	‘A’..’Z’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WS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(' '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| '\r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| '\t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| '\f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| '\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n') { 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channel = HIDDEN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err="1" smtClean="0"/>
              <a:t>Lexer</a:t>
            </a:r>
            <a:r>
              <a:rPr lang="en-US" u="sng" dirty="0" smtClean="0"/>
              <a:t> Grammar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049081" y="129540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rammar declaration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49081" y="220980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package of generated </a:t>
            </a:r>
            <a:r>
              <a:rPr lang="en-US" sz="2000" dirty="0" err="1" smtClean="0"/>
              <a:t>lexer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49217" y="2971800"/>
            <a:ext cx="327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Substitution rule </a:t>
            </a:r>
          </a:p>
          <a:p>
            <a:r>
              <a:rPr lang="en-US" sz="2000" dirty="0" smtClean="0"/>
              <a:t>(rule must start with capital letter)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9081" y="5877074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whitespace tokens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217" y="419334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Fragment rule</a:t>
            </a:r>
          </a:p>
          <a:p>
            <a:r>
              <a:rPr lang="en-US" sz="2000" dirty="0" smtClean="0"/>
              <a:t>(reusable “private” rule)</a:t>
            </a:r>
          </a:p>
        </p:txBody>
      </p:sp>
    </p:spTree>
    <p:extLst>
      <p:ext uri="{BB962C8B-B14F-4D97-AF65-F5344CB8AC3E}">
        <p14:creationId xmlns:p14="http://schemas.microsoft.com/office/powerpoint/2010/main" val="18031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5067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parser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grammar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LettersThenDigitsParser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options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tokenVocab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LettersThenDigitsLexer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language = Java;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header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package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parser;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start:	letter+ digit*;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letter:    	LETTER;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digit:    	DIGIT;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Parser Grammar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049081" y="129540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rammar declaration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49081" y="2209800"/>
            <a:ext cx="3561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Lexer</a:t>
            </a:r>
            <a:r>
              <a:rPr lang="en-US" sz="2000" dirty="0" smtClean="0"/>
              <a:t> token vocabulary</a:t>
            </a:r>
          </a:p>
          <a:p>
            <a:r>
              <a:rPr lang="en-US" sz="2000" dirty="0" smtClean="0"/>
              <a:t>Target language for code generation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49217" y="371469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Java package of generated parser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217" y="4495800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Substitution rule</a:t>
            </a:r>
          </a:p>
          <a:p>
            <a:r>
              <a:rPr lang="en-US" sz="2000" dirty="0" smtClean="0"/>
              <a:t>(rule must start with lowercase letter)</a:t>
            </a:r>
          </a:p>
        </p:txBody>
      </p:sp>
    </p:spTree>
    <p:extLst>
      <p:ext uri="{BB962C8B-B14F-4D97-AF65-F5344CB8AC3E}">
        <p14:creationId xmlns:p14="http://schemas.microsoft.com/office/powerpoint/2010/main" val="15959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506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parser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grammar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LettersThenDigitsParser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options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 …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header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 …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start:	letter+ digit*;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letter:    	LETTER;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digit:    	DIGIT;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Embedding Custom Actions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461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5" y="4876800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85067"/>
            <a:ext cx="8686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parser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grammar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LettersThenDigitsParser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options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 …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header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 …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start</a:t>
            </a:r>
          </a:p>
          <a:p>
            <a:r>
              <a:rPr lang="en-US" sz="2000" dirty="0"/>
              <a:t>  @</a:t>
            </a:r>
            <a:r>
              <a:rPr lang="en-US" sz="2000" dirty="0" err="1"/>
              <a:t>init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{ </a:t>
            </a:r>
            <a:r>
              <a:rPr lang="en-US" sz="2000" dirty="0" err="1"/>
              <a:t>StringBuilder</a:t>
            </a:r>
            <a:r>
              <a:rPr lang="en-US" sz="2000" dirty="0"/>
              <a:t> </a:t>
            </a:r>
            <a:r>
              <a:rPr lang="en-US" sz="2000" dirty="0" err="1"/>
              <a:t>buf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b="1" dirty="0" err="1"/>
              <a:t>StringBuilder</a:t>
            </a:r>
            <a:r>
              <a:rPr lang="en-US" sz="2000" b="1" dirty="0"/>
              <a:t>();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: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( t1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letter</a:t>
            </a:r>
            <a:r>
              <a:rPr lang="en-US" sz="2000" dirty="0"/>
              <a:t> { </a:t>
            </a:r>
            <a:r>
              <a:rPr lang="en-US" sz="2000" dirty="0" err="1"/>
              <a:t>buf.append</a:t>
            </a:r>
            <a:r>
              <a:rPr lang="en-US" sz="2000" dirty="0" smtClean="0"/>
              <a:t>( $t1.text ); } 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( t2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digit </a:t>
            </a:r>
            <a:r>
              <a:rPr lang="en-US" sz="2000" dirty="0"/>
              <a:t>{ </a:t>
            </a:r>
            <a:r>
              <a:rPr lang="en-US" sz="2000" dirty="0" err="1"/>
              <a:t>buf.append</a:t>
            </a:r>
            <a:r>
              <a:rPr lang="en-US" sz="2000" dirty="0" smtClean="0"/>
              <a:t>( $t2.text ); } 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/>
              <a:t>  {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buf</a:t>
            </a:r>
            <a:r>
              <a:rPr lang="en-US" sz="2000" dirty="0"/>
              <a:t>); }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letter:    LETTER </a:t>
            </a:r>
          </a:p>
          <a:p>
            <a:r>
              <a:rPr lang="en-US" sz="2000" dirty="0"/>
              <a:t>{ </a:t>
            </a:r>
            <a:r>
              <a:rPr lang="en-US" sz="2000" dirty="0" err="1"/>
              <a:t>System.out.println</a:t>
            </a:r>
            <a:r>
              <a:rPr lang="en-US" sz="2000" dirty="0" smtClean="0"/>
              <a:t>( $</a:t>
            </a:r>
            <a:r>
              <a:rPr lang="en-US" sz="2000" dirty="0" err="1" smtClean="0"/>
              <a:t>LETTER.text</a:t>
            </a:r>
            <a:r>
              <a:rPr lang="en-US" sz="2000" dirty="0" smtClean="0"/>
              <a:t> ); </a:t>
            </a:r>
            <a:r>
              <a:rPr lang="en-US" sz="2000" dirty="0"/>
              <a:t>}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digit:    DIGIT;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Embedding Custom Actions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073498" y="3409890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Rule initializer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3498" y="432429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Aliasing with custom </a:t>
            </a:r>
            <a:r>
              <a:rPr lang="en-US" sz="2000" dirty="0"/>
              <a:t>a</a:t>
            </a:r>
            <a:r>
              <a:rPr lang="en-US" sz="2000" dirty="0" smtClean="0"/>
              <a:t>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498" y="4939520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Custom 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817" y="5842062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Custom action with token reference</a:t>
            </a:r>
          </a:p>
        </p:txBody>
      </p:sp>
    </p:spTree>
    <p:extLst>
      <p:ext uri="{BB962C8B-B14F-4D97-AF65-F5344CB8AC3E}">
        <p14:creationId xmlns:p14="http://schemas.microsoft.com/office/powerpoint/2010/main" val="19893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1673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pPr algn="ctr"/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pPr algn="ctr"/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S PGothic" pitchFamily="34" charset="-128"/>
                <a:ea typeface="MS PGothic" pitchFamily="34" charset="-128"/>
                <a:cs typeface="Lucida Sans Typewriter" pitchFamily="33" charset="0"/>
              </a:rPr>
              <a:t>start:    letter+ digit*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</a:t>
            </a:r>
            <a:r>
              <a:rPr lang="en-US" u="sng" dirty="0" smtClean="0"/>
              <a:t>Code Generation Defaults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608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731838"/>
          </a:xfrm>
        </p:spPr>
        <p:txBody>
          <a:bodyPr/>
          <a:lstStyle/>
          <a:p>
            <a:r>
              <a:rPr lang="en-US" u="sng" dirty="0" smtClean="0"/>
              <a:t>What’s a </a:t>
            </a:r>
            <a:r>
              <a:rPr lang="en-US" b="1" u="sng" dirty="0" smtClean="0"/>
              <a:t>D</a:t>
            </a:r>
            <a:r>
              <a:rPr lang="en-US" u="sng" dirty="0" smtClean="0"/>
              <a:t>omain </a:t>
            </a:r>
            <a:r>
              <a:rPr lang="en-US" b="1" u="sng" dirty="0" smtClean="0"/>
              <a:t>S</a:t>
            </a:r>
            <a:r>
              <a:rPr lang="en-US" u="sng" dirty="0" smtClean="0"/>
              <a:t>pecific </a:t>
            </a:r>
            <a:r>
              <a:rPr lang="en-US" b="1" u="sng" dirty="0" smtClean="0"/>
              <a:t>L</a:t>
            </a:r>
            <a:r>
              <a:rPr lang="en-US" u="sng" dirty="0" smtClean="0"/>
              <a:t>anguage (DSL)?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6736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A </a:t>
            </a:r>
            <a:r>
              <a:rPr lang="en-US" sz="2800" dirty="0" smtClean="0"/>
              <a:t>computer programming language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alpha val="49000"/>
                  </a:schemeClr>
                </a:solidFill>
              </a:rPr>
              <a:t>focused on a particular domain</a:t>
            </a:r>
            <a:r>
              <a:rPr lang="en-US" sz="2800" dirty="0" smtClean="0">
                <a:solidFill>
                  <a:schemeClr val="tx1">
                    <a:alpha val="49000"/>
                  </a:schemeClr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Is Java a DSL?</a:t>
            </a:r>
          </a:p>
          <a:p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Java is a programming language for writing object-oriented programs</a:t>
            </a:r>
          </a:p>
          <a:p>
            <a:endParaRPr lang="en-US" sz="2400" dirty="0"/>
          </a:p>
          <a:p>
            <a:r>
              <a:rPr lang="en-US" sz="2400" dirty="0" smtClean="0"/>
              <a:t>What about PHP?</a:t>
            </a:r>
          </a:p>
          <a:p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   PHP is a programming language for developing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33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start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&lt;options&gt;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&lt;rule-attribute-scopes&gt;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letter+ digits*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&lt;alternative-2&gt;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33497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28521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20324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&lt;throws-clause&gt;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    &lt;options&gt;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9381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12313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&lt;alternative-1&gt;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&lt;alternative-N&gt;  &lt;rewrite-rule-N&gt;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22080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: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22080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16736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&lt;access-modifier&gt;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ruleName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[&lt;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 returns [&lt;ret-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args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&gt;]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&lt;throws-clause&gt;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 &lt;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options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&lt;rule-attribute-scopes&gt;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   &lt;rule-actions&gt;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&lt;alternative-1&gt;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 &lt;rewrite-rule-1&gt;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&lt;alternative-2&gt;  &lt;rewrite-rule-2&gt; |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…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  <a:sym typeface="Wingdings" pitchFamily="2" charset="2"/>
              </a:rPr>
              <a:t>&lt;alternative-N&gt;  &lt;rewrite-rule-N&gt;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Sans Typewriter" pitchFamily="33" charset="0"/>
              <a:cs typeface="Lucida Sans Typewriter" pitchFamily="33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2000" dirty="0" smtClean="0">
                <a:latin typeface="Lucida Sans Typewriter" pitchFamily="33" charset="0"/>
                <a:cs typeface="Lucida Sans Typewriter" pitchFamily="33" charset="0"/>
              </a:rPr>
              <a:t>    &lt;exceptions-clause&gt;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/>
              <a:t>Overriding Code Generation Defaults</a:t>
            </a:r>
          </a:p>
        </p:txBody>
      </p:sp>
    </p:spTree>
    <p:extLst>
      <p:ext uri="{BB962C8B-B14F-4D97-AF65-F5344CB8AC3E}">
        <p14:creationId xmlns:p14="http://schemas.microsoft.com/office/powerpoint/2010/main" val="37217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Letters Then Digits Example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892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31838"/>
          </a:xfrm>
        </p:spPr>
        <p:txBody>
          <a:bodyPr/>
          <a:lstStyle/>
          <a:p>
            <a:r>
              <a:rPr lang="en-US" u="sng" dirty="0" smtClean="0"/>
              <a:t>Google Driving Directions Example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304800" y="1582341"/>
            <a:ext cx="8763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 (Headings)"/>
              </a:rPr>
              <a:t>Example of Input:</a:t>
            </a: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Arial Narrow (Headings)"/>
              </a:rPr>
              <a:t>   </a:t>
            </a:r>
          </a:p>
          <a:p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 left onto “11th Ave” in 2.3 miles or 4 minutes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turn right onto “Hwy 13” in 9.4 miles or 11 minutes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turn slight right onto “I-94”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tollroad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in 60 miles or 55 minutes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exit at “10A” onto “Frontage Road” in 4.4 miles or 4 minutes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u-turn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onto “13th Street” in 0.1 miles or 1 minutes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arrive at “Burger King” in 0.2 miles or 4 minutes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2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50131</TotalTime>
  <Words>5497</Words>
  <Application>Microsoft Office PowerPoint</Application>
  <PresentationFormat>On-screen Show (4:3)</PresentationFormat>
  <Paragraphs>1598</Paragraphs>
  <Slides>118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Horizon</vt:lpstr>
      <vt:lpstr>Domain Specific Languages</vt:lpstr>
      <vt:lpstr>Who’s This Guy?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What’s a Domain Specific Language (DSL)?</vt:lpstr>
      <vt:lpstr>Why are DSLs useful?</vt:lpstr>
      <vt:lpstr>Why are DSLs useful?</vt:lpstr>
      <vt:lpstr>Why are DSLs useful?</vt:lpstr>
      <vt:lpstr>Why are DSLs useful?</vt:lpstr>
      <vt:lpstr>Why are DSLs useful?</vt:lpstr>
      <vt:lpstr>Exercise: Improving Google Driving Directions</vt:lpstr>
      <vt:lpstr>Exercise: UML Class Diagram</vt:lpstr>
      <vt:lpstr>Exercise: JavaBean Solution</vt:lpstr>
      <vt:lpstr>Exercise: JavaBean Solution</vt:lpstr>
      <vt:lpstr>Exercise: Immutable POJO Solution </vt:lpstr>
      <vt:lpstr>Exercise: XML Solution</vt:lpstr>
      <vt:lpstr>Exercise: Can We Do Better? </vt:lpstr>
      <vt:lpstr>Exercise: Revisiting Problem Statement</vt:lpstr>
      <vt:lpstr>Exercise: Revisiting Problem Statement</vt:lpstr>
      <vt:lpstr>Exercise: Revisiting Problem Statement</vt:lpstr>
      <vt:lpstr>Exercise: Revisiting Problem Statement</vt:lpstr>
      <vt:lpstr>Exercise: People == Java Engineers</vt:lpstr>
      <vt:lpstr>Fluent Interface</vt:lpstr>
      <vt:lpstr>Fluent Interface Examples</vt:lpstr>
      <vt:lpstr>Exercise: Fluent Interface Solution</vt:lpstr>
      <vt:lpstr>Exercise: Fluent Interface Implementation</vt:lpstr>
      <vt:lpstr>Exercise: My Uncle Doesn’t Speak Java</vt:lpstr>
      <vt:lpstr>Exercise: My Uncle Doesn’t Speak Java</vt:lpstr>
      <vt:lpstr>PowerPoint Presentation</vt:lpstr>
      <vt:lpstr>Internal DSL or External DSL?</vt:lpstr>
      <vt:lpstr>Internal DSL or External DSL?</vt:lpstr>
      <vt:lpstr>Internal DSL or External DSL?</vt:lpstr>
      <vt:lpstr>Internal DSL or External DSL?</vt:lpstr>
      <vt:lpstr>Language Workbenches</vt:lpstr>
      <vt:lpstr>Summary</vt:lpstr>
      <vt:lpstr>References</vt:lpstr>
      <vt:lpstr>Building External DSLs with ANTLR</vt:lpstr>
      <vt:lpstr>What’s a Domain Specific Language (DSL)?</vt:lpstr>
      <vt:lpstr>PowerPoint Presentation</vt:lpstr>
      <vt:lpstr>External DSLs</vt:lpstr>
      <vt:lpstr>External DSLs</vt:lpstr>
      <vt:lpstr>Are these Different?</vt:lpstr>
      <vt:lpstr>Are these Different?</vt:lpstr>
      <vt:lpstr>Are these Different?</vt:lpstr>
      <vt:lpstr>Are these Different?</vt:lpstr>
      <vt:lpstr>Language Recognition</vt:lpstr>
      <vt:lpstr>Language Recognition</vt:lpstr>
      <vt:lpstr>Language Recognition</vt:lpstr>
      <vt:lpstr>The Big Picture (so far)</vt:lpstr>
      <vt:lpstr>Language Grammars</vt:lpstr>
      <vt:lpstr>Language Grammars</vt:lpstr>
      <vt:lpstr>Grammar Derivations</vt:lpstr>
      <vt:lpstr>Grammar Derivations</vt:lpstr>
      <vt:lpstr>Grammar Derivations</vt:lpstr>
      <vt:lpstr>Grammar Derivations</vt:lpstr>
      <vt:lpstr>Grammar Derivations</vt:lpstr>
      <vt:lpstr>Chomsky’s Grammar Hierarchy</vt:lpstr>
      <vt:lpstr>The Big Picture (so far)</vt:lpstr>
      <vt:lpstr>The Data Model</vt:lpstr>
      <vt:lpstr>Trees as the Data Model</vt:lpstr>
      <vt:lpstr>Trees as the Data Model</vt:lpstr>
      <vt:lpstr>PowerPoint Presentation</vt:lpstr>
      <vt:lpstr>AST Encoding Trickery</vt:lpstr>
      <vt:lpstr>AST Encoding Trickery:  Operator Precedence</vt:lpstr>
      <vt:lpstr>AST Encoding Trickery</vt:lpstr>
      <vt:lpstr>AST Encoding Trickery: Imaginary Tokens</vt:lpstr>
      <vt:lpstr>Walking the AST</vt:lpstr>
      <vt:lpstr>Walking Strategies</vt:lpstr>
      <vt:lpstr>Walking Strategies</vt:lpstr>
      <vt:lpstr>Walking Strategies</vt:lpstr>
      <vt:lpstr>Walking Strategies</vt:lpstr>
      <vt:lpstr>Walking Strategies</vt:lpstr>
      <vt:lpstr>The Big Picture</vt:lpstr>
      <vt:lpstr>External DSLs</vt:lpstr>
      <vt:lpstr>ANTLR to the Rescue</vt:lpstr>
      <vt:lpstr>ANTLR IDE</vt:lpstr>
      <vt:lpstr>The Big Picture with ANTLR</vt:lpstr>
      <vt:lpstr>ANTLR Code Generation</vt:lpstr>
      <vt:lpstr>Lexer Grammar</vt:lpstr>
      <vt:lpstr>Parser Grammar</vt:lpstr>
      <vt:lpstr>Embedding Custom Actions</vt:lpstr>
      <vt:lpstr>Embedding Custom Actions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Overriding Code Generation Defaults</vt:lpstr>
      <vt:lpstr>Letters Then Digits Example</vt:lpstr>
      <vt:lpstr>Google Driving Directions Example</vt:lpstr>
      <vt:lpstr>The Big Picture with ANTLR</vt:lpstr>
      <vt:lpstr>ANTLR, ASTs, and Tree Walkers</vt:lpstr>
      <vt:lpstr>AST Construction in Parser Grammar</vt:lpstr>
      <vt:lpstr>Recognizing AST in Tree Grammar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Tree Grammar</vt:lpstr>
      <vt:lpstr>Embedding Actions</vt:lpstr>
      <vt:lpstr>Overriding Code Generation Defaults</vt:lpstr>
      <vt:lpstr>Overriding Code Generation Defaults</vt:lpstr>
      <vt:lpstr>Simple Script Example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jmcarey</dc:creator>
  <cp:lastModifiedBy>jmcarey</cp:lastModifiedBy>
  <cp:revision>370</cp:revision>
  <dcterms:created xsi:type="dcterms:W3CDTF">2012-02-19T00:45:56Z</dcterms:created>
  <dcterms:modified xsi:type="dcterms:W3CDTF">2012-05-07T01:40:09Z</dcterms:modified>
</cp:coreProperties>
</file>