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6"/>
  </p:notesMasterIdLst>
  <p:sldIdLst>
    <p:sldId id="270" r:id="rId2"/>
    <p:sldId id="271" r:id="rId3"/>
    <p:sldId id="265" r:id="rId4"/>
    <p:sldId id="267" r:id="rId5"/>
    <p:sldId id="266" r:id="rId6"/>
    <p:sldId id="268" r:id="rId7"/>
    <p:sldId id="272" r:id="rId8"/>
    <p:sldId id="273" r:id="rId9"/>
    <p:sldId id="274" r:id="rId10"/>
    <p:sldId id="275" r:id="rId11"/>
    <p:sldId id="276" r:id="rId12"/>
    <p:sldId id="278" r:id="rId13"/>
    <p:sldId id="279" r:id="rId14"/>
    <p:sldId id="28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6C70"/>
    <a:srgbClr val="BEC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398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A9CC90-0541-461A-94F7-543FC82F42A3}" type="datetimeFigureOut">
              <a:rPr lang="en-US" smtClean="0"/>
              <a:t>11/10/2012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A8EDD-5222-4C32-955F-6442A610F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4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A8EDD-5222-4C32-955F-6442A610F1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88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A8EDD-5222-4C32-955F-6442A610F1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88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A8EDD-5222-4C32-955F-6442A610F11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88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3A90-8EC1-414D-AD8A-42C4B094600D}" type="datetimeFigureOut">
              <a:rPr lang="en-US" smtClean="0"/>
              <a:t>11/10/2012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50325-2D91-4484-BF43-9AF9889BAD5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3A90-8EC1-414D-AD8A-42C4B094600D}" type="datetimeFigureOut">
              <a:rPr lang="en-US" smtClean="0"/>
              <a:t>11/10/2012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50325-2D91-4484-BF43-9AF9889BAD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3A90-8EC1-414D-AD8A-42C4B094600D}" type="datetimeFigureOut">
              <a:rPr lang="en-US" smtClean="0"/>
              <a:t>11/10/2012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50325-2D91-4484-BF43-9AF9889BAD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545336"/>
            <a:ext cx="4224528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3703A90-8EC1-414D-AD8A-42C4B094600D}" type="datetimeFigureOut">
              <a:rPr lang="en-US" smtClean="0"/>
              <a:t>11/10/2012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C150325-2D91-4484-BF43-9AF9889BAD5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3A90-8EC1-414D-AD8A-42C4B094600D}" type="datetimeFigureOut">
              <a:rPr lang="en-US" smtClean="0"/>
              <a:t>11/10/2012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50325-2D91-4484-BF43-9AF9889BAD5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3A90-8EC1-414D-AD8A-42C4B094600D}" type="datetimeFigureOut">
              <a:rPr lang="en-US" smtClean="0"/>
              <a:t>11/10/2012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50325-2D91-4484-BF43-9AF9889BAD5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3A90-8EC1-414D-AD8A-42C4B094600D}" type="datetimeFigureOut">
              <a:rPr lang="en-US" smtClean="0"/>
              <a:t>11/10/2012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50325-2D91-4484-BF43-9AF9889BAD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63703A90-8EC1-414D-AD8A-42C4B094600D}" type="datetimeFigureOut">
              <a:rPr lang="en-US" smtClean="0"/>
              <a:t>11/10/2012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50325-2D91-4484-BF43-9AF9889BAD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3A90-8EC1-414D-AD8A-42C4B094600D}" type="datetimeFigureOut">
              <a:rPr lang="en-US" smtClean="0"/>
              <a:t>11/10/2012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50325-2D91-4484-BF43-9AF9889BAD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3A90-8EC1-414D-AD8A-42C4B094600D}" type="datetimeFigureOut">
              <a:rPr lang="en-US" smtClean="0"/>
              <a:t>11/10/2012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50325-2D91-4484-BF43-9AF9889BAD5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3A90-8EC1-414D-AD8A-42C4B094600D}" type="datetimeFigureOut">
              <a:rPr lang="en-US" smtClean="0"/>
              <a:t>11/10/2012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50325-2D91-4484-BF43-9AF9889BAD5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4222308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03A90-8EC1-414D-AD8A-42C4B094600D}" type="datetimeFigureOut">
              <a:rPr lang="en-US" smtClean="0"/>
              <a:t>11/10/2012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50325-2D91-4484-BF43-9AF9889BAD5A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tiff"/><Relationship Id="rId3" Type="http://schemas.openxmlformats.org/officeDocument/2006/relationships/image" Target="../media/image1.tiff"/><Relationship Id="rId7" Type="http://schemas.openxmlformats.org/officeDocument/2006/relationships/image" Target="../media/image5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tiff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Recruiting strategies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Jason M. Carey</a:t>
            </a:r>
          </a:p>
          <a:p>
            <a:r>
              <a:rPr lang="en-US" dirty="0" smtClean="0"/>
              <a:t>Asymmetrik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79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roup 243"/>
          <p:cNvGrpSpPr/>
          <p:nvPr/>
        </p:nvGrpSpPr>
        <p:grpSpPr>
          <a:xfrm>
            <a:off x="758330" y="228600"/>
            <a:ext cx="7776070" cy="5410200"/>
            <a:chOff x="419535" y="195693"/>
            <a:chExt cx="8419665" cy="5836494"/>
          </a:xfrm>
        </p:grpSpPr>
        <p:sp>
          <p:nvSpPr>
            <p:cNvPr id="117" name="Oval 116"/>
            <p:cNvSpPr/>
            <p:nvPr/>
          </p:nvSpPr>
          <p:spPr>
            <a:xfrm>
              <a:off x="3581400" y="2484455"/>
              <a:ext cx="457200" cy="4572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cmpd="sng">
              <a:solidFill>
                <a:srgbClr val="596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596C70"/>
                  </a:solidFill>
                </a:rPr>
                <a:t>E</a:t>
              </a:r>
              <a:endParaRPr lang="en-US" b="1" dirty="0">
                <a:solidFill>
                  <a:srgbClr val="596C70"/>
                </a:solidFill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4881824" y="2484455"/>
              <a:ext cx="457200" cy="4572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cmpd="sng">
              <a:solidFill>
                <a:srgbClr val="596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596C70"/>
                  </a:solidFill>
                </a:rPr>
                <a:t>E</a:t>
              </a:r>
              <a:endParaRPr lang="en-US" b="1" dirty="0">
                <a:solidFill>
                  <a:srgbClr val="596C70"/>
                </a:solidFill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4246266" y="3200400"/>
              <a:ext cx="457200" cy="4572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cmpd="sng">
              <a:solidFill>
                <a:srgbClr val="596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596C70"/>
                  </a:solidFill>
                </a:rPr>
                <a:t>E</a:t>
              </a:r>
              <a:endParaRPr lang="en-US" b="1" dirty="0">
                <a:solidFill>
                  <a:srgbClr val="596C70"/>
                </a:solidFill>
              </a:endParaRPr>
            </a:p>
          </p:txBody>
        </p:sp>
        <p:sp>
          <p:nvSpPr>
            <p:cNvPr id="130" name="Oval 129"/>
            <p:cNvSpPr/>
            <p:nvPr/>
          </p:nvSpPr>
          <p:spPr>
            <a:xfrm>
              <a:off x="2895600" y="1896625"/>
              <a:ext cx="685800" cy="457200"/>
            </a:xfrm>
            <a:prstGeom prst="ellipse">
              <a:avLst/>
            </a:prstGeom>
            <a:solidFill>
              <a:schemeClr val="bg2">
                <a:lumMod val="25000"/>
                <a:alpha val="0"/>
              </a:schemeClr>
            </a:solidFill>
            <a:ln w="38100" cmpd="sng">
              <a:solidFill>
                <a:srgbClr val="596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596C70"/>
                  </a:solidFill>
                </a:rPr>
                <a:t>+1</a:t>
              </a:r>
              <a:endParaRPr lang="en-US" b="1" dirty="0">
                <a:solidFill>
                  <a:srgbClr val="596C70"/>
                </a:solidFill>
              </a:endParaRPr>
            </a:p>
          </p:txBody>
        </p:sp>
        <p:sp>
          <p:nvSpPr>
            <p:cNvPr id="132" name="Oval 131"/>
            <p:cNvSpPr/>
            <p:nvPr/>
          </p:nvSpPr>
          <p:spPr>
            <a:xfrm>
              <a:off x="4106845" y="1601070"/>
              <a:ext cx="685800" cy="457200"/>
            </a:xfrm>
            <a:prstGeom prst="ellipse">
              <a:avLst/>
            </a:prstGeom>
            <a:solidFill>
              <a:schemeClr val="bg2">
                <a:lumMod val="25000"/>
                <a:alpha val="0"/>
              </a:schemeClr>
            </a:solidFill>
            <a:ln w="38100" cmpd="sng">
              <a:solidFill>
                <a:srgbClr val="596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596C70"/>
                  </a:solidFill>
                </a:rPr>
                <a:t>+1</a:t>
              </a:r>
              <a:endParaRPr lang="en-US" b="1" dirty="0">
                <a:solidFill>
                  <a:srgbClr val="596C70"/>
                </a:solidFill>
              </a:endParaRPr>
            </a:p>
          </p:txBody>
        </p:sp>
        <p:sp>
          <p:nvSpPr>
            <p:cNvPr id="133" name="Oval 132"/>
            <p:cNvSpPr/>
            <p:nvPr/>
          </p:nvSpPr>
          <p:spPr>
            <a:xfrm>
              <a:off x="5486400" y="1828800"/>
              <a:ext cx="685800" cy="457200"/>
            </a:xfrm>
            <a:prstGeom prst="ellipse">
              <a:avLst/>
            </a:prstGeom>
            <a:solidFill>
              <a:schemeClr val="bg2">
                <a:lumMod val="25000"/>
                <a:alpha val="0"/>
              </a:schemeClr>
            </a:solidFill>
            <a:ln w="38100" cmpd="sng">
              <a:solidFill>
                <a:srgbClr val="596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596C70"/>
                  </a:solidFill>
                </a:rPr>
                <a:t>+1</a:t>
              </a:r>
              <a:endParaRPr lang="en-US" b="1" dirty="0">
                <a:solidFill>
                  <a:srgbClr val="596C70"/>
                </a:solidFill>
              </a:endParaRPr>
            </a:p>
          </p:txBody>
        </p:sp>
        <p:cxnSp>
          <p:nvCxnSpPr>
            <p:cNvPr id="135" name="Straight Connector 134"/>
            <p:cNvCxnSpPr>
              <a:stCxn id="117" idx="5"/>
              <a:endCxn id="126" idx="1"/>
            </p:cNvCxnSpPr>
            <p:nvPr/>
          </p:nvCxnSpPr>
          <p:spPr>
            <a:xfrm>
              <a:off x="3971645" y="2874700"/>
              <a:ext cx="341576" cy="392655"/>
            </a:xfrm>
            <a:prstGeom prst="line">
              <a:avLst/>
            </a:prstGeom>
            <a:ln w="38100" cmpd="sng">
              <a:solidFill>
                <a:srgbClr val="596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stCxn id="117" idx="6"/>
              <a:endCxn id="125" idx="2"/>
            </p:cNvCxnSpPr>
            <p:nvPr/>
          </p:nvCxnSpPr>
          <p:spPr>
            <a:xfrm>
              <a:off x="4038600" y="2713055"/>
              <a:ext cx="843224" cy="0"/>
            </a:xfrm>
            <a:prstGeom prst="line">
              <a:avLst/>
            </a:prstGeom>
            <a:ln w="38100" cmpd="sng">
              <a:solidFill>
                <a:srgbClr val="596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stCxn id="125" idx="3"/>
              <a:endCxn id="126" idx="7"/>
            </p:cNvCxnSpPr>
            <p:nvPr/>
          </p:nvCxnSpPr>
          <p:spPr>
            <a:xfrm flipH="1">
              <a:off x="4636511" y="2874700"/>
              <a:ext cx="312268" cy="392655"/>
            </a:xfrm>
            <a:prstGeom prst="line">
              <a:avLst/>
            </a:prstGeom>
            <a:ln w="38100" cmpd="sng">
              <a:solidFill>
                <a:srgbClr val="596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stCxn id="132" idx="3"/>
              <a:endCxn id="117" idx="7"/>
            </p:cNvCxnSpPr>
            <p:nvPr/>
          </p:nvCxnSpPr>
          <p:spPr>
            <a:xfrm flipH="1">
              <a:off x="3971645" y="1991315"/>
              <a:ext cx="235633" cy="560095"/>
            </a:xfrm>
            <a:prstGeom prst="line">
              <a:avLst/>
            </a:prstGeom>
            <a:ln w="38100" cmpd="sng">
              <a:solidFill>
                <a:srgbClr val="596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>
              <a:stCxn id="132" idx="5"/>
              <a:endCxn id="125" idx="1"/>
            </p:cNvCxnSpPr>
            <p:nvPr/>
          </p:nvCxnSpPr>
          <p:spPr>
            <a:xfrm>
              <a:off x="4692212" y="1991315"/>
              <a:ext cx="256567" cy="560095"/>
            </a:xfrm>
            <a:prstGeom prst="line">
              <a:avLst/>
            </a:prstGeom>
            <a:ln w="38100" cmpd="sng">
              <a:solidFill>
                <a:srgbClr val="596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>
              <a:stCxn id="130" idx="4"/>
              <a:endCxn id="117" idx="1"/>
            </p:cNvCxnSpPr>
            <p:nvPr/>
          </p:nvCxnSpPr>
          <p:spPr>
            <a:xfrm>
              <a:off x="3238500" y="2353825"/>
              <a:ext cx="409855" cy="197585"/>
            </a:xfrm>
            <a:prstGeom prst="line">
              <a:avLst/>
            </a:prstGeom>
            <a:ln w="38100" cmpd="sng">
              <a:solidFill>
                <a:srgbClr val="596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>
              <a:stCxn id="133" idx="4"/>
              <a:endCxn id="125" idx="7"/>
            </p:cNvCxnSpPr>
            <p:nvPr/>
          </p:nvCxnSpPr>
          <p:spPr>
            <a:xfrm flipH="1">
              <a:off x="5272069" y="2286000"/>
              <a:ext cx="557231" cy="265410"/>
            </a:xfrm>
            <a:prstGeom prst="line">
              <a:avLst/>
            </a:prstGeom>
            <a:ln w="38100" cmpd="sng">
              <a:solidFill>
                <a:srgbClr val="596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>
              <a:stCxn id="133" idx="2"/>
              <a:endCxn id="132" idx="6"/>
            </p:cNvCxnSpPr>
            <p:nvPr/>
          </p:nvCxnSpPr>
          <p:spPr>
            <a:xfrm flipH="1" flipV="1">
              <a:off x="4792645" y="1829670"/>
              <a:ext cx="693755" cy="227730"/>
            </a:xfrm>
            <a:prstGeom prst="line">
              <a:avLst/>
            </a:prstGeom>
            <a:ln w="38100" cmpd="sng">
              <a:solidFill>
                <a:srgbClr val="596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stCxn id="132" idx="4"/>
              <a:endCxn id="126" idx="0"/>
            </p:cNvCxnSpPr>
            <p:nvPr/>
          </p:nvCxnSpPr>
          <p:spPr>
            <a:xfrm>
              <a:off x="4449745" y="2058270"/>
              <a:ext cx="25121" cy="1142130"/>
            </a:xfrm>
            <a:prstGeom prst="line">
              <a:avLst/>
            </a:prstGeom>
            <a:ln w="38100" cmpd="sng">
              <a:solidFill>
                <a:srgbClr val="596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Oval 148"/>
            <p:cNvSpPr/>
            <p:nvPr/>
          </p:nvSpPr>
          <p:spPr>
            <a:xfrm>
              <a:off x="2552700" y="2713055"/>
              <a:ext cx="685800" cy="457200"/>
            </a:xfrm>
            <a:prstGeom prst="ellipse">
              <a:avLst/>
            </a:prstGeom>
            <a:solidFill>
              <a:schemeClr val="bg2">
                <a:lumMod val="25000"/>
                <a:alpha val="0"/>
              </a:schemeClr>
            </a:solidFill>
            <a:ln w="38100" cmpd="sng">
              <a:solidFill>
                <a:srgbClr val="596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596C70"/>
                  </a:solidFill>
                </a:rPr>
                <a:t>+1</a:t>
              </a:r>
              <a:endParaRPr lang="en-US" b="1" dirty="0">
                <a:solidFill>
                  <a:srgbClr val="596C70"/>
                </a:solidFill>
              </a:endParaRPr>
            </a:p>
          </p:txBody>
        </p:sp>
        <p:sp>
          <p:nvSpPr>
            <p:cNvPr id="150" name="Oval 149"/>
            <p:cNvSpPr/>
            <p:nvPr/>
          </p:nvSpPr>
          <p:spPr>
            <a:xfrm>
              <a:off x="3124200" y="3519819"/>
              <a:ext cx="685800" cy="457200"/>
            </a:xfrm>
            <a:prstGeom prst="ellipse">
              <a:avLst/>
            </a:prstGeom>
            <a:solidFill>
              <a:schemeClr val="bg2">
                <a:lumMod val="25000"/>
                <a:alpha val="0"/>
              </a:schemeClr>
            </a:solidFill>
            <a:ln w="38100" cmpd="sng">
              <a:solidFill>
                <a:srgbClr val="596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596C70"/>
                  </a:solidFill>
                </a:rPr>
                <a:t>+1</a:t>
              </a:r>
              <a:endParaRPr lang="en-US" b="1" dirty="0">
                <a:solidFill>
                  <a:srgbClr val="596C70"/>
                </a:solidFill>
              </a:endParaRPr>
            </a:p>
          </p:txBody>
        </p:sp>
        <p:sp>
          <p:nvSpPr>
            <p:cNvPr id="152" name="Oval 151"/>
            <p:cNvSpPr/>
            <p:nvPr/>
          </p:nvSpPr>
          <p:spPr>
            <a:xfrm>
              <a:off x="5207784" y="3510154"/>
              <a:ext cx="685800" cy="457200"/>
            </a:xfrm>
            <a:prstGeom prst="ellipse">
              <a:avLst/>
            </a:prstGeom>
            <a:solidFill>
              <a:schemeClr val="bg2">
                <a:lumMod val="25000"/>
                <a:alpha val="0"/>
              </a:schemeClr>
            </a:solidFill>
            <a:ln w="38100" cmpd="sng">
              <a:solidFill>
                <a:srgbClr val="596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596C70"/>
                  </a:solidFill>
                </a:rPr>
                <a:t>+1</a:t>
              </a:r>
              <a:endParaRPr lang="en-US" b="1" dirty="0">
                <a:solidFill>
                  <a:srgbClr val="596C70"/>
                </a:solidFill>
              </a:endParaRPr>
            </a:p>
          </p:txBody>
        </p:sp>
        <p:sp>
          <p:nvSpPr>
            <p:cNvPr id="153" name="Oval 152"/>
            <p:cNvSpPr/>
            <p:nvPr/>
          </p:nvSpPr>
          <p:spPr>
            <a:xfrm>
              <a:off x="5717931" y="2699238"/>
              <a:ext cx="685800" cy="457200"/>
            </a:xfrm>
            <a:prstGeom prst="ellipse">
              <a:avLst/>
            </a:prstGeom>
            <a:solidFill>
              <a:schemeClr val="bg2">
                <a:lumMod val="25000"/>
                <a:alpha val="0"/>
              </a:schemeClr>
            </a:solidFill>
            <a:ln w="38100" cmpd="sng">
              <a:solidFill>
                <a:srgbClr val="596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596C70"/>
                  </a:solidFill>
                </a:rPr>
                <a:t>+1</a:t>
              </a:r>
              <a:endParaRPr lang="en-US" b="1" dirty="0">
                <a:solidFill>
                  <a:srgbClr val="596C70"/>
                </a:solidFill>
              </a:endParaRPr>
            </a:p>
          </p:txBody>
        </p:sp>
        <p:cxnSp>
          <p:nvCxnSpPr>
            <p:cNvPr id="154" name="Straight Connector 153"/>
            <p:cNvCxnSpPr>
              <a:stCxn id="149" idx="6"/>
              <a:endCxn id="117" idx="3"/>
            </p:cNvCxnSpPr>
            <p:nvPr/>
          </p:nvCxnSpPr>
          <p:spPr>
            <a:xfrm flipV="1">
              <a:off x="3238500" y="2874700"/>
              <a:ext cx="409855" cy="66955"/>
            </a:xfrm>
            <a:prstGeom prst="line">
              <a:avLst/>
            </a:prstGeom>
            <a:ln w="38100" cmpd="sng">
              <a:solidFill>
                <a:srgbClr val="596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>
              <a:stCxn id="150" idx="0"/>
              <a:endCxn id="125" idx="2"/>
            </p:cNvCxnSpPr>
            <p:nvPr/>
          </p:nvCxnSpPr>
          <p:spPr>
            <a:xfrm flipV="1">
              <a:off x="3467100" y="2713055"/>
              <a:ext cx="1414724" cy="806764"/>
            </a:xfrm>
            <a:prstGeom prst="line">
              <a:avLst/>
            </a:prstGeom>
            <a:ln w="38100" cmpd="sng">
              <a:solidFill>
                <a:srgbClr val="596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>
              <a:stCxn id="117" idx="4"/>
              <a:endCxn id="150" idx="0"/>
            </p:cNvCxnSpPr>
            <p:nvPr/>
          </p:nvCxnSpPr>
          <p:spPr>
            <a:xfrm flipH="1">
              <a:off x="3467100" y="2941655"/>
              <a:ext cx="342900" cy="578164"/>
            </a:xfrm>
            <a:prstGeom prst="line">
              <a:avLst/>
            </a:prstGeom>
            <a:ln w="38100" cmpd="sng">
              <a:solidFill>
                <a:srgbClr val="596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>
              <a:stCxn id="152" idx="2"/>
              <a:endCxn id="150" idx="6"/>
            </p:cNvCxnSpPr>
            <p:nvPr/>
          </p:nvCxnSpPr>
          <p:spPr>
            <a:xfrm flipH="1">
              <a:off x="3810000" y="3738754"/>
              <a:ext cx="1397784" cy="9665"/>
            </a:xfrm>
            <a:prstGeom prst="line">
              <a:avLst/>
            </a:prstGeom>
            <a:ln w="38100" cmpd="sng">
              <a:solidFill>
                <a:srgbClr val="596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>
              <a:stCxn id="152" idx="1"/>
              <a:endCxn id="125" idx="4"/>
            </p:cNvCxnSpPr>
            <p:nvPr/>
          </p:nvCxnSpPr>
          <p:spPr>
            <a:xfrm flipH="1" flipV="1">
              <a:off x="5110424" y="2941655"/>
              <a:ext cx="197793" cy="635454"/>
            </a:xfrm>
            <a:prstGeom prst="line">
              <a:avLst/>
            </a:prstGeom>
            <a:ln w="38100" cmpd="sng">
              <a:solidFill>
                <a:srgbClr val="596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>
              <a:stCxn id="153" idx="2"/>
              <a:endCxn id="126" idx="6"/>
            </p:cNvCxnSpPr>
            <p:nvPr/>
          </p:nvCxnSpPr>
          <p:spPr>
            <a:xfrm flipH="1">
              <a:off x="4703466" y="2927838"/>
              <a:ext cx="1014465" cy="501162"/>
            </a:xfrm>
            <a:prstGeom prst="line">
              <a:avLst/>
            </a:prstGeom>
            <a:ln w="38100" cmpd="sng">
              <a:solidFill>
                <a:srgbClr val="596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Rounded Rectangle 159"/>
            <p:cNvSpPr/>
            <p:nvPr/>
          </p:nvSpPr>
          <p:spPr>
            <a:xfrm>
              <a:off x="2933700" y="1236815"/>
              <a:ext cx="533400" cy="364255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 w="38100" cmpd="sng">
              <a:solidFill>
                <a:srgbClr val="596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R</a:t>
              </a:r>
              <a:endParaRPr lang="en-US" b="1" dirty="0"/>
            </a:p>
          </p:txBody>
        </p:sp>
        <p:sp>
          <p:nvSpPr>
            <p:cNvPr id="161" name="Rounded Rectangle 160"/>
            <p:cNvSpPr/>
            <p:nvPr/>
          </p:nvSpPr>
          <p:spPr>
            <a:xfrm>
              <a:off x="5041517" y="1210825"/>
              <a:ext cx="533400" cy="364255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 w="38100" cmpd="sng">
              <a:solidFill>
                <a:srgbClr val="596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R</a:t>
              </a:r>
              <a:endParaRPr lang="en-US" b="1" dirty="0"/>
            </a:p>
          </p:txBody>
        </p:sp>
        <p:sp>
          <p:nvSpPr>
            <p:cNvPr id="162" name="Rounded Rectangle 161"/>
            <p:cNvSpPr/>
            <p:nvPr/>
          </p:nvSpPr>
          <p:spPr>
            <a:xfrm>
              <a:off x="6792825" y="1991315"/>
              <a:ext cx="533400" cy="364255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 w="38100" cmpd="sng">
              <a:solidFill>
                <a:srgbClr val="596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R</a:t>
              </a:r>
              <a:endParaRPr lang="en-US" b="1" dirty="0"/>
            </a:p>
          </p:txBody>
        </p:sp>
        <p:sp>
          <p:nvSpPr>
            <p:cNvPr id="163" name="Rounded Rectangle 162"/>
            <p:cNvSpPr/>
            <p:nvPr/>
          </p:nvSpPr>
          <p:spPr>
            <a:xfrm>
              <a:off x="6212044" y="1315866"/>
              <a:ext cx="533400" cy="364255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 w="38100" cmpd="sng">
              <a:solidFill>
                <a:srgbClr val="596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R</a:t>
              </a:r>
              <a:endParaRPr lang="en-US" b="1" dirty="0"/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6726185" y="2699674"/>
              <a:ext cx="533400" cy="364255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 w="38100" cmpd="sng">
              <a:solidFill>
                <a:srgbClr val="596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R</a:t>
              </a:r>
              <a:endParaRPr lang="en-US" b="1" dirty="0"/>
            </a:p>
          </p:txBody>
        </p:sp>
        <p:sp>
          <p:nvSpPr>
            <p:cNvPr id="165" name="Rounded Rectangle 164"/>
            <p:cNvSpPr/>
            <p:nvPr/>
          </p:nvSpPr>
          <p:spPr>
            <a:xfrm>
              <a:off x="6294176" y="3916276"/>
              <a:ext cx="533400" cy="364255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 w="38100" cmpd="sng">
              <a:solidFill>
                <a:srgbClr val="596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R</a:t>
              </a:r>
              <a:endParaRPr lang="en-US" b="1" dirty="0"/>
            </a:p>
          </p:txBody>
        </p:sp>
        <p:sp>
          <p:nvSpPr>
            <p:cNvPr id="166" name="Rounded Rectangle 165"/>
            <p:cNvSpPr/>
            <p:nvPr/>
          </p:nvSpPr>
          <p:spPr>
            <a:xfrm>
              <a:off x="3200400" y="4707654"/>
              <a:ext cx="533400" cy="364255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 w="38100" cmpd="sng">
              <a:solidFill>
                <a:srgbClr val="596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R</a:t>
              </a:r>
              <a:endParaRPr lang="en-US" b="1" dirty="0"/>
            </a:p>
          </p:txBody>
        </p:sp>
        <p:sp>
          <p:nvSpPr>
            <p:cNvPr id="167" name="Rounded Rectangle 166"/>
            <p:cNvSpPr/>
            <p:nvPr/>
          </p:nvSpPr>
          <p:spPr>
            <a:xfrm>
              <a:off x="2037757" y="4651899"/>
              <a:ext cx="533400" cy="364255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 w="38100" cmpd="sng">
              <a:solidFill>
                <a:srgbClr val="596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R</a:t>
              </a:r>
              <a:endParaRPr lang="en-US" b="1" dirty="0"/>
            </a:p>
          </p:txBody>
        </p:sp>
        <p:sp>
          <p:nvSpPr>
            <p:cNvPr id="168" name="Rounded Rectangle 167"/>
            <p:cNvSpPr/>
            <p:nvPr/>
          </p:nvSpPr>
          <p:spPr>
            <a:xfrm>
              <a:off x="1771057" y="2286000"/>
              <a:ext cx="533400" cy="364255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 w="38100" cmpd="sng">
              <a:solidFill>
                <a:srgbClr val="596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R</a:t>
              </a:r>
              <a:endParaRPr lang="en-US" b="1" dirty="0"/>
            </a:p>
          </p:txBody>
        </p:sp>
        <p:sp>
          <p:nvSpPr>
            <p:cNvPr id="169" name="Rounded Rectangle 168"/>
            <p:cNvSpPr/>
            <p:nvPr/>
          </p:nvSpPr>
          <p:spPr>
            <a:xfrm>
              <a:off x="1676400" y="3111217"/>
              <a:ext cx="533400" cy="364255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 w="38100" cmpd="sng">
              <a:solidFill>
                <a:srgbClr val="596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R</a:t>
              </a:r>
              <a:endParaRPr lang="en-US" b="1" dirty="0"/>
            </a:p>
          </p:txBody>
        </p:sp>
        <p:sp>
          <p:nvSpPr>
            <p:cNvPr id="170" name="Rounded Rectangle 169"/>
            <p:cNvSpPr/>
            <p:nvPr/>
          </p:nvSpPr>
          <p:spPr>
            <a:xfrm>
              <a:off x="2634711" y="4098403"/>
              <a:ext cx="533400" cy="364255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 w="38100" cmpd="sng">
              <a:solidFill>
                <a:srgbClr val="596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R</a:t>
              </a:r>
              <a:endParaRPr lang="en-US" b="1" dirty="0"/>
            </a:p>
          </p:txBody>
        </p:sp>
        <p:cxnSp>
          <p:nvCxnSpPr>
            <p:cNvPr id="171" name="Straight Connector 170"/>
            <p:cNvCxnSpPr>
              <a:stCxn id="169" idx="3"/>
              <a:endCxn id="149" idx="3"/>
            </p:cNvCxnSpPr>
            <p:nvPr/>
          </p:nvCxnSpPr>
          <p:spPr>
            <a:xfrm flipV="1">
              <a:off x="2209800" y="3103300"/>
              <a:ext cx="443333" cy="190045"/>
            </a:xfrm>
            <a:prstGeom prst="line">
              <a:avLst/>
            </a:prstGeom>
            <a:ln w="38100" cmpd="sng">
              <a:solidFill>
                <a:srgbClr val="596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stCxn id="168" idx="2"/>
              <a:endCxn id="169" idx="0"/>
            </p:cNvCxnSpPr>
            <p:nvPr/>
          </p:nvCxnSpPr>
          <p:spPr>
            <a:xfrm flipH="1">
              <a:off x="1943100" y="2650255"/>
              <a:ext cx="94657" cy="460962"/>
            </a:xfrm>
            <a:prstGeom prst="line">
              <a:avLst/>
            </a:prstGeom>
            <a:ln w="38100" cmpd="sng">
              <a:solidFill>
                <a:srgbClr val="596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>
              <a:stCxn id="160" idx="2"/>
              <a:endCxn id="130" idx="0"/>
            </p:cNvCxnSpPr>
            <p:nvPr/>
          </p:nvCxnSpPr>
          <p:spPr>
            <a:xfrm>
              <a:off x="3200400" y="1601070"/>
              <a:ext cx="38100" cy="295555"/>
            </a:xfrm>
            <a:prstGeom prst="line">
              <a:avLst/>
            </a:prstGeom>
            <a:ln w="38100" cmpd="sng">
              <a:solidFill>
                <a:srgbClr val="596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stCxn id="161" idx="3"/>
              <a:endCxn id="163" idx="1"/>
            </p:cNvCxnSpPr>
            <p:nvPr/>
          </p:nvCxnSpPr>
          <p:spPr>
            <a:xfrm>
              <a:off x="5574917" y="1392953"/>
              <a:ext cx="637127" cy="105041"/>
            </a:xfrm>
            <a:prstGeom prst="line">
              <a:avLst/>
            </a:prstGeom>
            <a:ln w="38100" cmpd="sng">
              <a:solidFill>
                <a:srgbClr val="596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>
              <a:stCxn id="133" idx="1"/>
              <a:endCxn id="161" idx="2"/>
            </p:cNvCxnSpPr>
            <p:nvPr/>
          </p:nvCxnSpPr>
          <p:spPr>
            <a:xfrm flipH="1" flipV="1">
              <a:off x="5308217" y="1575080"/>
              <a:ext cx="278616" cy="320675"/>
            </a:xfrm>
            <a:prstGeom prst="line">
              <a:avLst/>
            </a:prstGeom>
            <a:ln w="38100" cmpd="sng">
              <a:solidFill>
                <a:srgbClr val="596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>
              <a:stCxn id="163" idx="2"/>
              <a:endCxn id="133" idx="6"/>
            </p:cNvCxnSpPr>
            <p:nvPr/>
          </p:nvCxnSpPr>
          <p:spPr>
            <a:xfrm flipH="1">
              <a:off x="6172200" y="1680121"/>
              <a:ext cx="306544" cy="377279"/>
            </a:xfrm>
            <a:prstGeom prst="line">
              <a:avLst/>
            </a:prstGeom>
            <a:ln w="38100" cmpd="sng">
              <a:solidFill>
                <a:srgbClr val="596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>
              <a:stCxn id="162" idx="0"/>
              <a:endCxn id="163" idx="2"/>
            </p:cNvCxnSpPr>
            <p:nvPr/>
          </p:nvCxnSpPr>
          <p:spPr>
            <a:xfrm flipH="1" flipV="1">
              <a:off x="6478744" y="1680121"/>
              <a:ext cx="580781" cy="311194"/>
            </a:xfrm>
            <a:prstGeom prst="line">
              <a:avLst/>
            </a:prstGeom>
            <a:ln w="38100" cmpd="sng">
              <a:solidFill>
                <a:srgbClr val="596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>
              <a:stCxn id="162" idx="1"/>
              <a:endCxn id="161" idx="3"/>
            </p:cNvCxnSpPr>
            <p:nvPr/>
          </p:nvCxnSpPr>
          <p:spPr>
            <a:xfrm flipH="1" flipV="1">
              <a:off x="5574917" y="1392953"/>
              <a:ext cx="1217908" cy="780490"/>
            </a:xfrm>
            <a:prstGeom prst="line">
              <a:avLst/>
            </a:prstGeom>
            <a:ln w="38100" cmpd="sng">
              <a:solidFill>
                <a:srgbClr val="596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62" idx="1"/>
              <a:endCxn id="133" idx="6"/>
            </p:cNvCxnSpPr>
            <p:nvPr/>
          </p:nvCxnSpPr>
          <p:spPr>
            <a:xfrm flipH="1" flipV="1">
              <a:off x="6172200" y="2057400"/>
              <a:ext cx="620625" cy="116043"/>
            </a:xfrm>
            <a:prstGeom prst="line">
              <a:avLst/>
            </a:prstGeom>
            <a:ln w="38100" cmpd="sng">
              <a:solidFill>
                <a:srgbClr val="596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>
              <a:stCxn id="164" idx="1"/>
              <a:endCxn id="153" idx="6"/>
            </p:cNvCxnSpPr>
            <p:nvPr/>
          </p:nvCxnSpPr>
          <p:spPr>
            <a:xfrm flipH="1">
              <a:off x="6403731" y="2881802"/>
              <a:ext cx="322454" cy="46036"/>
            </a:xfrm>
            <a:prstGeom prst="line">
              <a:avLst/>
            </a:prstGeom>
            <a:ln w="38100" cmpd="sng">
              <a:solidFill>
                <a:srgbClr val="596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>
              <a:stCxn id="170" idx="2"/>
              <a:endCxn id="166" idx="0"/>
            </p:cNvCxnSpPr>
            <p:nvPr/>
          </p:nvCxnSpPr>
          <p:spPr>
            <a:xfrm>
              <a:off x="2901411" y="4462658"/>
              <a:ext cx="565689" cy="244996"/>
            </a:xfrm>
            <a:prstGeom prst="line">
              <a:avLst/>
            </a:prstGeom>
            <a:ln w="38100" cmpd="sng">
              <a:solidFill>
                <a:srgbClr val="596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>
              <a:stCxn id="170" idx="2"/>
              <a:endCxn id="167" idx="0"/>
            </p:cNvCxnSpPr>
            <p:nvPr/>
          </p:nvCxnSpPr>
          <p:spPr>
            <a:xfrm flipH="1">
              <a:off x="2304457" y="4462658"/>
              <a:ext cx="596954" cy="189241"/>
            </a:xfrm>
            <a:prstGeom prst="line">
              <a:avLst/>
            </a:prstGeom>
            <a:ln w="38100" cmpd="sng">
              <a:solidFill>
                <a:srgbClr val="596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>
              <a:stCxn id="150" idx="4"/>
              <a:endCxn id="170" idx="3"/>
            </p:cNvCxnSpPr>
            <p:nvPr/>
          </p:nvCxnSpPr>
          <p:spPr>
            <a:xfrm flipH="1">
              <a:off x="3168111" y="3977019"/>
              <a:ext cx="298989" cy="303512"/>
            </a:xfrm>
            <a:prstGeom prst="line">
              <a:avLst/>
            </a:prstGeom>
            <a:ln w="38100" cmpd="sng">
              <a:solidFill>
                <a:srgbClr val="596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>
              <a:stCxn id="165" idx="1"/>
              <a:endCxn id="152" idx="5"/>
            </p:cNvCxnSpPr>
            <p:nvPr/>
          </p:nvCxnSpPr>
          <p:spPr>
            <a:xfrm flipH="1" flipV="1">
              <a:off x="5793151" y="3900399"/>
              <a:ext cx="501025" cy="198005"/>
            </a:xfrm>
            <a:prstGeom prst="line">
              <a:avLst/>
            </a:prstGeom>
            <a:ln w="38100" cmpd="sng">
              <a:solidFill>
                <a:srgbClr val="596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/>
            <p:cNvSpPr/>
            <p:nvPr/>
          </p:nvSpPr>
          <p:spPr>
            <a:xfrm>
              <a:off x="4238730" y="3982043"/>
              <a:ext cx="685800" cy="457200"/>
            </a:xfrm>
            <a:prstGeom prst="ellipse">
              <a:avLst/>
            </a:prstGeom>
            <a:solidFill>
              <a:schemeClr val="bg2">
                <a:lumMod val="25000"/>
                <a:alpha val="0"/>
              </a:schemeClr>
            </a:solidFill>
            <a:ln w="38100" cmpd="sng">
              <a:solidFill>
                <a:srgbClr val="596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596C70"/>
                  </a:solidFill>
                </a:rPr>
                <a:t>+1</a:t>
              </a:r>
              <a:endParaRPr lang="en-US" b="1" dirty="0">
                <a:solidFill>
                  <a:srgbClr val="596C70"/>
                </a:solidFill>
              </a:endParaRPr>
            </a:p>
          </p:txBody>
        </p:sp>
        <p:cxnSp>
          <p:nvCxnSpPr>
            <p:cNvPr id="186" name="Straight Connector 185"/>
            <p:cNvCxnSpPr>
              <a:stCxn id="185" idx="0"/>
            </p:cNvCxnSpPr>
            <p:nvPr/>
          </p:nvCxnSpPr>
          <p:spPr>
            <a:xfrm flipH="1" flipV="1">
              <a:off x="4474866" y="3657600"/>
              <a:ext cx="106764" cy="324443"/>
            </a:xfrm>
            <a:prstGeom prst="line">
              <a:avLst/>
            </a:prstGeom>
            <a:ln w="38100" cmpd="sng">
              <a:solidFill>
                <a:srgbClr val="596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Isosceles Triangle 186"/>
            <p:cNvSpPr/>
            <p:nvPr/>
          </p:nvSpPr>
          <p:spPr>
            <a:xfrm>
              <a:off x="1351317" y="3713345"/>
              <a:ext cx="530352" cy="508017"/>
            </a:xfrm>
            <a:prstGeom prst="triangle">
              <a:avLst/>
            </a:prstGeom>
            <a:solidFill>
              <a:srgbClr val="FFFF00"/>
            </a:solidFill>
            <a:ln w="38100" cmpd="sng">
              <a:solidFill>
                <a:srgbClr val="596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C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8" name="Isosceles Triangle 187"/>
            <p:cNvSpPr/>
            <p:nvPr/>
          </p:nvSpPr>
          <p:spPr>
            <a:xfrm>
              <a:off x="419535" y="3416832"/>
              <a:ext cx="530352" cy="508017"/>
            </a:xfrm>
            <a:prstGeom prst="triangle">
              <a:avLst/>
            </a:prstGeom>
            <a:solidFill>
              <a:srgbClr val="FFFF00"/>
            </a:solidFill>
            <a:ln w="38100" cmpd="sng">
              <a:solidFill>
                <a:srgbClr val="596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C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9" name="Isosceles Triangle 188"/>
            <p:cNvSpPr/>
            <p:nvPr/>
          </p:nvSpPr>
          <p:spPr>
            <a:xfrm>
              <a:off x="457200" y="2011551"/>
              <a:ext cx="530352" cy="508017"/>
            </a:xfrm>
            <a:prstGeom prst="triangle">
              <a:avLst/>
            </a:prstGeom>
            <a:solidFill>
              <a:srgbClr val="FFFF00"/>
            </a:solidFill>
            <a:ln w="38100" cmpd="sng">
              <a:solidFill>
                <a:srgbClr val="596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C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0" name="Isosceles Triangle 189"/>
            <p:cNvSpPr/>
            <p:nvPr/>
          </p:nvSpPr>
          <p:spPr>
            <a:xfrm>
              <a:off x="987552" y="1254740"/>
              <a:ext cx="530352" cy="508017"/>
            </a:xfrm>
            <a:prstGeom prst="triangle">
              <a:avLst/>
            </a:prstGeom>
            <a:solidFill>
              <a:srgbClr val="FFFF00"/>
            </a:solidFill>
            <a:ln w="38100" cmpd="sng">
              <a:solidFill>
                <a:srgbClr val="596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C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1" name="Isosceles Triangle 190"/>
            <p:cNvSpPr/>
            <p:nvPr/>
          </p:nvSpPr>
          <p:spPr>
            <a:xfrm>
              <a:off x="1317455" y="533400"/>
              <a:ext cx="530352" cy="508017"/>
            </a:xfrm>
            <a:prstGeom prst="triangle">
              <a:avLst/>
            </a:prstGeom>
            <a:solidFill>
              <a:srgbClr val="FFFF00"/>
            </a:solidFill>
            <a:ln w="38100" cmpd="sng">
              <a:solidFill>
                <a:srgbClr val="596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C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2" name="Isosceles Triangle 191"/>
            <p:cNvSpPr/>
            <p:nvPr/>
          </p:nvSpPr>
          <p:spPr>
            <a:xfrm>
              <a:off x="1624264" y="1118503"/>
              <a:ext cx="530352" cy="508017"/>
            </a:xfrm>
            <a:prstGeom prst="triangle">
              <a:avLst/>
            </a:prstGeom>
            <a:solidFill>
              <a:srgbClr val="FFFF00"/>
            </a:solidFill>
            <a:ln w="38100" cmpd="sng">
              <a:solidFill>
                <a:srgbClr val="596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C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3" name="Isosceles Triangle 192"/>
            <p:cNvSpPr/>
            <p:nvPr/>
          </p:nvSpPr>
          <p:spPr>
            <a:xfrm>
              <a:off x="2514600" y="304800"/>
              <a:ext cx="530352" cy="508017"/>
            </a:xfrm>
            <a:prstGeom prst="triangle">
              <a:avLst/>
            </a:prstGeom>
            <a:solidFill>
              <a:srgbClr val="FFFF00"/>
            </a:solidFill>
            <a:ln w="38100" cmpd="sng">
              <a:solidFill>
                <a:srgbClr val="596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C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4" name="Isosceles Triangle 193"/>
            <p:cNvSpPr/>
            <p:nvPr/>
          </p:nvSpPr>
          <p:spPr>
            <a:xfrm>
              <a:off x="3736848" y="228600"/>
              <a:ext cx="530352" cy="508017"/>
            </a:xfrm>
            <a:prstGeom prst="triangle">
              <a:avLst/>
            </a:prstGeom>
            <a:solidFill>
              <a:srgbClr val="FFFF00"/>
            </a:solidFill>
            <a:ln w="38100" cmpd="sng">
              <a:solidFill>
                <a:srgbClr val="596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C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5" name="Isosceles Triangle 194"/>
            <p:cNvSpPr/>
            <p:nvPr/>
          </p:nvSpPr>
          <p:spPr>
            <a:xfrm>
              <a:off x="4048045" y="906194"/>
              <a:ext cx="530352" cy="508017"/>
            </a:xfrm>
            <a:prstGeom prst="triangle">
              <a:avLst/>
            </a:prstGeom>
            <a:solidFill>
              <a:srgbClr val="FFFF00"/>
            </a:solidFill>
            <a:ln w="38100" cmpd="sng">
              <a:solidFill>
                <a:srgbClr val="596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C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6" name="Isosceles Triangle 195"/>
            <p:cNvSpPr/>
            <p:nvPr/>
          </p:nvSpPr>
          <p:spPr>
            <a:xfrm>
              <a:off x="4422648" y="228600"/>
              <a:ext cx="530352" cy="508017"/>
            </a:xfrm>
            <a:prstGeom prst="triangle">
              <a:avLst/>
            </a:prstGeom>
            <a:solidFill>
              <a:srgbClr val="FFFF00"/>
            </a:solidFill>
            <a:ln w="38100" cmpd="sng">
              <a:solidFill>
                <a:srgbClr val="596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C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7" name="Isosceles Triangle 196"/>
            <p:cNvSpPr/>
            <p:nvPr/>
          </p:nvSpPr>
          <p:spPr>
            <a:xfrm>
              <a:off x="5396266" y="195693"/>
              <a:ext cx="530352" cy="508017"/>
            </a:xfrm>
            <a:prstGeom prst="triangle">
              <a:avLst/>
            </a:prstGeom>
            <a:solidFill>
              <a:srgbClr val="FFFF00"/>
            </a:solidFill>
            <a:ln w="38100" cmpd="sng">
              <a:solidFill>
                <a:srgbClr val="596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C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8" name="Isosceles Triangle 197"/>
            <p:cNvSpPr/>
            <p:nvPr/>
          </p:nvSpPr>
          <p:spPr>
            <a:xfrm>
              <a:off x="6461009" y="458792"/>
              <a:ext cx="530352" cy="508017"/>
            </a:xfrm>
            <a:prstGeom prst="triangle">
              <a:avLst/>
            </a:prstGeom>
            <a:solidFill>
              <a:srgbClr val="FFFF00"/>
            </a:solidFill>
            <a:ln w="38100" cmpd="sng">
              <a:solidFill>
                <a:srgbClr val="596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C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9" name="Isosceles Triangle 198"/>
            <p:cNvSpPr/>
            <p:nvPr/>
          </p:nvSpPr>
          <p:spPr>
            <a:xfrm>
              <a:off x="8130546" y="778636"/>
              <a:ext cx="530352" cy="508017"/>
            </a:xfrm>
            <a:prstGeom prst="triangle">
              <a:avLst/>
            </a:prstGeom>
            <a:solidFill>
              <a:srgbClr val="FFFF00"/>
            </a:solidFill>
            <a:ln w="38100" cmpd="sng">
              <a:solidFill>
                <a:srgbClr val="596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C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00" name="Isosceles Triangle 199"/>
            <p:cNvSpPr/>
            <p:nvPr/>
          </p:nvSpPr>
          <p:spPr>
            <a:xfrm>
              <a:off x="7778496" y="1550253"/>
              <a:ext cx="530352" cy="508017"/>
            </a:xfrm>
            <a:prstGeom prst="triangle">
              <a:avLst/>
            </a:prstGeom>
            <a:solidFill>
              <a:srgbClr val="FFFF00"/>
            </a:solidFill>
            <a:ln w="38100" cmpd="sng">
              <a:solidFill>
                <a:srgbClr val="596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C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01" name="Isosceles Triangle 200"/>
            <p:cNvSpPr/>
            <p:nvPr/>
          </p:nvSpPr>
          <p:spPr>
            <a:xfrm>
              <a:off x="8308848" y="2265559"/>
              <a:ext cx="530352" cy="508017"/>
            </a:xfrm>
            <a:prstGeom prst="triangle">
              <a:avLst/>
            </a:prstGeom>
            <a:solidFill>
              <a:srgbClr val="FFFF00"/>
            </a:solidFill>
            <a:ln w="38100" cmpd="sng">
              <a:solidFill>
                <a:srgbClr val="596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C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02" name="Isosceles Triangle 201"/>
            <p:cNvSpPr/>
            <p:nvPr/>
          </p:nvSpPr>
          <p:spPr>
            <a:xfrm>
              <a:off x="6618125" y="3238327"/>
              <a:ext cx="530352" cy="508017"/>
            </a:xfrm>
            <a:prstGeom prst="triangle">
              <a:avLst/>
            </a:prstGeom>
            <a:solidFill>
              <a:srgbClr val="FFFF00"/>
            </a:solidFill>
            <a:ln w="38100" cmpd="sng">
              <a:solidFill>
                <a:srgbClr val="596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C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03" name="Isosceles Triangle 202"/>
            <p:cNvSpPr/>
            <p:nvPr/>
          </p:nvSpPr>
          <p:spPr>
            <a:xfrm>
              <a:off x="7731360" y="2817018"/>
              <a:ext cx="530352" cy="508017"/>
            </a:xfrm>
            <a:prstGeom prst="triangle">
              <a:avLst/>
            </a:prstGeom>
            <a:solidFill>
              <a:srgbClr val="FFFF00"/>
            </a:solidFill>
            <a:ln w="38100" cmpd="sng">
              <a:solidFill>
                <a:srgbClr val="596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C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04" name="Isosceles Triangle 203"/>
            <p:cNvSpPr/>
            <p:nvPr/>
          </p:nvSpPr>
          <p:spPr>
            <a:xfrm>
              <a:off x="7513320" y="3794179"/>
              <a:ext cx="530352" cy="508017"/>
            </a:xfrm>
            <a:prstGeom prst="triangle">
              <a:avLst/>
            </a:prstGeom>
            <a:solidFill>
              <a:srgbClr val="FFFF00"/>
            </a:solidFill>
            <a:ln w="38100" cmpd="sng">
              <a:solidFill>
                <a:srgbClr val="596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C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05" name="Isosceles Triangle 204"/>
            <p:cNvSpPr/>
            <p:nvPr/>
          </p:nvSpPr>
          <p:spPr>
            <a:xfrm>
              <a:off x="6883301" y="4651411"/>
              <a:ext cx="530352" cy="508017"/>
            </a:xfrm>
            <a:prstGeom prst="triangle">
              <a:avLst/>
            </a:prstGeom>
            <a:solidFill>
              <a:srgbClr val="FFFF00"/>
            </a:solidFill>
            <a:ln w="38100" cmpd="sng">
              <a:solidFill>
                <a:srgbClr val="596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C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06" name="Isosceles Triangle 205"/>
            <p:cNvSpPr/>
            <p:nvPr/>
          </p:nvSpPr>
          <p:spPr>
            <a:xfrm>
              <a:off x="5723396" y="4504855"/>
              <a:ext cx="530352" cy="508017"/>
            </a:xfrm>
            <a:prstGeom prst="triangle">
              <a:avLst/>
            </a:prstGeom>
            <a:solidFill>
              <a:srgbClr val="FFFF00"/>
            </a:solidFill>
            <a:ln w="38100" cmpd="sng">
              <a:solidFill>
                <a:srgbClr val="596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C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07" name="Isosceles Triangle 206"/>
            <p:cNvSpPr/>
            <p:nvPr/>
          </p:nvSpPr>
          <p:spPr>
            <a:xfrm>
              <a:off x="6461009" y="5459033"/>
              <a:ext cx="530352" cy="508017"/>
            </a:xfrm>
            <a:prstGeom prst="triangle">
              <a:avLst/>
            </a:prstGeom>
            <a:solidFill>
              <a:srgbClr val="FFFF00"/>
            </a:solidFill>
            <a:ln w="38100" cmpd="sng">
              <a:solidFill>
                <a:srgbClr val="596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C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08" name="Isosceles Triangle 207"/>
            <p:cNvSpPr/>
            <p:nvPr/>
          </p:nvSpPr>
          <p:spPr>
            <a:xfrm>
              <a:off x="4636511" y="4910044"/>
              <a:ext cx="530352" cy="508017"/>
            </a:xfrm>
            <a:prstGeom prst="triangle">
              <a:avLst/>
            </a:prstGeom>
            <a:solidFill>
              <a:srgbClr val="FFFF00"/>
            </a:solidFill>
            <a:ln w="38100" cmpd="sng">
              <a:solidFill>
                <a:srgbClr val="596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C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09" name="Isosceles Triangle 208"/>
            <p:cNvSpPr/>
            <p:nvPr/>
          </p:nvSpPr>
          <p:spPr>
            <a:xfrm>
              <a:off x="5285508" y="5511614"/>
              <a:ext cx="530352" cy="508017"/>
            </a:xfrm>
            <a:prstGeom prst="triangle">
              <a:avLst/>
            </a:prstGeom>
            <a:solidFill>
              <a:srgbClr val="FFFF00"/>
            </a:solidFill>
            <a:ln w="38100" cmpd="sng">
              <a:solidFill>
                <a:srgbClr val="596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C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10" name="Isosceles Triangle 209"/>
            <p:cNvSpPr/>
            <p:nvPr/>
          </p:nvSpPr>
          <p:spPr>
            <a:xfrm>
              <a:off x="4075561" y="5511614"/>
              <a:ext cx="530352" cy="508017"/>
            </a:xfrm>
            <a:prstGeom prst="triangle">
              <a:avLst/>
            </a:prstGeom>
            <a:solidFill>
              <a:srgbClr val="FFFF00"/>
            </a:solidFill>
            <a:ln w="38100" cmpd="sng">
              <a:solidFill>
                <a:srgbClr val="596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C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11" name="Isosceles Triangle 210"/>
            <p:cNvSpPr/>
            <p:nvPr/>
          </p:nvSpPr>
          <p:spPr>
            <a:xfrm>
              <a:off x="3002900" y="5524170"/>
              <a:ext cx="530352" cy="508017"/>
            </a:xfrm>
            <a:prstGeom prst="triangle">
              <a:avLst/>
            </a:prstGeom>
            <a:solidFill>
              <a:srgbClr val="FFFF00"/>
            </a:solidFill>
            <a:ln w="38100" cmpd="sng">
              <a:solidFill>
                <a:srgbClr val="596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C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12" name="Isosceles Triangle 211"/>
            <p:cNvSpPr/>
            <p:nvPr/>
          </p:nvSpPr>
          <p:spPr>
            <a:xfrm>
              <a:off x="1831095" y="5335521"/>
              <a:ext cx="530352" cy="508017"/>
            </a:xfrm>
            <a:prstGeom prst="triangle">
              <a:avLst/>
            </a:prstGeom>
            <a:solidFill>
              <a:srgbClr val="FFFF00"/>
            </a:solidFill>
            <a:ln w="38100" cmpd="sng">
              <a:solidFill>
                <a:srgbClr val="596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C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13" name="Isosceles Triangle 212"/>
            <p:cNvSpPr/>
            <p:nvPr/>
          </p:nvSpPr>
          <p:spPr>
            <a:xfrm>
              <a:off x="1139389" y="4462658"/>
              <a:ext cx="530352" cy="508017"/>
            </a:xfrm>
            <a:prstGeom prst="triangle">
              <a:avLst/>
            </a:prstGeom>
            <a:solidFill>
              <a:srgbClr val="FFFF00"/>
            </a:solidFill>
            <a:ln w="38100" cmpd="sng">
              <a:solidFill>
                <a:srgbClr val="596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C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14" name="Isosceles Triangle 213"/>
            <p:cNvSpPr/>
            <p:nvPr/>
          </p:nvSpPr>
          <p:spPr>
            <a:xfrm>
              <a:off x="523494" y="5270161"/>
              <a:ext cx="530352" cy="508017"/>
            </a:xfrm>
            <a:prstGeom prst="triangle">
              <a:avLst/>
            </a:prstGeom>
            <a:solidFill>
              <a:srgbClr val="FFFF00"/>
            </a:solidFill>
            <a:ln w="38100" cmpd="sng">
              <a:solidFill>
                <a:srgbClr val="596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C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15" name="Straight Connector 214"/>
            <p:cNvCxnSpPr>
              <a:stCxn id="203" idx="3"/>
              <a:endCxn id="204" idx="0"/>
            </p:cNvCxnSpPr>
            <p:nvPr/>
          </p:nvCxnSpPr>
          <p:spPr>
            <a:xfrm flipH="1">
              <a:off x="7778496" y="3325035"/>
              <a:ext cx="218040" cy="469144"/>
            </a:xfrm>
            <a:prstGeom prst="line">
              <a:avLst/>
            </a:prstGeom>
            <a:ln w="38100" cmpd="sng">
              <a:solidFill>
                <a:srgbClr val="596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>
              <a:stCxn id="191" idx="3"/>
              <a:endCxn id="190" idx="5"/>
            </p:cNvCxnSpPr>
            <p:nvPr/>
          </p:nvCxnSpPr>
          <p:spPr>
            <a:xfrm flipH="1">
              <a:off x="1385316" y="1041417"/>
              <a:ext cx="197315" cy="467332"/>
            </a:xfrm>
            <a:prstGeom prst="line">
              <a:avLst/>
            </a:prstGeom>
            <a:ln w="38100" cmpd="sng">
              <a:solidFill>
                <a:srgbClr val="596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>
              <a:stCxn id="191" idx="3"/>
              <a:endCxn id="192" idx="1"/>
            </p:cNvCxnSpPr>
            <p:nvPr/>
          </p:nvCxnSpPr>
          <p:spPr>
            <a:xfrm>
              <a:off x="1582631" y="1041417"/>
              <a:ext cx="174221" cy="331095"/>
            </a:xfrm>
            <a:prstGeom prst="line">
              <a:avLst/>
            </a:prstGeom>
            <a:ln w="38100" cmpd="sng">
              <a:solidFill>
                <a:srgbClr val="596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>
              <a:stCxn id="190" idx="3"/>
              <a:endCxn id="189" idx="5"/>
            </p:cNvCxnSpPr>
            <p:nvPr/>
          </p:nvCxnSpPr>
          <p:spPr>
            <a:xfrm flipH="1">
              <a:off x="854964" y="1762757"/>
              <a:ext cx="397764" cy="502803"/>
            </a:xfrm>
            <a:prstGeom prst="line">
              <a:avLst/>
            </a:prstGeom>
            <a:ln w="38100" cmpd="sng">
              <a:solidFill>
                <a:srgbClr val="596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>
              <a:stCxn id="195" idx="5"/>
              <a:endCxn id="196" idx="3"/>
            </p:cNvCxnSpPr>
            <p:nvPr/>
          </p:nvCxnSpPr>
          <p:spPr>
            <a:xfrm flipV="1">
              <a:off x="4445809" y="736617"/>
              <a:ext cx="242015" cy="423586"/>
            </a:xfrm>
            <a:prstGeom prst="line">
              <a:avLst/>
            </a:prstGeom>
            <a:ln w="38100" cmpd="sng">
              <a:solidFill>
                <a:srgbClr val="596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>
              <a:stCxn id="194" idx="5"/>
              <a:endCxn id="196" idx="1"/>
            </p:cNvCxnSpPr>
            <p:nvPr/>
          </p:nvCxnSpPr>
          <p:spPr>
            <a:xfrm>
              <a:off x="4134612" y="482609"/>
              <a:ext cx="420624" cy="0"/>
            </a:xfrm>
            <a:prstGeom prst="line">
              <a:avLst/>
            </a:prstGeom>
            <a:ln w="38100" cmpd="sng">
              <a:solidFill>
                <a:srgbClr val="596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>
              <a:stCxn id="194" idx="3"/>
              <a:endCxn id="195" idx="1"/>
            </p:cNvCxnSpPr>
            <p:nvPr/>
          </p:nvCxnSpPr>
          <p:spPr>
            <a:xfrm>
              <a:off x="4002024" y="736617"/>
              <a:ext cx="178609" cy="423586"/>
            </a:xfrm>
            <a:prstGeom prst="line">
              <a:avLst/>
            </a:prstGeom>
            <a:ln w="38100" cmpd="sng">
              <a:solidFill>
                <a:srgbClr val="596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>
              <a:stCxn id="199" idx="3"/>
              <a:endCxn id="200" idx="5"/>
            </p:cNvCxnSpPr>
            <p:nvPr/>
          </p:nvCxnSpPr>
          <p:spPr>
            <a:xfrm flipH="1">
              <a:off x="8176260" y="1286653"/>
              <a:ext cx="219462" cy="517609"/>
            </a:xfrm>
            <a:prstGeom prst="line">
              <a:avLst/>
            </a:prstGeom>
            <a:ln w="38100" cmpd="sng">
              <a:solidFill>
                <a:srgbClr val="596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>
              <a:stCxn id="199" idx="3"/>
              <a:endCxn id="201" idx="0"/>
            </p:cNvCxnSpPr>
            <p:nvPr/>
          </p:nvCxnSpPr>
          <p:spPr>
            <a:xfrm>
              <a:off x="8395722" y="1286653"/>
              <a:ext cx="178302" cy="978906"/>
            </a:xfrm>
            <a:prstGeom prst="line">
              <a:avLst/>
            </a:prstGeom>
            <a:ln w="38100" cmpd="sng">
              <a:solidFill>
                <a:srgbClr val="596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>
              <a:stCxn id="200" idx="3"/>
              <a:endCxn id="203" idx="0"/>
            </p:cNvCxnSpPr>
            <p:nvPr/>
          </p:nvCxnSpPr>
          <p:spPr>
            <a:xfrm flipH="1">
              <a:off x="7996536" y="2058270"/>
              <a:ext cx="47136" cy="758748"/>
            </a:xfrm>
            <a:prstGeom prst="line">
              <a:avLst/>
            </a:prstGeom>
            <a:ln w="38100" cmpd="sng">
              <a:solidFill>
                <a:srgbClr val="596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>
              <a:stCxn id="201" idx="4"/>
              <a:endCxn id="204" idx="5"/>
            </p:cNvCxnSpPr>
            <p:nvPr/>
          </p:nvCxnSpPr>
          <p:spPr>
            <a:xfrm flipH="1">
              <a:off x="7911084" y="2773576"/>
              <a:ext cx="928116" cy="1274612"/>
            </a:xfrm>
            <a:prstGeom prst="line">
              <a:avLst/>
            </a:prstGeom>
            <a:ln w="38100" cmpd="sng">
              <a:solidFill>
                <a:srgbClr val="596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>
              <a:stCxn id="206" idx="5"/>
              <a:endCxn id="205" idx="1"/>
            </p:cNvCxnSpPr>
            <p:nvPr/>
          </p:nvCxnSpPr>
          <p:spPr>
            <a:xfrm>
              <a:off x="6121160" y="4758864"/>
              <a:ext cx="894729" cy="146556"/>
            </a:xfrm>
            <a:prstGeom prst="line">
              <a:avLst/>
            </a:prstGeom>
            <a:ln w="38100" cmpd="sng">
              <a:solidFill>
                <a:srgbClr val="596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>
              <a:stCxn id="206" idx="3"/>
              <a:endCxn id="207" idx="1"/>
            </p:cNvCxnSpPr>
            <p:nvPr/>
          </p:nvCxnSpPr>
          <p:spPr>
            <a:xfrm>
              <a:off x="5988572" y="5012872"/>
              <a:ext cx="605025" cy="700170"/>
            </a:xfrm>
            <a:prstGeom prst="line">
              <a:avLst/>
            </a:prstGeom>
            <a:ln w="38100" cmpd="sng">
              <a:solidFill>
                <a:srgbClr val="596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>
              <a:stCxn id="206" idx="3"/>
              <a:endCxn id="209" idx="5"/>
            </p:cNvCxnSpPr>
            <p:nvPr/>
          </p:nvCxnSpPr>
          <p:spPr>
            <a:xfrm flipH="1">
              <a:off x="5683272" y="5012872"/>
              <a:ext cx="305300" cy="752751"/>
            </a:xfrm>
            <a:prstGeom prst="line">
              <a:avLst/>
            </a:prstGeom>
            <a:ln w="38100" cmpd="sng">
              <a:solidFill>
                <a:srgbClr val="596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>
              <a:stCxn id="205" idx="3"/>
              <a:endCxn id="207" idx="5"/>
            </p:cNvCxnSpPr>
            <p:nvPr/>
          </p:nvCxnSpPr>
          <p:spPr>
            <a:xfrm flipH="1">
              <a:off x="6858773" y="5159428"/>
              <a:ext cx="289704" cy="553614"/>
            </a:xfrm>
            <a:prstGeom prst="line">
              <a:avLst/>
            </a:prstGeom>
            <a:ln w="38100" cmpd="sng">
              <a:solidFill>
                <a:srgbClr val="596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>
              <a:stCxn id="205" idx="1"/>
              <a:endCxn id="209" idx="5"/>
            </p:cNvCxnSpPr>
            <p:nvPr/>
          </p:nvCxnSpPr>
          <p:spPr>
            <a:xfrm flipH="1">
              <a:off x="5683272" y="4905420"/>
              <a:ext cx="1332617" cy="860203"/>
            </a:xfrm>
            <a:prstGeom prst="line">
              <a:avLst/>
            </a:prstGeom>
            <a:ln w="38100" cmpd="sng">
              <a:solidFill>
                <a:srgbClr val="596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>
              <a:stCxn id="207" idx="1"/>
              <a:endCxn id="209" idx="5"/>
            </p:cNvCxnSpPr>
            <p:nvPr/>
          </p:nvCxnSpPr>
          <p:spPr>
            <a:xfrm flipH="1">
              <a:off x="5683272" y="5713042"/>
              <a:ext cx="910325" cy="52581"/>
            </a:xfrm>
            <a:prstGeom prst="line">
              <a:avLst/>
            </a:prstGeom>
            <a:ln w="38100" cmpd="sng">
              <a:solidFill>
                <a:srgbClr val="596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>
              <a:stCxn id="187" idx="1"/>
              <a:endCxn id="188" idx="5"/>
            </p:cNvCxnSpPr>
            <p:nvPr/>
          </p:nvCxnSpPr>
          <p:spPr>
            <a:xfrm flipH="1" flipV="1">
              <a:off x="817299" y="3670841"/>
              <a:ext cx="666606" cy="296513"/>
            </a:xfrm>
            <a:prstGeom prst="line">
              <a:avLst/>
            </a:prstGeom>
            <a:ln w="38100" cmpd="sng">
              <a:solidFill>
                <a:srgbClr val="596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>
              <a:stCxn id="213" idx="3"/>
              <a:endCxn id="214" idx="5"/>
            </p:cNvCxnSpPr>
            <p:nvPr/>
          </p:nvCxnSpPr>
          <p:spPr>
            <a:xfrm flipH="1">
              <a:off x="921258" y="4970675"/>
              <a:ext cx="483307" cy="553495"/>
            </a:xfrm>
            <a:prstGeom prst="line">
              <a:avLst/>
            </a:prstGeom>
            <a:ln w="38100" cmpd="sng">
              <a:solidFill>
                <a:srgbClr val="596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5" name="TextBox 244"/>
          <p:cNvSpPr txBox="1"/>
          <p:nvPr/>
        </p:nvSpPr>
        <p:spPr>
          <a:xfrm>
            <a:off x="139534" y="5791200"/>
            <a:ext cx="8839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We can influence those outside our immediate social network by showcasing the projects we lead.</a:t>
            </a:r>
            <a:endParaRPr lang="en-US" sz="2800" dirty="0"/>
          </a:p>
        </p:txBody>
      </p:sp>
      <p:cxnSp>
        <p:nvCxnSpPr>
          <p:cNvPr id="103" name="Straight Connector 102"/>
          <p:cNvCxnSpPr/>
          <p:nvPr/>
        </p:nvCxnSpPr>
        <p:spPr>
          <a:xfrm flipH="1" flipV="1">
            <a:off x="1783586" y="4420363"/>
            <a:ext cx="457589" cy="108700"/>
          </a:xfrm>
          <a:prstGeom prst="line">
            <a:avLst/>
          </a:prstGeom>
          <a:ln w="38100" cmpd="sng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2294662" y="4697749"/>
            <a:ext cx="190297" cy="295798"/>
          </a:xfrm>
          <a:prstGeom prst="line">
            <a:avLst/>
          </a:prstGeom>
          <a:ln w="38100" cmpd="sng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3547701" y="4749389"/>
            <a:ext cx="677374" cy="642519"/>
          </a:xfrm>
          <a:prstGeom prst="line">
            <a:avLst/>
          </a:prstGeom>
          <a:ln w="38100" cmpd="sng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204" idx="1"/>
          </p:cNvCxnSpPr>
          <p:nvPr/>
        </p:nvCxnSpPr>
        <p:spPr>
          <a:xfrm flipH="1">
            <a:off x="6701522" y="3799711"/>
            <a:ext cx="730801" cy="48017"/>
          </a:xfrm>
          <a:prstGeom prst="line">
            <a:avLst/>
          </a:prstGeom>
          <a:ln w="38100" cmpd="sng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197" idx="3"/>
            <a:endCxn id="161" idx="0"/>
          </p:cNvCxnSpPr>
          <p:nvPr/>
        </p:nvCxnSpPr>
        <p:spPr>
          <a:xfrm flipH="1">
            <a:off x="5273324" y="699512"/>
            <a:ext cx="326224" cy="470075"/>
          </a:xfrm>
          <a:prstGeom prst="line">
            <a:avLst/>
          </a:prstGeom>
          <a:ln w="38100" cmpd="sng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2105603" y="1558266"/>
            <a:ext cx="135573" cy="610811"/>
          </a:xfrm>
          <a:prstGeom prst="line">
            <a:avLst/>
          </a:prstGeom>
          <a:ln w="38100" cmpd="sng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1160015" y="2150145"/>
            <a:ext cx="837377" cy="187619"/>
          </a:xfrm>
          <a:prstGeom prst="line">
            <a:avLst/>
          </a:prstGeom>
          <a:ln w="38100" cmpd="sng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endCxn id="192" idx="5"/>
          </p:cNvCxnSpPr>
          <p:nvPr/>
        </p:nvCxnSpPr>
        <p:spPr>
          <a:xfrm flipH="1" flipV="1">
            <a:off x="2238329" y="1319465"/>
            <a:ext cx="821805" cy="46542"/>
          </a:xfrm>
          <a:prstGeom prst="line">
            <a:avLst/>
          </a:prstGeom>
          <a:ln w="38100" cmpd="sng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85" idx="2"/>
            <a:endCxn id="170" idx="3"/>
          </p:cNvCxnSpPr>
          <p:nvPr/>
        </p:nvCxnSpPr>
        <p:spPr>
          <a:xfrm flipH="1">
            <a:off x="3296806" y="3950300"/>
            <a:ext cx="988782" cy="64783"/>
          </a:xfrm>
          <a:prstGeom prst="line">
            <a:avLst/>
          </a:prstGeom>
          <a:ln w="38100" cmpd="sng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30" idx="2"/>
            <a:endCxn id="168" idx="3"/>
          </p:cNvCxnSpPr>
          <p:nvPr/>
        </p:nvCxnSpPr>
        <p:spPr>
          <a:xfrm flipH="1">
            <a:off x="2499169" y="2017200"/>
            <a:ext cx="545957" cy="317857"/>
          </a:xfrm>
          <a:prstGeom prst="line">
            <a:avLst/>
          </a:prstGeom>
          <a:ln w="38100" cmpd="sng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23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28600"/>
            <a:ext cx="8229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1" dirty="0" smtClean="0"/>
              <a:t>Recruiting Strategy </a:t>
            </a:r>
            <a:r>
              <a:rPr lang="en-US" sz="3600" b="1" i="1" dirty="0"/>
              <a:t>2</a:t>
            </a:r>
            <a:r>
              <a:rPr lang="en-US" sz="3000" b="1" i="1" dirty="0" smtClean="0"/>
              <a:t>:  Host Open Houses</a:t>
            </a:r>
          </a:p>
        </p:txBody>
      </p:sp>
      <p:pic>
        <p:nvPicPr>
          <p:cNvPr id="5" name="Picture 4" descr="Open House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990600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61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199" y="2798802"/>
            <a:ext cx="82296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i="1" dirty="0" smtClean="0"/>
              <a:t>What about everyone else? </a:t>
            </a:r>
            <a:endParaRPr lang="en-US" sz="3000" i="1" dirty="0"/>
          </a:p>
        </p:txBody>
      </p:sp>
    </p:spTree>
    <p:extLst>
      <p:ext uri="{BB962C8B-B14F-4D97-AF65-F5344CB8AC3E}">
        <p14:creationId xmlns:p14="http://schemas.microsoft.com/office/powerpoint/2010/main" val="57173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28600"/>
            <a:ext cx="82296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1" dirty="0" smtClean="0"/>
              <a:t>Recruiting Strategy </a:t>
            </a:r>
            <a:r>
              <a:rPr lang="en-US" sz="4400" b="1" i="1" baseline="10000" dirty="0"/>
              <a:t>3</a:t>
            </a:r>
            <a:r>
              <a:rPr lang="en-US" sz="3000" b="1" i="1" dirty="0" smtClean="0"/>
              <a:t>:  Go Viral</a:t>
            </a:r>
          </a:p>
        </p:txBody>
      </p:sp>
      <p:pic>
        <p:nvPicPr>
          <p:cNvPr id="2051" name="Picture 3" descr="C:\Users\jmcarey\Desktop\virool.co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447800"/>
            <a:ext cx="8686801" cy="455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77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199" y="2798802"/>
            <a:ext cx="82296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i="1" dirty="0" smtClean="0"/>
              <a:t>Thank You</a:t>
            </a:r>
            <a:endParaRPr lang="en-US" sz="3000" i="1" dirty="0"/>
          </a:p>
        </p:txBody>
      </p:sp>
    </p:spTree>
    <p:extLst>
      <p:ext uri="{BB962C8B-B14F-4D97-AF65-F5344CB8AC3E}">
        <p14:creationId xmlns:p14="http://schemas.microsoft.com/office/powerpoint/2010/main" val="88641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199" y="2565737"/>
            <a:ext cx="82296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i="1" dirty="0" smtClean="0"/>
              <a:t>A person’s desire to work for Asymmetrik depends on their location in the company’s social network.</a:t>
            </a:r>
            <a:endParaRPr lang="en-US" sz="3000" i="1" dirty="0"/>
          </a:p>
        </p:txBody>
      </p:sp>
    </p:spTree>
    <p:extLst>
      <p:ext uri="{BB962C8B-B14F-4D97-AF65-F5344CB8AC3E}">
        <p14:creationId xmlns:p14="http://schemas.microsoft.com/office/powerpoint/2010/main" val="134921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3581400" y="2484455"/>
            <a:ext cx="457200" cy="457200"/>
          </a:xfrm>
          <a:prstGeom prst="ellipse">
            <a:avLst/>
          </a:prstGeom>
          <a:ln w="38100">
            <a:solidFill>
              <a:srgbClr val="596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4881824" y="2484455"/>
            <a:ext cx="457200" cy="457200"/>
          </a:xfrm>
          <a:prstGeom prst="ellipse">
            <a:avLst/>
          </a:prstGeom>
          <a:ln w="38100">
            <a:solidFill>
              <a:srgbClr val="596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22" name="Oval 21"/>
          <p:cNvSpPr/>
          <p:nvPr/>
        </p:nvSpPr>
        <p:spPr>
          <a:xfrm>
            <a:off x="4246266" y="3200400"/>
            <a:ext cx="457200" cy="457200"/>
          </a:xfrm>
          <a:prstGeom prst="ellipse">
            <a:avLst/>
          </a:prstGeom>
          <a:ln w="38100">
            <a:solidFill>
              <a:srgbClr val="596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</a:t>
            </a:r>
            <a:endParaRPr lang="en-US" b="1" dirty="0"/>
          </a:p>
        </p:txBody>
      </p:sp>
      <p:cxnSp>
        <p:nvCxnSpPr>
          <p:cNvPr id="23" name="Straight Connector 22"/>
          <p:cNvCxnSpPr>
            <a:stCxn id="21" idx="2"/>
            <a:endCxn id="17" idx="6"/>
          </p:cNvCxnSpPr>
          <p:nvPr/>
        </p:nvCxnSpPr>
        <p:spPr>
          <a:xfrm flipH="1">
            <a:off x="4038600" y="2713055"/>
            <a:ext cx="843224" cy="0"/>
          </a:xfrm>
          <a:prstGeom prst="line">
            <a:avLst/>
          </a:prstGeom>
          <a:ln w="38100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3"/>
            <a:endCxn id="22" idx="7"/>
          </p:cNvCxnSpPr>
          <p:nvPr/>
        </p:nvCxnSpPr>
        <p:spPr>
          <a:xfrm flipH="1">
            <a:off x="4636511" y="2874700"/>
            <a:ext cx="312268" cy="392655"/>
          </a:xfrm>
          <a:prstGeom prst="line">
            <a:avLst/>
          </a:prstGeom>
          <a:ln w="38100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7" idx="5"/>
            <a:endCxn id="22" idx="1"/>
          </p:cNvCxnSpPr>
          <p:nvPr/>
        </p:nvCxnSpPr>
        <p:spPr>
          <a:xfrm>
            <a:off x="3971645" y="2874700"/>
            <a:ext cx="341576" cy="392655"/>
          </a:xfrm>
          <a:prstGeom prst="line">
            <a:avLst/>
          </a:prstGeom>
          <a:ln w="38100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52400" y="6248400"/>
            <a:ext cx="3036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It all starts with us.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6658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3578469" y="2484455"/>
            <a:ext cx="457200" cy="457200"/>
          </a:xfrm>
          <a:prstGeom prst="ellipse">
            <a:avLst/>
          </a:prstGeom>
          <a:ln w="38100">
            <a:solidFill>
              <a:srgbClr val="596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2892669" y="1896625"/>
            <a:ext cx="685800" cy="4572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solidFill>
              <a:srgbClr val="596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+1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4103914" y="1601070"/>
            <a:ext cx="685800" cy="4572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solidFill>
              <a:srgbClr val="596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+1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5483469" y="1828800"/>
            <a:ext cx="685800" cy="4572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solidFill>
              <a:srgbClr val="596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+1</a:t>
            </a:r>
            <a:endParaRPr lang="en-US" b="1" dirty="0"/>
          </a:p>
        </p:txBody>
      </p:sp>
      <p:cxnSp>
        <p:nvCxnSpPr>
          <p:cNvPr id="3" name="Straight Connector 2"/>
          <p:cNvCxnSpPr>
            <a:stCxn id="17" idx="5"/>
            <a:endCxn id="44" idx="1"/>
          </p:cNvCxnSpPr>
          <p:nvPr/>
        </p:nvCxnSpPr>
        <p:spPr>
          <a:xfrm>
            <a:off x="3968714" y="2874700"/>
            <a:ext cx="344507" cy="392655"/>
          </a:xfrm>
          <a:prstGeom prst="line">
            <a:avLst/>
          </a:prstGeom>
          <a:ln w="38100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7" idx="6"/>
            <a:endCxn id="34" idx="2"/>
          </p:cNvCxnSpPr>
          <p:nvPr/>
        </p:nvCxnSpPr>
        <p:spPr>
          <a:xfrm>
            <a:off x="4035669" y="2713055"/>
            <a:ext cx="846155" cy="0"/>
          </a:xfrm>
          <a:prstGeom prst="line">
            <a:avLst/>
          </a:prstGeom>
          <a:ln w="38100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34" idx="3"/>
            <a:endCxn id="44" idx="7"/>
          </p:cNvCxnSpPr>
          <p:nvPr/>
        </p:nvCxnSpPr>
        <p:spPr>
          <a:xfrm flipH="1">
            <a:off x="4636511" y="2874700"/>
            <a:ext cx="312268" cy="392655"/>
          </a:xfrm>
          <a:prstGeom prst="line">
            <a:avLst/>
          </a:prstGeom>
          <a:ln w="38100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3"/>
            <a:endCxn id="17" idx="7"/>
          </p:cNvCxnSpPr>
          <p:nvPr/>
        </p:nvCxnSpPr>
        <p:spPr>
          <a:xfrm flipH="1">
            <a:off x="3968714" y="1991315"/>
            <a:ext cx="235633" cy="560095"/>
          </a:xfrm>
          <a:prstGeom prst="line">
            <a:avLst/>
          </a:prstGeom>
          <a:ln w="38100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5"/>
            <a:endCxn id="34" idx="1"/>
          </p:cNvCxnSpPr>
          <p:nvPr/>
        </p:nvCxnSpPr>
        <p:spPr>
          <a:xfrm>
            <a:off x="4689281" y="1991315"/>
            <a:ext cx="259498" cy="560095"/>
          </a:xfrm>
          <a:prstGeom prst="line">
            <a:avLst/>
          </a:prstGeom>
          <a:ln w="38100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4"/>
            <a:endCxn id="17" idx="1"/>
          </p:cNvCxnSpPr>
          <p:nvPr/>
        </p:nvCxnSpPr>
        <p:spPr>
          <a:xfrm>
            <a:off x="3235569" y="2353825"/>
            <a:ext cx="409855" cy="197585"/>
          </a:xfrm>
          <a:prstGeom prst="line">
            <a:avLst/>
          </a:prstGeom>
          <a:ln w="38100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" idx="4"/>
            <a:endCxn id="34" idx="7"/>
          </p:cNvCxnSpPr>
          <p:nvPr/>
        </p:nvCxnSpPr>
        <p:spPr>
          <a:xfrm flipH="1">
            <a:off x="5272069" y="2286000"/>
            <a:ext cx="554300" cy="265410"/>
          </a:xfrm>
          <a:prstGeom prst="line">
            <a:avLst/>
          </a:prstGeom>
          <a:ln w="38100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2"/>
            <a:endCxn id="6" idx="6"/>
          </p:cNvCxnSpPr>
          <p:nvPr/>
        </p:nvCxnSpPr>
        <p:spPr>
          <a:xfrm flipH="1" flipV="1">
            <a:off x="4789714" y="1829670"/>
            <a:ext cx="693755" cy="227730"/>
          </a:xfrm>
          <a:prstGeom prst="line">
            <a:avLst/>
          </a:prstGeom>
          <a:ln w="38100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6" idx="4"/>
            <a:endCxn id="44" idx="0"/>
          </p:cNvCxnSpPr>
          <p:nvPr/>
        </p:nvCxnSpPr>
        <p:spPr>
          <a:xfrm>
            <a:off x="4446814" y="2058270"/>
            <a:ext cx="28052" cy="1142130"/>
          </a:xfrm>
          <a:prstGeom prst="line">
            <a:avLst/>
          </a:prstGeom>
          <a:ln w="38100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549769" y="2713055"/>
            <a:ext cx="685800" cy="4572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solidFill>
              <a:srgbClr val="596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+1</a:t>
            </a:r>
            <a:endParaRPr lang="en-US" b="1" dirty="0"/>
          </a:p>
        </p:txBody>
      </p:sp>
      <p:sp>
        <p:nvSpPr>
          <p:cNvPr id="40" name="Oval 39"/>
          <p:cNvSpPr/>
          <p:nvPr/>
        </p:nvSpPr>
        <p:spPr>
          <a:xfrm>
            <a:off x="3121269" y="3519819"/>
            <a:ext cx="685800" cy="4572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solidFill>
              <a:srgbClr val="596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+1</a:t>
            </a:r>
            <a:endParaRPr lang="en-US" b="1" dirty="0"/>
          </a:p>
        </p:txBody>
      </p:sp>
      <p:sp>
        <p:nvSpPr>
          <p:cNvPr id="41" name="Oval 40"/>
          <p:cNvSpPr/>
          <p:nvPr/>
        </p:nvSpPr>
        <p:spPr>
          <a:xfrm>
            <a:off x="4235799" y="3982043"/>
            <a:ext cx="685800" cy="4572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solidFill>
              <a:srgbClr val="596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+1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5715000" y="2699238"/>
            <a:ext cx="685800" cy="4572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solidFill>
              <a:srgbClr val="596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+1</a:t>
            </a:r>
            <a:endParaRPr lang="en-US" b="1" dirty="0"/>
          </a:p>
        </p:txBody>
      </p:sp>
      <p:cxnSp>
        <p:nvCxnSpPr>
          <p:cNvPr id="56" name="Straight Connector 55"/>
          <p:cNvCxnSpPr>
            <a:stCxn id="39" idx="6"/>
            <a:endCxn id="17" idx="3"/>
          </p:cNvCxnSpPr>
          <p:nvPr/>
        </p:nvCxnSpPr>
        <p:spPr>
          <a:xfrm flipV="1">
            <a:off x="3235569" y="2874700"/>
            <a:ext cx="409855" cy="66955"/>
          </a:xfrm>
          <a:prstGeom prst="line">
            <a:avLst/>
          </a:prstGeom>
          <a:ln w="38100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0" idx="0"/>
            <a:endCxn id="34" idx="2"/>
          </p:cNvCxnSpPr>
          <p:nvPr/>
        </p:nvCxnSpPr>
        <p:spPr>
          <a:xfrm flipV="1">
            <a:off x="3464169" y="2713055"/>
            <a:ext cx="1417655" cy="806764"/>
          </a:xfrm>
          <a:prstGeom prst="line">
            <a:avLst/>
          </a:prstGeom>
          <a:ln w="38100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7" idx="4"/>
            <a:endCxn id="40" idx="0"/>
          </p:cNvCxnSpPr>
          <p:nvPr/>
        </p:nvCxnSpPr>
        <p:spPr>
          <a:xfrm flipH="1">
            <a:off x="3464169" y="2941655"/>
            <a:ext cx="342900" cy="578164"/>
          </a:xfrm>
          <a:prstGeom prst="line">
            <a:avLst/>
          </a:prstGeom>
          <a:ln w="38100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41" idx="0"/>
            <a:endCxn id="44" idx="4"/>
          </p:cNvCxnSpPr>
          <p:nvPr/>
        </p:nvCxnSpPr>
        <p:spPr>
          <a:xfrm flipH="1" flipV="1">
            <a:off x="4474866" y="3657600"/>
            <a:ext cx="103833" cy="324443"/>
          </a:xfrm>
          <a:prstGeom prst="line">
            <a:avLst/>
          </a:prstGeom>
          <a:ln w="38100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31" idx="2"/>
            <a:endCxn id="40" idx="6"/>
          </p:cNvCxnSpPr>
          <p:nvPr/>
        </p:nvCxnSpPr>
        <p:spPr>
          <a:xfrm flipH="1">
            <a:off x="3807069" y="3738754"/>
            <a:ext cx="1400715" cy="9665"/>
          </a:xfrm>
          <a:prstGeom prst="line">
            <a:avLst/>
          </a:prstGeom>
          <a:ln w="38100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31" idx="1"/>
            <a:endCxn id="34" idx="4"/>
          </p:cNvCxnSpPr>
          <p:nvPr/>
        </p:nvCxnSpPr>
        <p:spPr>
          <a:xfrm flipH="1" flipV="1">
            <a:off x="5110424" y="2941655"/>
            <a:ext cx="197793" cy="635454"/>
          </a:xfrm>
          <a:prstGeom prst="line">
            <a:avLst/>
          </a:prstGeom>
          <a:ln w="38100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3" idx="2"/>
            <a:endCxn id="44" idx="6"/>
          </p:cNvCxnSpPr>
          <p:nvPr/>
        </p:nvCxnSpPr>
        <p:spPr>
          <a:xfrm flipH="1">
            <a:off x="4703466" y="2927838"/>
            <a:ext cx="1011534" cy="501162"/>
          </a:xfrm>
          <a:prstGeom prst="line">
            <a:avLst/>
          </a:prstGeom>
          <a:ln w="38100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52400" y="6248400"/>
            <a:ext cx="8670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We have influence over those that have worked with us.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5207784" y="3510154"/>
            <a:ext cx="685800" cy="4572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solidFill>
              <a:srgbClr val="596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+1</a:t>
            </a:r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4881824" y="2484455"/>
            <a:ext cx="457200" cy="457200"/>
          </a:xfrm>
          <a:prstGeom prst="ellipse">
            <a:avLst/>
          </a:prstGeom>
          <a:ln w="38100">
            <a:solidFill>
              <a:srgbClr val="596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44" name="Oval 43"/>
          <p:cNvSpPr/>
          <p:nvPr/>
        </p:nvSpPr>
        <p:spPr>
          <a:xfrm>
            <a:off x="4246266" y="3200400"/>
            <a:ext cx="457200" cy="457200"/>
          </a:xfrm>
          <a:prstGeom prst="ellipse">
            <a:avLst/>
          </a:prstGeom>
          <a:ln w="38100">
            <a:solidFill>
              <a:srgbClr val="596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2046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3581400" y="2484455"/>
            <a:ext cx="457200" cy="457200"/>
          </a:xfrm>
          <a:prstGeom prst="ellipse">
            <a:avLst/>
          </a:prstGeom>
          <a:ln w="38100">
            <a:solidFill>
              <a:srgbClr val="596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4881824" y="2484455"/>
            <a:ext cx="457200" cy="457200"/>
          </a:xfrm>
          <a:prstGeom prst="ellipse">
            <a:avLst/>
          </a:prstGeom>
          <a:ln w="38100">
            <a:solidFill>
              <a:srgbClr val="596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22" name="Oval 21"/>
          <p:cNvSpPr/>
          <p:nvPr/>
        </p:nvSpPr>
        <p:spPr>
          <a:xfrm>
            <a:off x="4246266" y="3200400"/>
            <a:ext cx="457200" cy="457200"/>
          </a:xfrm>
          <a:prstGeom prst="ellipse">
            <a:avLst/>
          </a:prstGeom>
          <a:ln w="38100">
            <a:solidFill>
              <a:srgbClr val="596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2895600" y="1896625"/>
            <a:ext cx="685800" cy="4572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solidFill>
              <a:srgbClr val="596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+1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5486400" y="1828800"/>
            <a:ext cx="685800" cy="4572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solidFill>
              <a:srgbClr val="596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+1</a:t>
            </a:r>
            <a:endParaRPr lang="en-US" b="1" dirty="0"/>
          </a:p>
        </p:txBody>
      </p:sp>
      <p:cxnSp>
        <p:nvCxnSpPr>
          <p:cNvPr id="3" name="Straight Connector 2"/>
          <p:cNvCxnSpPr>
            <a:stCxn id="17" idx="5"/>
            <a:endCxn id="22" idx="1"/>
          </p:cNvCxnSpPr>
          <p:nvPr/>
        </p:nvCxnSpPr>
        <p:spPr>
          <a:xfrm>
            <a:off x="3971645" y="2874700"/>
            <a:ext cx="341576" cy="392655"/>
          </a:xfrm>
          <a:prstGeom prst="line">
            <a:avLst/>
          </a:prstGeom>
          <a:ln w="38100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7" idx="6"/>
            <a:endCxn id="21" idx="2"/>
          </p:cNvCxnSpPr>
          <p:nvPr/>
        </p:nvCxnSpPr>
        <p:spPr>
          <a:xfrm>
            <a:off x="4038600" y="2713055"/>
            <a:ext cx="843224" cy="0"/>
          </a:xfrm>
          <a:prstGeom prst="line">
            <a:avLst/>
          </a:prstGeom>
          <a:ln w="38100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1" idx="3"/>
            <a:endCxn id="22" idx="7"/>
          </p:cNvCxnSpPr>
          <p:nvPr/>
        </p:nvCxnSpPr>
        <p:spPr>
          <a:xfrm flipH="1">
            <a:off x="4636511" y="2874700"/>
            <a:ext cx="312268" cy="392655"/>
          </a:xfrm>
          <a:prstGeom prst="line">
            <a:avLst/>
          </a:prstGeom>
          <a:ln w="38100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7" idx="3"/>
            <a:endCxn id="17" idx="7"/>
          </p:cNvCxnSpPr>
          <p:nvPr/>
        </p:nvCxnSpPr>
        <p:spPr>
          <a:xfrm flipH="1">
            <a:off x="3971645" y="1991315"/>
            <a:ext cx="232702" cy="560095"/>
          </a:xfrm>
          <a:prstGeom prst="line">
            <a:avLst/>
          </a:prstGeom>
          <a:ln w="38100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21" idx="1"/>
          </p:cNvCxnSpPr>
          <p:nvPr/>
        </p:nvCxnSpPr>
        <p:spPr>
          <a:xfrm>
            <a:off x="4692212" y="1991315"/>
            <a:ext cx="256567" cy="560095"/>
          </a:xfrm>
          <a:prstGeom prst="line">
            <a:avLst/>
          </a:prstGeom>
          <a:ln w="38100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4"/>
            <a:endCxn id="17" idx="1"/>
          </p:cNvCxnSpPr>
          <p:nvPr/>
        </p:nvCxnSpPr>
        <p:spPr>
          <a:xfrm>
            <a:off x="3238500" y="2353825"/>
            <a:ext cx="409855" cy="197585"/>
          </a:xfrm>
          <a:prstGeom prst="line">
            <a:avLst/>
          </a:prstGeom>
          <a:ln w="38100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" idx="4"/>
            <a:endCxn id="21" idx="7"/>
          </p:cNvCxnSpPr>
          <p:nvPr/>
        </p:nvCxnSpPr>
        <p:spPr>
          <a:xfrm flipH="1">
            <a:off x="5272069" y="2286000"/>
            <a:ext cx="557231" cy="265410"/>
          </a:xfrm>
          <a:prstGeom prst="line">
            <a:avLst/>
          </a:prstGeom>
          <a:ln w="38100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2"/>
            <a:endCxn id="57" idx="6"/>
          </p:cNvCxnSpPr>
          <p:nvPr/>
        </p:nvCxnSpPr>
        <p:spPr>
          <a:xfrm flipH="1" flipV="1">
            <a:off x="4789714" y="1829670"/>
            <a:ext cx="696686" cy="227730"/>
          </a:xfrm>
          <a:prstGeom prst="line">
            <a:avLst/>
          </a:prstGeom>
          <a:ln w="38100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57" idx="4"/>
            <a:endCxn id="22" idx="0"/>
          </p:cNvCxnSpPr>
          <p:nvPr/>
        </p:nvCxnSpPr>
        <p:spPr>
          <a:xfrm>
            <a:off x="4446814" y="2058270"/>
            <a:ext cx="28052" cy="1142130"/>
          </a:xfrm>
          <a:prstGeom prst="line">
            <a:avLst/>
          </a:prstGeom>
          <a:ln w="38100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552700" y="2713055"/>
            <a:ext cx="685800" cy="4572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solidFill>
              <a:srgbClr val="596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+1</a:t>
            </a:r>
            <a:endParaRPr lang="en-US" b="1" dirty="0"/>
          </a:p>
        </p:txBody>
      </p:sp>
      <p:sp>
        <p:nvSpPr>
          <p:cNvPr id="40" name="Oval 39"/>
          <p:cNvSpPr/>
          <p:nvPr/>
        </p:nvSpPr>
        <p:spPr>
          <a:xfrm>
            <a:off x="3124200" y="3519819"/>
            <a:ext cx="685800" cy="4572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solidFill>
              <a:srgbClr val="596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+1</a:t>
            </a:r>
            <a:endParaRPr lang="en-US" b="1" dirty="0"/>
          </a:p>
        </p:txBody>
      </p:sp>
      <p:sp>
        <p:nvSpPr>
          <p:cNvPr id="42" name="Oval 41"/>
          <p:cNvSpPr/>
          <p:nvPr/>
        </p:nvSpPr>
        <p:spPr>
          <a:xfrm>
            <a:off x="5207784" y="3510154"/>
            <a:ext cx="685800" cy="4572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solidFill>
              <a:srgbClr val="596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+1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5717931" y="2699238"/>
            <a:ext cx="685800" cy="4572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solidFill>
              <a:srgbClr val="596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+1</a:t>
            </a:r>
            <a:endParaRPr lang="en-US" b="1" dirty="0"/>
          </a:p>
        </p:txBody>
      </p:sp>
      <p:cxnSp>
        <p:nvCxnSpPr>
          <p:cNvPr id="56" name="Straight Connector 55"/>
          <p:cNvCxnSpPr>
            <a:stCxn id="39" idx="6"/>
            <a:endCxn id="17" idx="3"/>
          </p:cNvCxnSpPr>
          <p:nvPr/>
        </p:nvCxnSpPr>
        <p:spPr>
          <a:xfrm flipV="1">
            <a:off x="3238500" y="2874700"/>
            <a:ext cx="409855" cy="66955"/>
          </a:xfrm>
          <a:prstGeom prst="line">
            <a:avLst/>
          </a:prstGeom>
          <a:ln w="38100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0" idx="0"/>
            <a:endCxn id="21" idx="2"/>
          </p:cNvCxnSpPr>
          <p:nvPr/>
        </p:nvCxnSpPr>
        <p:spPr>
          <a:xfrm flipV="1">
            <a:off x="3467100" y="2713055"/>
            <a:ext cx="1414724" cy="806764"/>
          </a:xfrm>
          <a:prstGeom prst="line">
            <a:avLst/>
          </a:prstGeom>
          <a:ln w="38100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7" idx="4"/>
            <a:endCxn id="40" idx="0"/>
          </p:cNvCxnSpPr>
          <p:nvPr/>
        </p:nvCxnSpPr>
        <p:spPr>
          <a:xfrm flipH="1">
            <a:off x="3467100" y="2941655"/>
            <a:ext cx="342900" cy="578164"/>
          </a:xfrm>
          <a:prstGeom prst="line">
            <a:avLst/>
          </a:prstGeom>
          <a:ln w="38100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42" idx="2"/>
            <a:endCxn id="40" idx="6"/>
          </p:cNvCxnSpPr>
          <p:nvPr/>
        </p:nvCxnSpPr>
        <p:spPr>
          <a:xfrm flipH="1">
            <a:off x="3810000" y="3738754"/>
            <a:ext cx="1397784" cy="9665"/>
          </a:xfrm>
          <a:prstGeom prst="line">
            <a:avLst/>
          </a:prstGeom>
          <a:ln w="38100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2" idx="1"/>
            <a:endCxn id="21" idx="4"/>
          </p:cNvCxnSpPr>
          <p:nvPr/>
        </p:nvCxnSpPr>
        <p:spPr>
          <a:xfrm flipH="1" flipV="1">
            <a:off x="5110424" y="2941655"/>
            <a:ext cx="197793" cy="635454"/>
          </a:xfrm>
          <a:prstGeom prst="line">
            <a:avLst/>
          </a:prstGeom>
          <a:ln w="38100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3" idx="2"/>
            <a:endCxn id="22" idx="6"/>
          </p:cNvCxnSpPr>
          <p:nvPr/>
        </p:nvCxnSpPr>
        <p:spPr>
          <a:xfrm flipH="1">
            <a:off x="4703466" y="2927838"/>
            <a:ext cx="1014465" cy="501162"/>
          </a:xfrm>
          <a:prstGeom prst="line">
            <a:avLst/>
          </a:prstGeom>
          <a:ln w="38100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2933700" y="1236815"/>
            <a:ext cx="533400" cy="36425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596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</a:t>
            </a:r>
            <a:endParaRPr lang="en-US" b="1" dirty="0"/>
          </a:p>
        </p:txBody>
      </p:sp>
      <p:sp>
        <p:nvSpPr>
          <p:cNvPr id="81" name="Rounded Rectangle 80"/>
          <p:cNvSpPr/>
          <p:nvPr/>
        </p:nvSpPr>
        <p:spPr>
          <a:xfrm>
            <a:off x="5041517" y="1210825"/>
            <a:ext cx="533400" cy="36425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596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</a:t>
            </a:r>
            <a:endParaRPr lang="en-US" b="1" dirty="0"/>
          </a:p>
        </p:txBody>
      </p:sp>
      <p:sp>
        <p:nvSpPr>
          <p:cNvPr id="82" name="Rounded Rectangle 81"/>
          <p:cNvSpPr/>
          <p:nvPr/>
        </p:nvSpPr>
        <p:spPr>
          <a:xfrm>
            <a:off x="6792825" y="1991315"/>
            <a:ext cx="533400" cy="36425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596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</a:t>
            </a:r>
            <a:endParaRPr lang="en-US" b="1" dirty="0"/>
          </a:p>
        </p:txBody>
      </p:sp>
      <p:sp>
        <p:nvSpPr>
          <p:cNvPr id="83" name="Rounded Rectangle 82"/>
          <p:cNvSpPr/>
          <p:nvPr/>
        </p:nvSpPr>
        <p:spPr>
          <a:xfrm>
            <a:off x="6212044" y="1315866"/>
            <a:ext cx="533400" cy="36425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596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</a:t>
            </a:r>
            <a:endParaRPr lang="en-US" b="1" dirty="0"/>
          </a:p>
        </p:txBody>
      </p:sp>
      <p:sp>
        <p:nvSpPr>
          <p:cNvPr id="84" name="Rounded Rectangle 83"/>
          <p:cNvSpPr/>
          <p:nvPr/>
        </p:nvSpPr>
        <p:spPr>
          <a:xfrm>
            <a:off x="6726185" y="2699674"/>
            <a:ext cx="533400" cy="36425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596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</a:t>
            </a:r>
            <a:endParaRPr lang="en-US" b="1" dirty="0"/>
          </a:p>
        </p:txBody>
      </p:sp>
      <p:sp>
        <p:nvSpPr>
          <p:cNvPr id="85" name="Rounded Rectangle 84"/>
          <p:cNvSpPr/>
          <p:nvPr/>
        </p:nvSpPr>
        <p:spPr>
          <a:xfrm>
            <a:off x="6294176" y="3916276"/>
            <a:ext cx="533400" cy="36425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596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</a:t>
            </a:r>
            <a:endParaRPr lang="en-US" b="1" dirty="0"/>
          </a:p>
        </p:txBody>
      </p:sp>
      <p:sp>
        <p:nvSpPr>
          <p:cNvPr id="86" name="Rounded Rectangle 85"/>
          <p:cNvSpPr/>
          <p:nvPr/>
        </p:nvSpPr>
        <p:spPr>
          <a:xfrm>
            <a:off x="3200400" y="4707654"/>
            <a:ext cx="533400" cy="36425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596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</a:t>
            </a:r>
            <a:endParaRPr lang="en-US" b="1" dirty="0"/>
          </a:p>
        </p:txBody>
      </p:sp>
      <p:sp>
        <p:nvSpPr>
          <p:cNvPr id="87" name="Rounded Rectangle 86"/>
          <p:cNvSpPr/>
          <p:nvPr/>
        </p:nvSpPr>
        <p:spPr>
          <a:xfrm>
            <a:off x="2037757" y="4651899"/>
            <a:ext cx="533400" cy="36425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596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</a:t>
            </a:r>
            <a:endParaRPr lang="en-US" b="1" dirty="0"/>
          </a:p>
        </p:txBody>
      </p:sp>
      <p:sp>
        <p:nvSpPr>
          <p:cNvPr id="88" name="Rounded Rectangle 87"/>
          <p:cNvSpPr/>
          <p:nvPr/>
        </p:nvSpPr>
        <p:spPr>
          <a:xfrm>
            <a:off x="1771057" y="2286000"/>
            <a:ext cx="533400" cy="36425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596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</a:t>
            </a:r>
            <a:endParaRPr lang="en-US" b="1" dirty="0"/>
          </a:p>
        </p:txBody>
      </p:sp>
      <p:sp>
        <p:nvSpPr>
          <p:cNvPr id="89" name="Rounded Rectangle 88"/>
          <p:cNvSpPr/>
          <p:nvPr/>
        </p:nvSpPr>
        <p:spPr>
          <a:xfrm>
            <a:off x="1676400" y="3111217"/>
            <a:ext cx="533400" cy="36425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596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</a:t>
            </a:r>
            <a:endParaRPr lang="en-US" b="1" dirty="0"/>
          </a:p>
        </p:txBody>
      </p:sp>
      <p:sp>
        <p:nvSpPr>
          <p:cNvPr id="90" name="Rounded Rectangle 89"/>
          <p:cNvSpPr/>
          <p:nvPr/>
        </p:nvSpPr>
        <p:spPr>
          <a:xfrm>
            <a:off x="2634711" y="4098403"/>
            <a:ext cx="533400" cy="36425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596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</a:t>
            </a:r>
            <a:endParaRPr lang="en-US" b="1" dirty="0"/>
          </a:p>
        </p:txBody>
      </p:sp>
      <p:cxnSp>
        <p:nvCxnSpPr>
          <p:cNvPr id="91" name="Straight Connector 90"/>
          <p:cNvCxnSpPr>
            <a:stCxn id="89" idx="3"/>
            <a:endCxn id="39" idx="3"/>
          </p:cNvCxnSpPr>
          <p:nvPr/>
        </p:nvCxnSpPr>
        <p:spPr>
          <a:xfrm flipV="1">
            <a:off x="2209800" y="3103300"/>
            <a:ext cx="443333" cy="190045"/>
          </a:xfrm>
          <a:prstGeom prst="line">
            <a:avLst/>
          </a:prstGeom>
          <a:ln w="38100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88" idx="2"/>
            <a:endCxn id="89" idx="0"/>
          </p:cNvCxnSpPr>
          <p:nvPr/>
        </p:nvCxnSpPr>
        <p:spPr>
          <a:xfrm flipH="1">
            <a:off x="1943100" y="2650255"/>
            <a:ext cx="94657" cy="460962"/>
          </a:xfrm>
          <a:prstGeom prst="line">
            <a:avLst/>
          </a:prstGeom>
          <a:ln w="38100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80" idx="2"/>
            <a:endCxn id="5" idx="0"/>
          </p:cNvCxnSpPr>
          <p:nvPr/>
        </p:nvCxnSpPr>
        <p:spPr>
          <a:xfrm>
            <a:off x="3200400" y="1601070"/>
            <a:ext cx="38100" cy="295555"/>
          </a:xfrm>
          <a:prstGeom prst="line">
            <a:avLst/>
          </a:prstGeom>
          <a:ln w="38100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81" idx="3"/>
            <a:endCxn id="83" idx="1"/>
          </p:cNvCxnSpPr>
          <p:nvPr/>
        </p:nvCxnSpPr>
        <p:spPr>
          <a:xfrm>
            <a:off x="5574917" y="1392953"/>
            <a:ext cx="637127" cy="105041"/>
          </a:xfrm>
          <a:prstGeom prst="line">
            <a:avLst/>
          </a:prstGeom>
          <a:ln w="38100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7" idx="1"/>
            <a:endCxn id="81" idx="2"/>
          </p:cNvCxnSpPr>
          <p:nvPr/>
        </p:nvCxnSpPr>
        <p:spPr>
          <a:xfrm flipH="1" flipV="1">
            <a:off x="5308217" y="1575080"/>
            <a:ext cx="278616" cy="320675"/>
          </a:xfrm>
          <a:prstGeom prst="line">
            <a:avLst/>
          </a:prstGeom>
          <a:ln w="38100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83" idx="2"/>
            <a:endCxn id="7" idx="6"/>
          </p:cNvCxnSpPr>
          <p:nvPr/>
        </p:nvCxnSpPr>
        <p:spPr>
          <a:xfrm flipH="1">
            <a:off x="6172200" y="1680121"/>
            <a:ext cx="306544" cy="377279"/>
          </a:xfrm>
          <a:prstGeom prst="line">
            <a:avLst/>
          </a:prstGeom>
          <a:ln w="38100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82" idx="0"/>
            <a:endCxn id="83" idx="2"/>
          </p:cNvCxnSpPr>
          <p:nvPr/>
        </p:nvCxnSpPr>
        <p:spPr>
          <a:xfrm flipH="1" flipV="1">
            <a:off x="6478744" y="1680121"/>
            <a:ext cx="580781" cy="311194"/>
          </a:xfrm>
          <a:prstGeom prst="line">
            <a:avLst/>
          </a:prstGeom>
          <a:ln w="38100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82" idx="1"/>
            <a:endCxn id="81" idx="3"/>
          </p:cNvCxnSpPr>
          <p:nvPr/>
        </p:nvCxnSpPr>
        <p:spPr>
          <a:xfrm flipH="1" flipV="1">
            <a:off x="5574917" y="1392953"/>
            <a:ext cx="1217908" cy="780490"/>
          </a:xfrm>
          <a:prstGeom prst="line">
            <a:avLst/>
          </a:prstGeom>
          <a:ln w="38100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82" idx="1"/>
            <a:endCxn id="7" idx="6"/>
          </p:cNvCxnSpPr>
          <p:nvPr/>
        </p:nvCxnSpPr>
        <p:spPr>
          <a:xfrm flipH="1" flipV="1">
            <a:off x="6172200" y="2057400"/>
            <a:ext cx="620625" cy="116043"/>
          </a:xfrm>
          <a:prstGeom prst="line">
            <a:avLst/>
          </a:prstGeom>
          <a:ln w="38100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84" idx="1"/>
            <a:endCxn id="43" idx="6"/>
          </p:cNvCxnSpPr>
          <p:nvPr/>
        </p:nvCxnSpPr>
        <p:spPr>
          <a:xfrm flipH="1">
            <a:off x="6403731" y="2881802"/>
            <a:ext cx="322454" cy="46036"/>
          </a:xfrm>
          <a:prstGeom prst="line">
            <a:avLst/>
          </a:prstGeom>
          <a:ln w="38100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90" idx="2"/>
            <a:endCxn id="86" idx="0"/>
          </p:cNvCxnSpPr>
          <p:nvPr/>
        </p:nvCxnSpPr>
        <p:spPr>
          <a:xfrm>
            <a:off x="2901411" y="4462658"/>
            <a:ext cx="565689" cy="244996"/>
          </a:xfrm>
          <a:prstGeom prst="line">
            <a:avLst/>
          </a:prstGeom>
          <a:ln w="38100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90" idx="2"/>
            <a:endCxn id="87" idx="0"/>
          </p:cNvCxnSpPr>
          <p:nvPr/>
        </p:nvCxnSpPr>
        <p:spPr>
          <a:xfrm flipH="1">
            <a:off x="2304457" y="4462658"/>
            <a:ext cx="596954" cy="189241"/>
          </a:xfrm>
          <a:prstGeom prst="line">
            <a:avLst/>
          </a:prstGeom>
          <a:ln w="38100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40" idx="4"/>
            <a:endCxn id="90" idx="3"/>
          </p:cNvCxnSpPr>
          <p:nvPr/>
        </p:nvCxnSpPr>
        <p:spPr>
          <a:xfrm flipH="1">
            <a:off x="3168111" y="3977019"/>
            <a:ext cx="298989" cy="303512"/>
          </a:xfrm>
          <a:prstGeom prst="line">
            <a:avLst/>
          </a:prstGeom>
          <a:ln w="38100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85" idx="1"/>
            <a:endCxn id="42" idx="5"/>
          </p:cNvCxnSpPr>
          <p:nvPr/>
        </p:nvCxnSpPr>
        <p:spPr>
          <a:xfrm flipH="1" flipV="1">
            <a:off x="5793151" y="3900399"/>
            <a:ext cx="501025" cy="198005"/>
          </a:xfrm>
          <a:prstGeom prst="line">
            <a:avLst/>
          </a:prstGeom>
          <a:ln w="38100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4238730" y="3982043"/>
            <a:ext cx="685800" cy="4572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solidFill>
              <a:srgbClr val="596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+1</a:t>
            </a:r>
            <a:endParaRPr lang="en-US" b="1" dirty="0"/>
          </a:p>
        </p:txBody>
      </p:sp>
      <p:cxnSp>
        <p:nvCxnSpPr>
          <p:cNvPr id="143" name="Straight Connector 142"/>
          <p:cNvCxnSpPr>
            <a:stCxn id="142" idx="0"/>
          </p:cNvCxnSpPr>
          <p:nvPr/>
        </p:nvCxnSpPr>
        <p:spPr>
          <a:xfrm flipH="1" flipV="1">
            <a:off x="4474866" y="3657600"/>
            <a:ext cx="106764" cy="324443"/>
          </a:xfrm>
          <a:prstGeom prst="line">
            <a:avLst/>
          </a:prstGeom>
          <a:ln w="38100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152400" y="6248400"/>
            <a:ext cx="7414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</a:t>
            </a:r>
            <a:r>
              <a:rPr lang="en-US" sz="2800" dirty="0" smtClean="0"/>
              <a:t>ur reputation exceeds our direct relationships.</a:t>
            </a:r>
            <a:endParaRPr lang="en-US" sz="2800" dirty="0"/>
          </a:p>
        </p:txBody>
      </p:sp>
      <p:cxnSp>
        <p:nvCxnSpPr>
          <p:cNvPr id="55" name="Straight Connector 54"/>
          <p:cNvCxnSpPr>
            <a:stCxn id="142" idx="2"/>
            <a:endCxn id="90" idx="3"/>
          </p:cNvCxnSpPr>
          <p:nvPr/>
        </p:nvCxnSpPr>
        <p:spPr>
          <a:xfrm flipH="1">
            <a:off x="3168111" y="4210643"/>
            <a:ext cx="1070619" cy="69888"/>
          </a:xfrm>
          <a:prstGeom prst="line">
            <a:avLst/>
          </a:prstGeom>
          <a:ln w="38100" cmpd="sng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" idx="2"/>
            <a:endCxn id="88" idx="3"/>
          </p:cNvCxnSpPr>
          <p:nvPr/>
        </p:nvCxnSpPr>
        <p:spPr>
          <a:xfrm flipH="1">
            <a:off x="2304457" y="2125225"/>
            <a:ext cx="591143" cy="342903"/>
          </a:xfrm>
          <a:prstGeom prst="line">
            <a:avLst/>
          </a:prstGeom>
          <a:ln w="38100" cmpd="sng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4103914" y="1601070"/>
            <a:ext cx="685800" cy="4572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solidFill>
              <a:srgbClr val="596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+1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3548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3581400" y="2484455"/>
            <a:ext cx="457200" cy="457200"/>
          </a:xfrm>
          <a:prstGeom prst="ellipse">
            <a:avLst/>
          </a:prstGeom>
          <a:ln w="38100" cmpd="sng">
            <a:solidFill>
              <a:srgbClr val="596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4881824" y="2484455"/>
            <a:ext cx="457200" cy="457200"/>
          </a:xfrm>
          <a:prstGeom prst="ellipse">
            <a:avLst/>
          </a:prstGeom>
          <a:ln w="38100" cmpd="sng">
            <a:solidFill>
              <a:srgbClr val="596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22" name="Oval 21"/>
          <p:cNvSpPr/>
          <p:nvPr/>
        </p:nvSpPr>
        <p:spPr>
          <a:xfrm>
            <a:off x="4246266" y="3200400"/>
            <a:ext cx="457200" cy="457200"/>
          </a:xfrm>
          <a:prstGeom prst="ellipse">
            <a:avLst/>
          </a:prstGeom>
          <a:ln w="38100" cmpd="sng">
            <a:solidFill>
              <a:srgbClr val="596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2895600" y="1896625"/>
            <a:ext cx="685800" cy="4572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 cmpd="sng">
            <a:solidFill>
              <a:srgbClr val="596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+1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5486400" y="1828800"/>
            <a:ext cx="685800" cy="4572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 cmpd="sng">
            <a:solidFill>
              <a:srgbClr val="596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+1</a:t>
            </a:r>
            <a:endParaRPr lang="en-US" b="1" dirty="0"/>
          </a:p>
        </p:txBody>
      </p:sp>
      <p:cxnSp>
        <p:nvCxnSpPr>
          <p:cNvPr id="3" name="Straight Connector 2"/>
          <p:cNvCxnSpPr>
            <a:stCxn id="17" idx="5"/>
            <a:endCxn id="22" idx="1"/>
          </p:cNvCxnSpPr>
          <p:nvPr/>
        </p:nvCxnSpPr>
        <p:spPr>
          <a:xfrm>
            <a:off x="3971645" y="2874700"/>
            <a:ext cx="341576" cy="392655"/>
          </a:xfrm>
          <a:prstGeom prst="line">
            <a:avLst/>
          </a:prstGeom>
          <a:ln w="38100" cmpd="sng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7" idx="6"/>
            <a:endCxn id="21" idx="2"/>
          </p:cNvCxnSpPr>
          <p:nvPr/>
        </p:nvCxnSpPr>
        <p:spPr>
          <a:xfrm>
            <a:off x="4038600" y="2713055"/>
            <a:ext cx="843224" cy="0"/>
          </a:xfrm>
          <a:prstGeom prst="line">
            <a:avLst/>
          </a:prstGeom>
          <a:ln w="38100" cmpd="sng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1" idx="3"/>
            <a:endCxn id="22" idx="7"/>
          </p:cNvCxnSpPr>
          <p:nvPr/>
        </p:nvCxnSpPr>
        <p:spPr>
          <a:xfrm flipH="1">
            <a:off x="4636511" y="2874700"/>
            <a:ext cx="312268" cy="392655"/>
          </a:xfrm>
          <a:prstGeom prst="line">
            <a:avLst/>
          </a:prstGeom>
          <a:ln w="38100" cmpd="sng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41" idx="3"/>
            <a:endCxn id="17" idx="7"/>
          </p:cNvCxnSpPr>
          <p:nvPr/>
        </p:nvCxnSpPr>
        <p:spPr>
          <a:xfrm flipH="1">
            <a:off x="3971645" y="1991315"/>
            <a:ext cx="232702" cy="560095"/>
          </a:xfrm>
          <a:prstGeom prst="line">
            <a:avLst/>
          </a:prstGeom>
          <a:ln w="38100" cmpd="sng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41" idx="5"/>
            <a:endCxn id="21" idx="1"/>
          </p:cNvCxnSpPr>
          <p:nvPr/>
        </p:nvCxnSpPr>
        <p:spPr>
          <a:xfrm>
            <a:off x="4689281" y="1991315"/>
            <a:ext cx="259498" cy="560095"/>
          </a:xfrm>
          <a:prstGeom prst="line">
            <a:avLst/>
          </a:prstGeom>
          <a:ln w="38100" cmpd="sng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4"/>
            <a:endCxn id="17" idx="1"/>
          </p:cNvCxnSpPr>
          <p:nvPr/>
        </p:nvCxnSpPr>
        <p:spPr>
          <a:xfrm>
            <a:off x="3238500" y="2353825"/>
            <a:ext cx="409855" cy="197585"/>
          </a:xfrm>
          <a:prstGeom prst="line">
            <a:avLst/>
          </a:prstGeom>
          <a:ln w="38100" cmpd="sng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" idx="4"/>
            <a:endCxn id="21" idx="7"/>
          </p:cNvCxnSpPr>
          <p:nvPr/>
        </p:nvCxnSpPr>
        <p:spPr>
          <a:xfrm flipH="1">
            <a:off x="5272069" y="2286000"/>
            <a:ext cx="557231" cy="265410"/>
          </a:xfrm>
          <a:prstGeom prst="line">
            <a:avLst/>
          </a:prstGeom>
          <a:ln w="38100" cmpd="sng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2"/>
            <a:endCxn id="141" idx="6"/>
          </p:cNvCxnSpPr>
          <p:nvPr/>
        </p:nvCxnSpPr>
        <p:spPr>
          <a:xfrm flipH="1" flipV="1">
            <a:off x="4789714" y="1829670"/>
            <a:ext cx="696686" cy="227730"/>
          </a:xfrm>
          <a:prstGeom prst="line">
            <a:avLst/>
          </a:prstGeom>
          <a:ln w="38100" cmpd="sng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41" idx="4"/>
            <a:endCxn id="22" idx="0"/>
          </p:cNvCxnSpPr>
          <p:nvPr/>
        </p:nvCxnSpPr>
        <p:spPr>
          <a:xfrm>
            <a:off x="4446814" y="2058270"/>
            <a:ext cx="28052" cy="1142130"/>
          </a:xfrm>
          <a:prstGeom prst="line">
            <a:avLst/>
          </a:prstGeom>
          <a:ln w="38100" cmpd="sng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552700" y="2713055"/>
            <a:ext cx="685800" cy="4572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 cmpd="sng">
            <a:solidFill>
              <a:srgbClr val="596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+1</a:t>
            </a:r>
            <a:endParaRPr lang="en-US" b="1" dirty="0"/>
          </a:p>
        </p:txBody>
      </p:sp>
      <p:sp>
        <p:nvSpPr>
          <p:cNvPr id="40" name="Oval 39"/>
          <p:cNvSpPr/>
          <p:nvPr/>
        </p:nvSpPr>
        <p:spPr>
          <a:xfrm>
            <a:off x="3124200" y="3519819"/>
            <a:ext cx="685800" cy="4572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 cmpd="sng">
            <a:solidFill>
              <a:srgbClr val="596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+1</a:t>
            </a:r>
            <a:endParaRPr lang="en-US" b="1" dirty="0"/>
          </a:p>
        </p:txBody>
      </p:sp>
      <p:sp>
        <p:nvSpPr>
          <p:cNvPr id="42" name="Oval 41"/>
          <p:cNvSpPr/>
          <p:nvPr/>
        </p:nvSpPr>
        <p:spPr>
          <a:xfrm>
            <a:off x="5207784" y="3510154"/>
            <a:ext cx="685800" cy="4572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 cmpd="sng">
            <a:solidFill>
              <a:srgbClr val="596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+1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5717931" y="2699238"/>
            <a:ext cx="685800" cy="4572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 cmpd="sng">
            <a:solidFill>
              <a:srgbClr val="596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+1</a:t>
            </a:r>
            <a:endParaRPr lang="en-US" b="1" dirty="0"/>
          </a:p>
        </p:txBody>
      </p:sp>
      <p:cxnSp>
        <p:nvCxnSpPr>
          <p:cNvPr id="56" name="Straight Connector 55"/>
          <p:cNvCxnSpPr>
            <a:stCxn id="39" idx="6"/>
            <a:endCxn id="17" idx="3"/>
          </p:cNvCxnSpPr>
          <p:nvPr/>
        </p:nvCxnSpPr>
        <p:spPr>
          <a:xfrm flipV="1">
            <a:off x="3238500" y="2874700"/>
            <a:ext cx="409855" cy="66955"/>
          </a:xfrm>
          <a:prstGeom prst="line">
            <a:avLst/>
          </a:prstGeom>
          <a:ln w="38100" cmpd="sng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0" idx="0"/>
            <a:endCxn id="21" idx="2"/>
          </p:cNvCxnSpPr>
          <p:nvPr/>
        </p:nvCxnSpPr>
        <p:spPr>
          <a:xfrm flipV="1">
            <a:off x="3467100" y="2713055"/>
            <a:ext cx="1414724" cy="806764"/>
          </a:xfrm>
          <a:prstGeom prst="line">
            <a:avLst/>
          </a:prstGeom>
          <a:ln w="38100" cmpd="sng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7" idx="4"/>
            <a:endCxn id="40" idx="0"/>
          </p:cNvCxnSpPr>
          <p:nvPr/>
        </p:nvCxnSpPr>
        <p:spPr>
          <a:xfrm flipH="1">
            <a:off x="3467100" y="2941655"/>
            <a:ext cx="342900" cy="578164"/>
          </a:xfrm>
          <a:prstGeom prst="line">
            <a:avLst/>
          </a:prstGeom>
          <a:ln w="38100" cmpd="sng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42" idx="2"/>
            <a:endCxn id="40" idx="6"/>
          </p:cNvCxnSpPr>
          <p:nvPr/>
        </p:nvCxnSpPr>
        <p:spPr>
          <a:xfrm flipH="1">
            <a:off x="3810000" y="3738754"/>
            <a:ext cx="1397784" cy="9665"/>
          </a:xfrm>
          <a:prstGeom prst="line">
            <a:avLst/>
          </a:prstGeom>
          <a:ln w="38100" cmpd="sng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2" idx="1"/>
            <a:endCxn id="21" idx="4"/>
          </p:cNvCxnSpPr>
          <p:nvPr/>
        </p:nvCxnSpPr>
        <p:spPr>
          <a:xfrm flipH="1" flipV="1">
            <a:off x="5110424" y="2941655"/>
            <a:ext cx="197793" cy="635454"/>
          </a:xfrm>
          <a:prstGeom prst="line">
            <a:avLst/>
          </a:prstGeom>
          <a:ln w="38100" cmpd="sng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3" idx="2"/>
            <a:endCxn id="22" idx="6"/>
          </p:cNvCxnSpPr>
          <p:nvPr/>
        </p:nvCxnSpPr>
        <p:spPr>
          <a:xfrm flipH="1">
            <a:off x="4703466" y="2927838"/>
            <a:ext cx="1014465" cy="501162"/>
          </a:xfrm>
          <a:prstGeom prst="line">
            <a:avLst/>
          </a:prstGeom>
          <a:ln w="38100" cmpd="sng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2933700" y="1236815"/>
            <a:ext cx="533400" cy="36425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38100" cmpd="sng">
            <a:solidFill>
              <a:srgbClr val="596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</a:t>
            </a:r>
            <a:endParaRPr lang="en-US" b="1" dirty="0"/>
          </a:p>
        </p:txBody>
      </p:sp>
      <p:sp>
        <p:nvSpPr>
          <p:cNvPr id="81" name="Rounded Rectangle 80"/>
          <p:cNvSpPr/>
          <p:nvPr/>
        </p:nvSpPr>
        <p:spPr>
          <a:xfrm>
            <a:off x="5041517" y="1210825"/>
            <a:ext cx="533400" cy="36425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38100" cmpd="sng">
            <a:solidFill>
              <a:srgbClr val="596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</a:t>
            </a:r>
            <a:endParaRPr lang="en-US" b="1" dirty="0"/>
          </a:p>
        </p:txBody>
      </p:sp>
      <p:sp>
        <p:nvSpPr>
          <p:cNvPr id="82" name="Rounded Rectangle 81"/>
          <p:cNvSpPr/>
          <p:nvPr/>
        </p:nvSpPr>
        <p:spPr>
          <a:xfrm>
            <a:off x="6792825" y="1991315"/>
            <a:ext cx="533400" cy="36425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38100" cmpd="sng">
            <a:solidFill>
              <a:srgbClr val="596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</a:t>
            </a:r>
            <a:endParaRPr lang="en-US" b="1" dirty="0"/>
          </a:p>
        </p:txBody>
      </p:sp>
      <p:sp>
        <p:nvSpPr>
          <p:cNvPr id="83" name="Rounded Rectangle 82"/>
          <p:cNvSpPr/>
          <p:nvPr/>
        </p:nvSpPr>
        <p:spPr>
          <a:xfrm>
            <a:off x="6212044" y="1315866"/>
            <a:ext cx="533400" cy="36425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38100" cmpd="sng">
            <a:solidFill>
              <a:srgbClr val="596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</a:t>
            </a:r>
            <a:endParaRPr lang="en-US" b="1" dirty="0"/>
          </a:p>
        </p:txBody>
      </p:sp>
      <p:sp>
        <p:nvSpPr>
          <p:cNvPr id="84" name="Rounded Rectangle 83"/>
          <p:cNvSpPr/>
          <p:nvPr/>
        </p:nvSpPr>
        <p:spPr>
          <a:xfrm>
            <a:off x="6726185" y="2699674"/>
            <a:ext cx="533400" cy="36425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38100" cmpd="sng">
            <a:solidFill>
              <a:srgbClr val="596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</a:t>
            </a:r>
            <a:endParaRPr lang="en-US" b="1" dirty="0"/>
          </a:p>
        </p:txBody>
      </p:sp>
      <p:sp>
        <p:nvSpPr>
          <p:cNvPr id="85" name="Rounded Rectangle 84"/>
          <p:cNvSpPr/>
          <p:nvPr/>
        </p:nvSpPr>
        <p:spPr>
          <a:xfrm>
            <a:off x="6294176" y="3916276"/>
            <a:ext cx="533400" cy="36425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38100" cmpd="sng">
            <a:solidFill>
              <a:srgbClr val="596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</a:t>
            </a:r>
            <a:endParaRPr lang="en-US" b="1" dirty="0"/>
          </a:p>
        </p:txBody>
      </p:sp>
      <p:sp>
        <p:nvSpPr>
          <p:cNvPr id="86" name="Rounded Rectangle 85"/>
          <p:cNvSpPr/>
          <p:nvPr/>
        </p:nvSpPr>
        <p:spPr>
          <a:xfrm>
            <a:off x="3200400" y="4707654"/>
            <a:ext cx="533400" cy="36425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38100" cmpd="sng">
            <a:solidFill>
              <a:srgbClr val="596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</a:t>
            </a:r>
            <a:endParaRPr lang="en-US" b="1" dirty="0"/>
          </a:p>
        </p:txBody>
      </p:sp>
      <p:sp>
        <p:nvSpPr>
          <p:cNvPr id="87" name="Rounded Rectangle 86"/>
          <p:cNvSpPr/>
          <p:nvPr/>
        </p:nvSpPr>
        <p:spPr>
          <a:xfrm>
            <a:off x="2037757" y="4651899"/>
            <a:ext cx="533400" cy="36425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38100" cmpd="sng">
            <a:solidFill>
              <a:srgbClr val="596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</a:t>
            </a:r>
            <a:endParaRPr lang="en-US" b="1" dirty="0"/>
          </a:p>
        </p:txBody>
      </p:sp>
      <p:sp>
        <p:nvSpPr>
          <p:cNvPr id="88" name="Rounded Rectangle 87"/>
          <p:cNvSpPr/>
          <p:nvPr/>
        </p:nvSpPr>
        <p:spPr>
          <a:xfrm>
            <a:off x="1771057" y="2286000"/>
            <a:ext cx="533400" cy="36425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38100" cmpd="sng">
            <a:solidFill>
              <a:srgbClr val="596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</a:t>
            </a:r>
            <a:endParaRPr lang="en-US" b="1" dirty="0"/>
          </a:p>
        </p:txBody>
      </p:sp>
      <p:sp>
        <p:nvSpPr>
          <p:cNvPr id="89" name="Rounded Rectangle 88"/>
          <p:cNvSpPr/>
          <p:nvPr/>
        </p:nvSpPr>
        <p:spPr>
          <a:xfrm>
            <a:off x="1676400" y="3111217"/>
            <a:ext cx="533400" cy="36425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38100" cmpd="sng">
            <a:solidFill>
              <a:srgbClr val="596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</a:t>
            </a:r>
            <a:endParaRPr lang="en-US" b="1" dirty="0"/>
          </a:p>
        </p:txBody>
      </p:sp>
      <p:sp>
        <p:nvSpPr>
          <p:cNvPr id="90" name="Rounded Rectangle 89"/>
          <p:cNvSpPr/>
          <p:nvPr/>
        </p:nvSpPr>
        <p:spPr>
          <a:xfrm>
            <a:off x="2634711" y="4098403"/>
            <a:ext cx="533400" cy="36425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38100" cmpd="sng">
            <a:solidFill>
              <a:srgbClr val="596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</a:t>
            </a:r>
            <a:endParaRPr lang="en-US" b="1" dirty="0"/>
          </a:p>
        </p:txBody>
      </p:sp>
      <p:cxnSp>
        <p:nvCxnSpPr>
          <p:cNvPr id="91" name="Straight Connector 90"/>
          <p:cNvCxnSpPr>
            <a:stCxn id="89" idx="3"/>
            <a:endCxn id="39" idx="3"/>
          </p:cNvCxnSpPr>
          <p:nvPr/>
        </p:nvCxnSpPr>
        <p:spPr>
          <a:xfrm flipV="1">
            <a:off x="2209800" y="3103300"/>
            <a:ext cx="443333" cy="190045"/>
          </a:xfrm>
          <a:prstGeom prst="line">
            <a:avLst/>
          </a:prstGeom>
          <a:ln w="38100" cmpd="sng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88" idx="2"/>
            <a:endCxn id="89" idx="0"/>
          </p:cNvCxnSpPr>
          <p:nvPr/>
        </p:nvCxnSpPr>
        <p:spPr>
          <a:xfrm flipH="1">
            <a:off x="1943100" y="2650255"/>
            <a:ext cx="94657" cy="460962"/>
          </a:xfrm>
          <a:prstGeom prst="line">
            <a:avLst/>
          </a:prstGeom>
          <a:ln w="38100" cmpd="sng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80" idx="2"/>
            <a:endCxn id="5" idx="0"/>
          </p:cNvCxnSpPr>
          <p:nvPr/>
        </p:nvCxnSpPr>
        <p:spPr>
          <a:xfrm>
            <a:off x="3200400" y="1601070"/>
            <a:ext cx="38100" cy="295555"/>
          </a:xfrm>
          <a:prstGeom prst="line">
            <a:avLst/>
          </a:prstGeom>
          <a:ln w="38100" cmpd="sng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81" idx="3"/>
            <a:endCxn id="83" idx="1"/>
          </p:cNvCxnSpPr>
          <p:nvPr/>
        </p:nvCxnSpPr>
        <p:spPr>
          <a:xfrm>
            <a:off x="5574917" y="1392953"/>
            <a:ext cx="637127" cy="105041"/>
          </a:xfrm>
          <a:prstGeom prst="line">
            <a:avLst/>
          </a:prstGeom>
          <a:ln w="38100" cmpd="sng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7" idx="1"/>
            <a:endCxn id="81" idx="2"/>
          </p:cNvCxnSpPr>
          <p:nvPr/>
        </p:nvCxnSpPr>
        <p:spPr>
          <a:xfrm flipH="1" flipV="1">
            <a:off x="5308217" y="1575080"/>
            <a:ext cx="278616" cy="320675"/>
          </a:xfrm>
          <a:prstGeom prst="line">
            <a:avLst/>
          </a:prstGeom>
          <a:ln w="38100" cmpd="sng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83" idx="2"/>
            <a:endCxn id="7" idx="6"/>
          </p:cNvCxnSpPr>
          <p:nvPr/>
        </p:nvCxnSpPr>
        <p:spPr>
          <a:xfrm flipH="1">
            <a:off x="6172200" y="1680121"/>
            <a:ext cx="306544" cy="377279"/>
          </a:xfrm>
          <a:prstGeom prst="line">
            <a:avLst/>
          </a:prstGeom>
          <a:ln w="38100" cmpd="sng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82" idx="0"/>
            <a:endCxn id="83" idx="2"/>
          </p:cNvCxnSpPr>
          <p:nvPr/>
        </p:nvCxnSpPr>
        <p:spPr>
          <a:xfrm flipH="1" flipV="1">
            <a:off x="6478744" y="1680121"/>
            <a:ext cx="580781" cy="311194"/>
          </a:xfrm>
          <a:prstGeom prst="line">
            <a:avLst/>
          </a:prstGeom>
          <a:ln w="38100" cmpd="sng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82" idx="1"/>
            <a:endCxn id="81" idx="3"/>
          </p:cNvCxnSpPr>
          <p:nvPr/>
        </p:nvCxnSpPr>
        <p:spPr>
          <a:xfrm flipH="1" flipV="1">
            <a:off x="5574917" y="1392953"/>
            <a:ext cx="1217908" cy="780490"/>
          </a:xfrm>
          <a:prstGeom prst="line">
            <a:avLst/>
          </a:prstGeom>
          <a:ln w="38100" cmpd="sng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82" idx="1"/>
            <a:endCxn id="7" idx="6"/>
          </p:cNvCxnSpPr>
          <p:nvPr/>
        </p:nvCxnSpPr>
        <p:spPr>
          <a:xfrm flipH="1" flipV="1">
            <a:off x="6172200" y="2057400"/>
            <a:ext cx="620625" cy="116043"/>
          </a:xfrm>
          <a:prstGeom prst="line">
            <a:avLst/>
          </a:prstGeom>
          <a:ln w="38100" cmpd="sng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84" idx="1"/>
            <a:endCxn id="43" idx="6"/>
          </p:cNvCxnSpPr>
          <p:nvPr/>
        </p:nvCxnSpPr>
        <p:spPr>
          <a:xfrm flipH="1">
            <a:off x="6403731" y="2881802"/>
            <a:ext cx="322454" cy="46036"/>
          </a:xfrm>
          <a:prstGeom prst="line">
            <a:avLst/>
          </a:prstGeom>
          <a:ln w="38100" cmpd="sng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90" idx="2"/>
            <a:endCxn id="86" idx="0"/>
          </p:cNvCxnSpPr>
          <p:nvPr/>
        </p:nvCxnSpPr>
        <p:spPr>
          <a:xfrm>
            <a:off x="2901411" y="4462658"/>
            <a:ext cx="565689" cy="244996"/>
          </a:xfrm>
          <a:prstGeom prst="line">
            <a:avLst/>
          </a:prstGeom>
          <a:ln w="38100" cmpd="sng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90" idx="2"/>
            <a:endCxn id="87" idx="0"/>
          </p:cNvCxnSpPr>
          <p:nvPr/>
        </p:nvCxnSpPr>
        <p:spPr>
          <a:xfrm flipH="1">
            <a:off x="2304457" y="4462658"/>
            <a:ext cx="596954" cy="189241"/>
          </a:xfrm>
          <a:prstGeom prst="line">
            <a:avLst/>
          </a:prstGeom>
          <a:ln w="38100" cmpd="sng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40" idx="4"/>
            <a:endCxn id="90" idx="3"/>
          </p:cNvCxnSpPr>
          <p:nvPr/>
        </p:nvCxnSpPr>
        <p:spPr>
          <a:xfrm flipH="1">
            <a:off x="3168111" y="3977019"/>
            <a:ext cx="298989" cy="303512"/>
          </a:xfrm>
          <a:prstGeom prst="line">
            <a:avLst/>
          </a:prstGeom>
          <a:ln w="38100" cmpd="sng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85" idx="1"/>
            <a:endCxn id="42" idx="5"/>
          </p:cNvCxnSpPr>
          <p:nvPr/>
        </p:nvCxnSpPr>
        <p:spPr>
          <a:xfrm flipH="1" flipV="1">
            <a:off x="5793151" y="3900399"/>
            <a:ext cx="501025" cy="198005"/>
          </a:xfrm>
          <a:prstGeom prst="line">
            <a:avLst/>
          </a:prstGeom>
          <a:ln w="38100" cmpd="sng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4238730" y="3982043"/>
            <a:ext cx="685800" cy="4572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 cmpd="sng">
            <a:solidFill>
              <a:srgbClr val="596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+1</a:t>
            </a:r>
            <a:endParaRPr lang="en-US" b="1" dirty="0"/>
          </a:p>
        </p:txBody>
      </p:sp>
      <p:cxnSp>
        <p:nvCxnSpPr>
          <p:cNvPr id="143" name="Straight Connector 142"/>
          <p:cNvCxnSpPr>
            <a:stCxn id="142" idx="0"/>
          </p:cNvCxnSpPr>
          <p:nvPr/>
        </p:nvCxnSpPr>
        <p:spPr>
          <a:xfrm flipH="1" flipV="1">
            <a:off x="4474866" y="3657600"/>
            <a:ext cx="106764" cy="324443"/>
          </a:xfrm>
          <a:prstGeom prst="line">
            <a:avLst/>
          </a:prstGeom>
          <a:ln w="38100" cmpd="sng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sosceles Triangle 1"/>
          <p:cNvSpPr/>
          <p:nvPr/>
        </p:nvSpPr>
        <p:spPr>
          <a:xfrm>
            <a:off x="1351317" y="3713345"/>
            <a:ext cx="530352" cy="508017"/>
          </a:xfrm>
          <a:prstGeom prst="triangle">
            <a:avLst/>
          </a:prstGeom>
          <a:solidFill>
            <a:srgbClr val="FFFF00"/>
          </a:solidFill>
          <a:ln w="38100" cmpd="sng">
            <a:solidFill>
              <a:srgbClr val="596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5" name="Isosceles Triangle 54"/>
          <p:cNvSpPr/>
          <p:nvPr/>
        </p:nvSpPr>
        <p:spPr>
          <a:xfrm>
            <a:off x="419535" y="3416832"/>
            <a:ext cx="530352" cy="508017"/>
          </a:xfrm>
          <a:prstGeom prst="triangle">
            <a:avLst/>
          </a:prstGeom>
          <a:solidFill>
            <a:srgbClr val="FFFF00"/>
          </a:solidFill>
          <a:ln w="38100" cmpd="sng">
            <a:solidFill>
              <a:srgbClr val="596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7" name="Isosceles Triangle 56"/>
          <p:cNvSpPr/>
          <p:nvPr/>
        </p:nvSpPr>
        <p:spPr>
          <a:xfrm>
            <a:off x="457200" y="2011551"/>
            <a:ext cx="530352" cy="508017"/>
          </a:xfrm>
          <a:prstGeom prst="triangle">
            <a:avLst/>
          </a:prstGeom>
          <a:solidFill>
            <a:srgbClr val="FFFF00"/>
          </a:solidFill>
          <a:ln w="38100" cmpd="sng">
            <a:solidFill>
              <a:srgbClr val="596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8" name="Isosceles Triangle 57"/>
          <p:cNvSpPr/>
          <p:nvPr/>
        </p:nvSpPr>
        <p:spPr>
          <a:xfrm>
            <a:off x="987552" y="1254740"/>
            <a:ext cx="530352" cy="508017"/>
          </a:xfrm>
          <a:prstGeom prst="triangle">
            <a:avLst/>
          </a:prstGeom>
          <a:solidFill>
            <a:srgbClr val="FFFF00"/>
          </a:solidFill>
          <a:ln w="38100" cmpd="sng">
            <a:solidFill>
              <a:srgbClr val="596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9" name="Isosceles Triangle 58"/>
          <p:cNvSpPr/>
          <p:nvPr/>
        </p:nvSpPr>
        <p:spPr>
          <a:xfrm>
            <a:off x="1317455" y="533400"/>
            <a:ext cx="530352" cy="508017"/>
          </a:xfrm>
          <a:prstGeom prst="triangle">
            <a:avLst/>
          </a:prstGeom>
          <a:solidFill>
            <a:srgbClr val="FFFF00"/>
          </a:solidFill>
          <a:ln w="38100" cmpd="sng">
            <a:solidFill>
              <a:srgbClr val="596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1" name="Isosceles Triangle 60"/>
          <p:cNvSpPr/>
          <p:nvPr/>
        </p:nvSpPr>
        <p:spPr>
          <a:xfrm>
            <a:off x="1624264" y="1118503"/>
            <a:ext cx="530352" cy="508017"/>
          </a:xfrm>
          <a:prstGeom prst="triangle">
            <a:avLst/>
          </a:prstGeom>
          <a:solidFill>
            <a:srgbClr val="FFFF00"/>
          </a:solidFill>
          <a:ln w="38100" cmpd="sng">
            <a:solidFill>
              <a:srgbClr val="596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2" name="Isosceles Triangle 61"/>
          <p:cNvSpPr/>
          <p:nvPr/>
        </p:nvSpPr>
        <p:spPr>
          <a:xfrm>
            <a:off x="2514600" y="304800"/>
            <a:ext cx="530352" cy="508017"/>
          </a:xfrm>
          <a:prstGeom prst="triangle">
            <a:avLst/>
          </a:prstGeom>
          <a:solidFill>
            <a:srgbClr val="FFFF00"/>
          </a:solidFill>
          <a:ln w="38100" cmpd="sng">
            <a:solidFill>
              <a:srgbClr val="596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4" name="Isosceles Triangle 63"/>
          <p:cNvSpPr/>
          <p:nvPr/>
        </p:nvSpPr>
        <p:spPr>
          <a:xfrm>
            <a:off x="3736848" y="228600"/>
            <a:ext cx="530352" cy="508017"/>
          </a:xfrm>
          <a:prstGeom prst="triangle">
            <a:avLst/>
          </a:prstGeom>
          <a:solidFill>
            <a:srgbClr val="FFFF00"/>
          </a:solidFill>
          <a:ln w="38100" cmpd="sng">
            <a:solidFill>
              <a:srgbClr val="596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5" name="Isosceles Triangle 64"/>
          <p:cNvSpPr/>
          <p:nvPr/>
        </p:nvSpPr>
        <p:spPr>
          <a:xfrm>
            <a:off x="4048045" y="906194"/>
            <a:ext cx="530352" cy="508017"/>
          </a:xfrm>
          <a:prstGeom prst="triangle">
            <a:avLst/>
          </a:prstGeom>
          <a:solidFill>
            <a:srgbClr val="FFFF00"/>
          </a:solidFill>
          <a:ln w="38100" cmpd="sng">
            <a:solidFill>
              <a:srgbClr val="596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6" name="Isosceles Triangle 65"/>
          <p:cNvSpPr/>
          <p:nvPr/>
        </p:nvSpPr>
        <p:spPr>
          <a:xfrm>
            <a:off x="4422648" y="228600"/>
            <a:ext cx="530352" cy="508017"/>
          </a:xfrm>
          <a:prstGeom prst="triangle">
            <a:avLst/>
          </a:prstGeom>
          <a:solidFill>
            <a:srgbClr val="FFFF00"/>
          </a:solidFill>
          <a:ln w="38100" cmpd="sng">
            <a:solidFill>
              <a:srgbClr val="596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7" name="Isosceles Triangle 66"/>
          <p:cNvSpPr/>
          <p:nvPr/>
        </p:nvSpPr>
        <p:spPr>
          <a:xfrm>
            <a:off x="5396266" y="195693"/>
            <a:ext cx="530352" cy="508017"/>
          </a:xfrm>
          <a:prstGeom prst="triangle">
            <a:avLst/>
          </a:prstGeom>
          <a:solidFill>
            <a:srgbClr val="FFFF00"/>
          </a:solidFill>
          <a:ln w="38100" cmpd="sng">
            <a:solidFill>
              <a:srgbClr val="596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8" name="Isosceles Triangle 67"/>
          <p:cNvSpPr/>
          <p:nvPr/>
        </p:nvSpPr>
        <p:spPr>
          <a:xfrm>
            <a:off x="6461009" y="458792"/>
            <a:ext cx="530352" cy="508017"/>
          </a:xfrm>
          <a:prstGeom prst="triangle">
            <a:avLst/>
          </a:prstGeom>
          <a:solidFill>
            <a:srgbClr val="FFFF00"/>
          </a:solidFill>
          <a:ln w="38100" cmpd="sng">
            <a:solidFill>
              <a:srgbClr val="596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9" name="Isosceles Triangle 68"/>
          <p:cNvSpPr/>
          <p:nvPr/>
        </p:nvSpPr>
        <p:spPr>
          <a:xfrm>
            <a:off x="8130546" y="778636"/>
            <a:ext cx="530352" cy="508017"/>
          </a:xfrm>
          <a:prstGeom prst="triangle">
            <a:avLst/>
          </a:prstGeom>
          <a:solidFill>
            <a:srgbClr val="FFFF00"/>
          </a:solidFill>
          <a:ln w="38100" cmpd="sng">
            <a:solidFill>
              <a:srgbClr val="596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0" name="Isosceles Triangle 69"/>
          <p:cNvSpPr/>
          <p:nvPr/>
        </p:nvSpPr>
        <p:spPr>
          <a:xfrm>
            <a:off x="7778496" y="1550253"/>
            <a:ext cx="530352" cy="508017"/>
          </a:xfrm>
          <a:prstGeom prst="triangle">
            <a:avLst/>
          </a:prstGeom>
          <a:solidFill>
            <a:srgbClr val="FFFF00"/>
          </a:solidFill>
          <a:ln w="38100" cmpd="sng">
            <a:solidFill>
              <a:srgbClr val="596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2" name="Isosceles Triangle 71"/>
          <p:cNvSpPr/>
          <p:nvPr/>
        </p:nvSpPr>
        <p:spPr>
          <a:xfrm>
            <a:off x="8308848" y="2265559"/>
            <a:ext cx="530352" cy="508017"/>
          </a:xfrm>
          <a:prstGeom prst="triangle">
            <a:avLst/>
          </a:prstGeom>
          <a:solidFill>
            <a:srgbClr val="FFFF00"/>
          </a:solidFill>
          <a:ln w="38100" cmpd="sng">
            <a:solidFill>
              <a:srgbClr val="596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3" name="Isosceles Triangle 72"/>
          <p:cNvSpPr/>
          <p:nvPr/>
        </p:nvSpPr>
        <p:spPr>
          <a:xfrm>
            <a:off x="6618125" y="3238327"/>
            <a:ext cx="530352" cy="508017"/>
          </a:xfrm>
          <a:prstGeom prst="triangle">
            <a:avLst/>
          </a:prstGeom>
          <a:solidFill>
            <a:srgbClr val="FFFF00"/>
          </a:solidFill>
          <a:ln w="38100" cmpd="sng">
            <a:solidFill>
              <a:srgbClr val="596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5" name="Isosceles Triangle 74"/>
          <p:cNvSpPr/>
          <p:nvPr/>
        </p:nvSpPr>
        <p:spPr>
          <a:xfrm>
            <a:off x="7731360" y="2817018"/>
            <a:ext cx="530352" cy="508017"/>
          </a:xfrm>
          <a:prstGeom prst="triangle">
            <a:avLst/>
          </a:prstGeom>
          <a:solidFill>
            <a:srgbClr val="FFFF00"/>
          </a:solidFill>
          <a:ln w="38100" cmpd="sng">
            <a:solidFill>
              <a:srgbClr val="596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6" name="Isosceles Triangle 75"/>
          <p:cNvSpPr/>
          <p:nvPr/>
        </p:nvSpPr>
        <p:spPr>
          <a:xfrm>
            <a:off x="7513320" y="3794179"/>
            <a:ext cx="530352" cy="508017"/>
          </a:xfrm>
          <a:prstGeom prst="triangle">
            <a:avLst/>
          </a:prstGeom>
          <a:solidFill>
            <a:srgbClr val="FFFF00"/>
          </a:solidFill>
          <a:ln w="38100" cmpd="sng">
            <a:solidFill>
              <a:srgbClr val="596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8" name="Isosceles Triangle 77"/>
          <p:cNvSpPr/>
          <p:nvPr/>
        </p:nvSpPr>
        <p:spPr>
          <a:xfrm>
            <a:off x="6883301" y="4651411"/>
            <a:ext cx="530352" cy="508017"/>
          </a:xfrm>
          <a:prstGeom prst="triangle">
            <a:avLst/>
          </a:prstGeom>
          <a:solidFill>
            <a:srgbClr val="FFFF00"/>
          </a:solidFill>
          <a:ln w="38100" cmpd="sng">
            <a:solidFill>
              <a:srgbClr val="596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9" name="Isosceles Triangle 78"/>
          <p:cNvSpPr/>
          <p:nvPr/>
        </p:nvSpPr>
        <p:spPr>
          <a:xfrm>
            <a:off x="5723396" y="4504855"/>
            <a:ext cx="530352" cy="508017"/>
          </a:xfrm>
          <a:prstGeom prst="triangle">
            <a:avLst/>
          </a:prstGeom>
          <a:solidFill>
            <a:srgbClr val="FFFF00"/>
          </a:solidFill>
          <a:ln w="38100" cmpd="sng">
            <a:solidFill>
              <a:srgbClr val="596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2" name="Isosceles Triangle 91"/>
          <p:cNvSpPr/>
          <p:nvPr/>
        </p:nvSpPr>
        <p:spPr>
          <a:xfrm>
            <a:off x="6461009" y="5459033"/>
            <a:ext cx="530352" cy="508017"/>
          </a:xfrm>
          <a:prstGeom prst="triangle">
            <a:avLst/>
          </a:prstGeom>
          <a:solidFill>
            <a:srgbClr val="FFFF00"/>
          </a:solidFill>
          <a:ln w="38100" cmpd="sng">
            <a:solidFill>
              <a:srgbClr val="596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3" name="Isosceles Triangle 92"/>
          <p:cNvSpPr/>
          <p:nvPr/>
        </p:nvSpPr>
        <p:spPr>
          <a:xfrm>
            <a:off x="4636511" y="4910044"/>
            <a:ext cx="530352" cy="508017"/>
          </a:xfrm>
          <a:prstGeom prst="triangle">
            <a:avLst/>
          </a:prstGeom>
          <a:solidFill>
            <a:srgbClr val="FFFF00"/>
          </a:solidFill>
          <a:ln w="38100" cmpd="sng">
            <a:solidFill>
              <a:srgbClr val="596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5" name="Isosceles Triangle 94"/>
          <p:cNvSpPr/>
          <p:nvPr/>
        </p:nvSpPr>
        <p:spPr>
          <a:xfrm>
            <a:off x="5285508" y="5511614"/>
            <a:ext cx="530352" cy="508017"/>
          </a:xfrm>
          <a:prstGeom prst="triangle">
            <a:avLst/>
          </a:prstGeom>
          <a:solidFill>
            <a:srgbClr val="FFFF00"/>
          </a:solidFill>
          <a:ln w="38100" cmpd="sng">
            <a:solidFill>
              <a:srgbClr val="596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6" name="Isosceles Triangle 95"/>
          <p:cNvSpPr/>
          <p:nvPr/>
        </p:nvSpPr>
        <p:spPr>
          <a:xfrm>
            <a:off x="4075561" y="5511614"/>
            <a:ext cx="530352" cy="508017"/>
          </a:xfrm>
          <a:prstGeom prst="triangle">
            <a:avLst/>
          </a:prstGeom>
          <a:solidFill>
            <a:srgbClr val="FFFF00"/>
          </a:solidFill>
          <a:ln w="38100" cmpd="sng">
            <a:solidFill>
              <a:srgbClr val="596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7" name="Isosceles Triangle 96"/>
          <p:cNvSpPr/>
          <p:nvPr/>
        </p:nvSpPr>
        <p:spPr>
          <a:xfrm>
            <a:off x="3002900" y="5524170"/>
            <a:ext cx="530352" cy="508017"/>
          </a:xfrm>
          <a:prstGeom prst="triangle">
            <a:avLst/>
          </a:prstGeom>
          <a:solidFill>
            <a:srgbClr val="FFFF00"/>
          </a:solidFill>
          <a:ln w="38100" cmpd="sng">
            <a:solidFill>
              <a:srgbClr val="596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1" name="Isosceles Triangle 100"/>
          <p:cNvSpPr/>
          <p:nvPr/>
        </p:nvSpPr>
        <p:spPr>
          <a:xfrm>
            <a:off x="1831095" y="5335521"/>
            <a:ext cx="530352" cy="508017"/>
          </a:xfrm>
          <a:prstGeom prst="triangle">
            <a:avLst/>
          </a:prstGeom>
          <a:solidFill>
            <a:srgbClr val="FFFF00"/>
          </a:solidFill>
          <a:ln w="38100" cmpd="sng">
            <a:solidFill>
              <a:srgbClr val="596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2" name="Isosceles Triangle 101"/>
          <p:cNvSpPr/>
          <p:nvPr/>
        </p:nvSpPr>
        <p:spPr>
          <a:xfrm>
            <a:off x="1139389" y="4462658"/>
            <a:ext cx="530352" cy="508017"/>
          </a:xfrm>
          <a:prstGeom prst="triangle">
            <a:avLst/>
          </a:prstGeom>
          <a:solidFill>
            <a:srgbClr val="FFFF00"/>
          </a:solidFill>
          <a:ln w="38100" cmpd="sng">
            <a:solidFill>
              <a:srgbClr val="596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3" name="Isosceles Triangle 102"/>
          <p:cNvSpPr/>
          <p:nvPr/>
        </p:nvSpPr>
        <p:spPr>
          <a:xfrm>
            <a:off x="523494" y="5270161"/>
            <a:ext cx="530352" cy="508017"/>
          </a:xfrm>
          <a:prstGeom prst="triangle">
            <a:avLst/>
          </a:prstGeom>
          <a:solidFill>
            <a:srgbClr val="FFFF00"/>
          </a:solidFill>
          <a:ln w="38100" cmpd="sng">
            <a:solidFill>
              <a:srgbClr val="596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04" name="Straight Connector 103"/>
          <p:cNvCxnSpPr>
            <a:stCxn id="75" idx="3"/>
            <a:endCxn id="76" idx="0"/>
          </p:cNvCxnSpPr>
          <p:nvPr/>
        </p:nvCxnSpPr>
        <p:spPr>
          <a:xfrm flipH="1">
            <a:off x="7778496" y="3325035"/>
            <a:ext cx="218040" cy="469144"/>
          </a:xfrm>
          <a:prstGeom prst="line">
            <a:avLst/>
          </a:prstGeom>
          <a:ln w="38100" cmpd="sng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59" idx="3"/>
            <a:endCxn id="58" idx="5"/>
          </p:cNvCxnSpPr>
          <p:nvPr/>
        </p:nvCxnSpPr>
        <p:spPr>
          <a:xfrm flipH="1">
            <a:off x="1385316" y="1041417"/>
            <a:ext cx="197315" cy="467332"/>
          </a:xfrm>
          <a:prstGeom prst="line">
            <a:avLst/>
          </a:prstGeom>
          <a:ln w="38100" cmpd="sng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59" idx="3"/>
            <a:endCxn id="61" idx="1"/>
          </p:cNvCxnSpPr>
          <p:nvPr/>
        </p:nvCxnSpPr>
        <p:spPr>
          <a:xfrm>
            <a:off x="1582631" y="1041417"/>
            <a:ext cx="174221" cy="331095"/>
          </a:xfrm>
          <a:prstGeom prst="line">
            <a:avLst/>
          </a:prstGeom>
          <a:ln w="38100" cmpd="sng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58" idx="3"/>
            <a:endCxn id="57" idx="5"/>
          </p:cNvCxnSpPr>
          <p:nvPr/>
        </p:nvCxnSpPr>
        <p:spPr>
          <a:xfrm flipH="1">
            <a:off x="854964" y="1762757"/>
            <a:ext cx="397764" cy="502803"/>
          </a:xfrm>
          <a:prstGeom prst="line">
            <a:avLst/>
          </a:prstGeom>
          <a:ln w="38100" cmpd="sng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65" idx="5"/>
            <a:endCxn id="66" idx="3"/>
          </p:cNvCxnSpPr>
          <p:nvPr/>
        </p:nvCxnSpPr>
        <p:spPr>
          <a:xfrm flipV="1">
            <a:off x="4445809" y="736617"/>
            <a:ext cx="242015" cy="423586"/>
          </a:xfrm>
          <a:prstGeom prst="line">
            <a:avLst/>
          </a:prstGeom>
          <a:ln w="38100" cmpd="sng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64" idx="5"/>
            <a:endCxn id="66" idx="1"/>
          </p:cNvCxnSpPr>
          <p:nvPr/>
        </p:nvCxnSpPr>
        <p:spPr>
          <a:xfrm>
            <a:off x="4134612" y="482609"/>
            <a:ext cx="420624" cy="0"/>
          </a:xfrm>
          <a:prstGeom prst="line">
            <a:avLst/>
          </a:prstGeom>
          <a:ln w="38100" cmpd="sng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64" idx="3"/>
            <a:endCxn id="65" idx="1"/>
          </p:cNvCxnSpPr>
          <p:nvPr/>
        </p:nvCxnSpPr>
        <p:spPr>
          <a:xfrm>
            <a:off x="4002024" y="736617"/>
            <a:ext cx="178609" cy="423586"/>
          </a:xfrm>
          <a:prstGeom prst="line">
            <a:avLst/>
          </a:prstGeom>
          <a:ln w="38100" cmpd="sng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69" idx="3"/>
            <a:endCxn id="70" idx="5"/>
          </p:cNvCxnSpPr>
          <p:nvPr/>
        </p:nvCxnSpPr>
        <p:spPr>
          <a:xfrm flipH="1">
            <a:off x="8176260" y="1286653"/>
            <a:ext cx="219462" cy="517609"/>
          </a:xfrm>
          <a:prstGeom prst="line">
            <a:avLst/>
          </a:prstGeom>
          <a:ln w="38100" cmpd="sng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69" idx="3"/>
            <a:endCxn id="72" idx="0"/>
          </p:cNvCxnSpPr>
          <p:nvPr/>
        </p:nvCxnSpPr>
        <p:spPr>
          <a:xfrm>
            <a:off x="8395722" y="1286653"/>
            <a:ext cx="178302" cy="978906"/>
          </a:xfrm>
          <a:prstGeom prst="line">
            <a:avLst/>
          </a:prstGeom>
          <a:ln w="38100" cmpd="sng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70" idx="3"/>
            <a:endCxn id="75" idx="0"/>
          </p:cNvCxnSpPr>
          <p:nvPr/>
        </p:nvCxnSpPr>
        <p:spPr>
          <a:xfrm flipH="1">
            <a:off x="7996536" y="2058270"/>
            <a:ext cx="47136" cy="758748"/>
          </a:xfrm>
          <a:prstGeom prst="line">
            <a:avLst/>
          </a:prstGeom>
          <a:ln w="38100" cmpd="sng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72" idx="4"/>
            <a:endCxn id="76" idx="5"/>
          </p:cNvCxnSpPr>
          <p:nvPr/>
        </p:nvCxnSpPr>
        <p:spPr>
          <a:xfrm flipH="1">
            <a:off x="7911084" y="2773576"/>
            <a:ext cx="928116" cy="1274612"/>
          </a:xfrm>
          <a:prstGeom prst="line">
            <a:avLst/>
          </a:prstGeom>
          <a:ln w="38100" cmpd="sng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79" idx="5"/>
            <a:endCxn id="78" idx="1"/>
          </p:cNvCxnSpPr>
          <p:nvPr/>
        </p:nvCxnSpPr>
        <p:spPr>
          <a:xfrm>
            <a:off x="6121160" y="4758864"/>
            <a:ext cx="894729" cy="146556"/>
          </a:xfrm>
          <a:prstGeom prst="line">
            <a:avLst/>
          </a:prstGeom>
          <a:ln w="38100" cmpd="sng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79" idx="3"/>
            <a:endCxn id="92" idx="1"/>
          </p:cNvCxnSpPr>
          <p:nvPr/>
        </p:nvCxnSpPr>
        <p:spPr>
          <a:xfrm>
            <a:off x="5988572" y="5012872"/>
            <a:ext cx="605025" cy="700170"/>
          </a:xfrm>
          <a:prstGeom prst="line">
            <a:avLst/>
          </a:prstGeom>
          <a:ln w="38100" cmpd="sng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79" idx="3"/>
            <a:endCxn id="95" idx="5"/>
          </p:cNvCxnSpPr>
          <p:nvPr/>
        </p:nvCxnSpPr>
        <p:spPr>
          <a:xfrm flipH="1">
            <a:off x="5683272" y="5012872"/>
            <a:ext cx="305300" cy="752751"/>
          </a:xfrm>
          <a:prstGeom prst="line">
            <a:avLst/>
          </a:prstGeom>
          <a:ln w="38100" cmpd="sng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78" idx="3"/>
            <a:endCxn id="92" idx="5"/>
          </p:cNvCxnSpPr>
          <p:nvPr/>
        </p:nvCxnSpPr>
        <p:spPr>
          <a:xfrm flipH="1">
            <a:off x="6858773" y="5159428"/>
            <a:ext cx="289704" cy="553614"/>
          </a:xfrm>
          <a:prstGeom prst="line">
            <a:avLst/>
          </a:prstGeom>
          <a:ln w="38100" cmpd="sng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78" idx="1"/>
            <a:endCxn id="95" idx="5"/>
          </p:cNvCxnSpPr>
          <p:nvPr/>
        </p:nvCxnSpPr>
        <p:spPr>
          <a:xfrm flipH="1">
            <a:off x="5683272" y="4905420"/>
            <a:ext cx="1332617" cy="860203"/>
          </a:xfrm>
          <a:prstGeom prst="line">
            <a:avLst/>
          </a:prstGeom>
          <a:ln w="38100" cmpd="sng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92" idx="1"/>
            <a:endCxn id="95" idx="5"/>
          </p:cNvCxnSpPr>
          <p:nvPr/>
        </p:nvCxnSpPr>
        <p:spPr>
          <a:xfrm flipH="1">
            <a:off x="5683272" y="5713042"/>
            <a:ext cx="910325" cy="52581"/>
          </a:xfrm>
          <a:prstGeom prst="line">
            <a:avLst/>
          </a:prstGeom>
          <a:ln w="38100" cmpd="sng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2" idx="1"/>
            <a:endCxn id="55" idx="5"/>
          </p:cNvCxnSpPr>
          <p:nvPr/>
        </p:nvCxnSpPr>
        <p:spPr>
          <a:xfrm flipH="1" flipV="1">
            <a:off x="817299" y="3670841"/>
            <a:ext cx="666606" cy="296513"/>
          </a:xfrm>
          <a:prstGeom prst="line">
            <a:avLst/>
          </a:prstGeom>
          <a:ln w="38100" cmpd="sng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02" idx="3"/>
            <a:endCxn id="103" idx="5"/>
          </p:cNvCxnSpPr>
          <p:nvPr/>
        </p:nvCxnSpPr>
        <p:spPr>
          <a:xfrm flipH="1">
            <a:off x="921258" y="4970675"/>
            <a:ext cx="483307" cy="553495"/>
          </a:xfrm>
          <a:prstGeom prst="line">
            <a:avLst/>
          </a:prstGeom>
          <a:ln w="38100" cmpd="sng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152400" y="6248400"/>
            <a:ext cx="6030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But our reputation extends only so far.</a:t>
            </a:r>
            <a:endParaRPr lang="en-US" sz="2800" dirty="0"/>
          </a:p>
        </p:txBody>
      </p:sp>
      <p:cxnSp>
        <p:nvCxnSpPr>
          <p:cNvPr id="117" name="Straight Connector 116"/>
          <p:cNvCxnSpPr>
            <a:stCxn id="87" idx="1"/>
            <a:endCxn id="102" idx="5"/>
          </p:cNvCxnSpPr>
          <p:nvPr/>
        </p:nvCxnSpPr>
        <p:spPr>
          <a:xfrm flipH="1" flipV="1">
            <a:off x="1537153" y="4716667"/>
            <a:ext cx="500604" cy="117360"/>
          </a:xfrm>
          <a:prstGeom prst="line">
            <a:avLst/>
          </a:prstGeom>
          <a:ln w="38100" cmpd="sng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1" idx="0"/>
            <a:endCxn id="87" idx="2"/>
          </p:cNvCxnSpPr>
          <p:nvPr/>
        </p:nvCxnSpPr>
        <p:spPr>
          <a:xfrm flipV="1">
            <a:off x="2096271" y="5016154"/>
            <a:ext cx="208186" cy="319367"/>
          </a:xfrm>
          <a:prstGeom prst="line">
            <a:avLst/>
          </a:prstGeom>
          <a:ln w="38100" cmpd="sng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96" idx="1"/>
            <a:endCxn id="86" idx="2"/>
          </p:cNvCxnSpPr>
          <p:nvPr/>
        </p:nvCxnSpPr>
        <p:spPr>
          <a:xfrm flipH="1" flipV="1">
            <a:off x="3467100" y="5071909"/>
            <a:ext cx="741049" cy="693714"/>
          </a:xfrm>
          <a:prstGeom prst="line">
            <a:avLst/>
          </a:prstGeom>
          <a:ln w="38100" cmpd="sng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76" idx="1"/>
          </p:cNvCxnSpPr>
          <p:nvPr/>
        </p:nvCxnSpPr>
        <p:spPr>
          <a:xfrm flipH="1">
            <a:off x="6827576" y="4048188"/>
            <a:ext cx="818332" cy="142812"/>
          </a:xfrm>
          <a:prstGeom prst="line">
            <a:avLst/>
          </a:prstGeom>
          <a:ln w="38100" cmpd="sng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67" idx="3"/>
            <a:endCxn id="81" idx="0"/>
          </p:cNvCxnSpPr>
          <p:nvPr/>
        </p:nvCxnSpPr>
        <p:spPr>
          <a:xfrm flipH="1">
            <a:off x="5308217" y="703710"/>
            <a:ext cx="353225" cy="507115"/>
          </a:xfrm>
          <a:prstGeom prst="line">
            <a:avLst/>
          </a:prstGeom>
          <a:ln w="38100" cmpd="sng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61" idx="3"/>
            <a:endCxn id="88" idx="0"/>
          </p:cNvCxnSpPr>
          <p:nvPr/>
        </p:nvCxnSpPr>
        <p:spPr>
          <a:xfrm>
            <a:off x="1889440" y="1626520"/>
            <a:ext cx="148317" cy="659480"/>
          </a:xfrm>
          <a:prstGeom prst="line">
            <a:avLst/>
          </a:prstGeom>
          <a:ln w="38100" cmpd="sng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88" idx="1"/>
            <a:endCxn id="57" idx="5"/>
          </p:cNvCxnSpPr>
          <p:nvPr/>
        </p:nvCxnSpPr>
        <p:spPr>
          <a:xfrm flipH="1" flipV="1">
            <a:off x="854964" y="2265560"/>
            <a:ext cx="916093" cy="202568"/>
          </a:xfrm>
          <a:prstGeom prst="line">
            <a:avLst/>
          </a:prstGeom>
          <a:ln w="38100" cmpd="sng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80" idx="1"/>
            <a:endCxn id="61" idx="5"/>
          </p:cNvCxnSpPr>
          <p:nvPr/>
        </p:nvCxnSpPr>
        <p:spPr>
          <a:xfrm flipH="1" flipV="1">
            <a:off x="2022028" y="1372512"/>
            <a:ext cx="911672" cy="46431"/>
          </a:xfrm>
          <a:prstGeom prst="line">
            <a:avLst/>
          </a:prstGeom>
          <a:ln w="38100" cmpd="sng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H="1">
            <a:off x="3168111" y="4210643"/>
            <a:ext cx="1070619" cy="69888"/>
          </a:xfrm>
          <a:prstGeom prst="line">
            <a:avLst/>
          </a:prstGeom>
          <a:ln w="38100" cmpd="sng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2304457" y="2125225"/>
            <a:ext cx="591143" cy="342903"/>
          </a:xfrm>
          <a:prstGeom prst="line">
            <a:avLst/>
          </a:prstGeom>
          <a:ln w="38100" cmpd="sng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Oval 140"/>
          <p:cNvSpPr/>
          <p:nvPr/>
        </p:nvSpPr>
        <p:spPr>
          <a:xfrm>
            <a:off x="4103914" y="1601070"/>
            <a:ext cx="685800" cy="4572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solidFill>
              <a:srgbClr val="596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+1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2832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199" y="2641937"/>
            <a:ext cx="82296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i="1" dirty="0" smtClean="0"/>
              <a:t>Different parts of our social network require different recruiting strategies.</a:t>
            </a:r>
            <a:endParaRPr lang="en-US" sz="3000" i="1" dirty="0"/>
          </a:p>
        </p:txBody>
      </p:sp>
    </p:spTree>
    <p:extLst>
      <p:ext uri="{BB962C8B-B14F-4D97-AF65-F5344CB8AC3E}">
        <p14:creationId xmlns:p14="http://schemas.microsoft.com/office/powerpoint/2010/main" val="362261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62000" y="233032"/>
            <a:ext cx="7696200" cy="5405768"/>
            <a:chOff x="419535" y="195693"/>
            <a:chExt cx="8419665" cy="5836494"/>
          </a:xfrm>
        </p:grpSpPr>
        <p:sp>
          <p:nvSpPr>
            <p:cNvPr id="17" name="Oval 16"/>
            <p:cNvSpPr/>
            <p:nvPr/>
          </p:nvSpPr>
          <p:spPr>
            <a:xfrm>
              <a:off x="3581400" y="2484455"/>
              <a:ext cx="457200" cy="4572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cmpd="sng">
              <a:solidFill>
                <a:srgbClr val="596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596C70"/>
                  </a:solidFill>
                </a:rPr>
                <a:t>E</a:t>
              </a:r>
              <a:endParaRPr lang="en-US" b="1" dirty="0">
                <a:solidFill>
                  <a:srgbClr val="596C70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4881824" y="2484455"/>
              <a:ext cx="457200" cy="4572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cmpd="sng">
              <a:solidFill>
                <a:srgbClr val="596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596C70"/>
                  </a:solidFill>
                </a:rPr>
                <a:t>E</a:t>
              </a:r>
              <a:endParaRPr lang="en-US" b="1" dirty="0">
                <a:solidFill>
                  <a:srgbClr val="596C70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4246266" y="3200400"/>
              <a:ext cx="457200" cy="4572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cmpd="sng">
              <a:solidFill>
                <a:srgbClr val="596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596C70"/>
                  </a:solidFill>
                </a:rPr>
                <a:t>E</a:t>
              </a:r>
              <a:endParaRPr lang="en-US" b="1" dirty="0">
                <a:solidFill>
                  <a:srgbClr val="596C70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2895600" y="1896625"/>
              <a:ext cx="685800" cy="4572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 cmpd="sng">
              <a:solidFill>
                <a:srgbClr val="596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+1</a:t>
              </a:r>
              <a:endParaRPr lang="en-US" b="1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106845" y="1601070"/>
              <a:ext cx="685800" cy="4572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 cmpd="sng">
              <a:solidFill>
                <a:srgbClr val="596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+1</a:t>
              </a:r>
              <a:endParaRPr lang="en-US" b="1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5486400" y="1828800"/>
              <a:ext cx="685800" cy="4572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 cmpd="sng">
              <a:solidFill>
                <a:srgbClr val="596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+1</a:t>
              </a:r>
              <a:endParaRPr lang="en-US" b="1" dirty="0"/>
            </a:p>
          </p:txBody>
        </p:sp>
        <p:cxnSp>
          <p:nvCxnSpPr>
            <p:cNvPr id="3" name="Straight Connector 2"/>
            <p:cNvCxnSpPr>
              <a:stCxn id="17" idx="5"/>
              <a:endCxn id="22" idx="1"/>
            </p:cNvCxnSpPr>
            <p:nvPr/>
          </p:nvCxnSpPr>
          <p:spPr>
            <a:xfrm>
              <a:off x="3971645" y="2874700"/>
              <a:ext cx="341576" cy="392655"/>
            </a:xfrm>
            <a:prstGeom prst="line">
              <a:avLst/>
            </a:prstGeom>
            <a:ln w="38100" cmpd="sng">
              <a:solidFill>
                <a:srgbClr val="596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17" idx="6"/>
              <a:endCxn id="21" idx="2"/>
            </p:cNvCxnSpPr>
            <p:nvPr/>
          </p:nvCxnSpPr>
          <p:spPr>
            <a:xfrm>
              <a:off x="4038600" y="2713055"/>
              <a:ext cx="843224" cy="0"/>
            </a:xfrm>
            <a:prstGeom prst="line">
              <a:avLst/>
            </a:prstGeom>
            <a:ln w="38100" cmpd="sng">
              <a:solidFill>
                <a:srgbClr val="596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21" idx="3"/>
              <a:endCxn id="22" idx="7"/>
            </p:cNvCxnSpPr>
            <p:nvPr/>
          </p:nvCxnSpPr>
          <p:spPr>
            <a:xfrm flipH="1">
              <a:off x="4636511" y="2874700"/>
              <a:ext cx="312268" cy="392655"/>
            </a:xfrm>
            <a:prstGeom prst="line">
              <a:avLst/>
            </a:prstGeom>
            <a:ln w="38100" cmpd="sng">
              <a:solidFill>
                <a:srgbClr val="596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6" idx="3"/>
              <a:endCxn id="17" idx="7"/>
            </p:cNvCxnSpPr>
            <p:nvPr/>
          </p:nvCxnSpPr>
          <p:spPr>
            <a:xfrm flipH="1">
              <a:off x="3971645" y="1991315"/>
              <a:ext cx="235633" cy="560095"/>
            </a:xfrm>
            <a:prstGeom prst="line">
              <a:avLst/>
            </a:prstGeom>
            <a:ln w="38100" cmpd="sng">
              <a:solidFill>
                <a:srgbClr val="596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6" idx="5"/>
              <a:endCxn id="21" idx="1"/>
            </p:cNvCxnSpPr>
            <p:nvPr/>
          </p:nvCxnSpPr>
          <p:spPr>
            <a:xfrm>
              <a:off x="4692212" y="1991315"/>
              <a:ext cx="256567" cy="560095"/>
            </a:xfrm>
            <a:prstGeom prst="line">
              <a:avLst/>
            </a:prstGeom>
            <a:ln w="38100" cmpd="sng">
              <a:solidFill>
                <a:srgbClr val="596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5" idx="4"/>
              <a:endCxn id="17" idx="1"/>
            </p:cNvCxnSpPr>
            <p:nvPr/>
          </p:nvCxnSpPr>
          <p:spPr>
            <a:xfrm>
              <a:off x="3238500" y="2353825"/>
              <a:ext cx="409855" cy="197585"/>
            </a:xfrm>
            <a:prstGeom prst="line">
              <a:avLst/>
            </a:prstGeom>
            <a:ln w="38100" cmpd="sng">
              <a:solidFill>
                <a:srgbClr val="596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7" idx="4"/>
              <a:endCxn id="21" idx="7"/>
            </p:cNvCxnSpPr>
            <p:nvPr/>
          </p:nvCxnSpPr>
          <p:spPr>
            <a:xfrm flipH="1">
              <a:off x="5272069" y="2286000"/>
              <a:ext cx="557231" cy="265410"/>
            </a:xfrm>
            <a:prstGeom prst="line">
              <a:avLst/>
            </a:prstGeom>
            <a:ln w="38100" cmpd="sng">
              <a:solidFill>
                <a:srgbClr val="596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7" idx="2"/>
              <a:endCxn id="6" idx="6"/>
            </p:cNvCxnSpPr>
            <p:nvPr/>
          </p:nvCxnSpPr>
          <p:spPr>
            <a:xfrm flipH="1" flipV="1">
              <a:off x="4792645" y="1829670"/>
              <a:ext cx="693755" cy="227730"/>
            </a:xfrm>
            <a:prstGeom prst="line">
              <a:avLst/>
            </a:prstGeom>
            <a:ln w="38100" cmpd="sng">
              <a:solidFill>
                <a:srgbClr val="596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6" idx="4"/>
              <a:endCxn id="22" idx="0"/>
            </p:cNvCxnSpPr>
            <p:nvPr/>
          </p:nvCxnSpPr>
          <p:spPr>
            <a:xfrm>
              <a:off x="4449745" y="2058270"/>
              <a:ext cx="25121" cy="1142130"/>
            </a:xfrm>
            <a:prstGeom prst="line">
              <a:avLst/>
            </a:prstGeom>
            <a:ln w="38100" cmpd="sng">
              <a:solidFill>
                <a:srgbClr val="596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2552700" y="2713055"/>
              <a:ext cx="685800" cy="4572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 cmpd="sng">
              <a:solidFill>
                <a:srgbClr val="596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+1</a:t>
              </a:r>
              <a:endParaRPr lang="en-US" b="1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3124200" y="3519819"/>
              <a:ext cx="685800" cy="4572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 cmpd="sng">
              <a:solidFill>
                <a:srgbClr val="596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+1</a:t>
              </a:r>
              <a:endParaRPr lang="en-US" b="1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5207784" y="3510154"/>
              <a:ext cx="685800" cy="4572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 cmpd="sng">
              <a:solidFill>
                <a:srgbClr val="596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+1</a:t>
              </a:r>
              <a:endParaRPr lang="en-US" b="1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5717931" y="2699238"/>
              <a:ext cx="685800" cy="4572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 cmpd="sng">
              <a:solidFill>
                <a:srgbClr val="596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+1</a:t>
              </a:r>
              <a:endParaRPr lang="en-US" b="1" dirty="0"/>
            </a:p>
          </p:txBody>
        </p:sp>
        <p:cxnSp>
          <p:nvCxnSpPr>
            <p:cNvPr id="56" name="Straight Connector 55"/>
            <p:cNvCxnSpPr>
              <a:stCxn id="39" idx="6"/>
              <a:endCxn id="17" idx="3"/>
            </p:cNvCxnSpPr>
            <p:nvPr/>
          </p:nvCxnSpPr>
          <p:spPr>
            <a:xfrm flipV="1">
              <a:off x="3238500" y="2874700"/>
              <a:ext cx="409855" cy="66955"/>
            </a:xfrm>
            <a:prstGeom prst="line">
              <a:avLst/>
            </a:prstGeom>
            <a:ln w="38100" cmpd="sng">
              <a:solidFill>
                <a:srgbClr val="596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40" idx="0"/>
              <a:endCxn id="21" idx="2"/>
            </p:cNvCxnSpPr>
            <p:nvPr/>
          </p:nvCxnSpPr>
          <p:spPr>
            <a:xfrm flipV="1">
              <a:off x="3467100" y="2713055"/>
              <a:ext cx="1414724" cy="806764"/>
            </a:xfrm>
            <a:prstGeom prst="line">
              <a:avLst/>
            </a:prstGeom>
            <a:ln w="38100" cmpd="sng">
              <a:solidFill>
                <a:srgbClr val="596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17" idx="4"/>
              <a:endCxn id="40" idx="0"/>
            </p:cNvCxnSpPr>
            <p:nvPr/>
          </p:nvCxnSpPr>
          <p:spPr>
            <a:xfrm flipH="1">
              <a:off x="3467100" y="2941655"/>
              <a:ext cx="342900" cy="578164"/>
            </a:xfrm>
            <a:prstGeom prst="line">
              <a:avLst/>
            </a:prstGeom>
            <a:ln w="38100" cmpd="sng">
              <a:solidFill>
                <a:srgbClr val="596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42" idx="2"/>
              <a:endCxn id="40" idx="6"/>
            </p:cNvCxnSpPr>
            <p:nvPr/>
          </p:nvCxnSpPr>
          <p:spPr>
            <a:xfrm flipH="1">
              <a:off x="3810000" y="3738754"/>
              <a:ext cx="1397784" cy="9665"/>
            </a:xfrm>
            <a:prstGeom prst="line">
              <a:avLst/>
            </a:prstGeom>
            <a:ln w="38100" cmpd="sng">
              <a:solidFill>
                <a:srgbClr val="596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42" idx="1"/>
              <a:endCxn id="21" idx="4"/>
            </p:cNvCxnSpPr>
            <p:nvPr/>
          </p:nvCxnSpPr>
          <p:spPr>
            <a:xfrm flipH="1" flipV="1">
              <a:off x="5110424" y="2941655"/>
              <a:ext cx="197793" cy="635454"/>
            </a:xfrm>
            <a:prstGeom prst="line">
              <a:avLst/>
            </a:prstGeom>
            <a:ln w="38100" cmpd="sng">
              <a:solidFill>
                <a:srgbClr val="596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43" idx="2"/>
              <a:endCxn id="22" idx="6"/>
            </p:cNvCxnSpPr>
            <p:nvPr/>
          </p:nvCxnSpPr>
          <p:spPr>
            <a:xfrm flipH="1">
              <a:off x="4703466" y="2927838"/>
              <a:ext cx="1014465" cy="501162"/>
            </a:xfrm>
            <a:prstGeom prst="line">
              <a:avLst/>
            </a:prstGeom>
            <a:ln w="38100" cmpd="sng">
              <a:solidFill>
                <a:srgbClr val="596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ounded Rectangle 79"/>
            <p:cNvSpPr/>
            <p:nvPr/>
          </p:nvSpPr>
          <p:spPr>
            <a:xfrm>
              <a:off x="2933700" y="1236815"/>
              <a:ext cx="533400" cy="364255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 w="38100" cmpd="sng">
              <a:solidFill>
                <a:srgbClr val="596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R</a:t>
              </a:r>
              <a:endParaRPr lang="en-US" b="1" dirty="0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5041517" y="1210825"/>
              <a:ext cx="533400" cy="364255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 w="38100" cmpd="sng">
              <a:solidFill>
                <a:srgbClr val="596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R</a:t>
              </a:r>
              <a:endParaRPr lang="en-US" b="1" dirty="0"/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6792825" y="1991315"/>
              <a:ext cx="533400" cy="364255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 w="38100" cmpd="sng">
              <a:solidFill>
                <a:srgbClr val="596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R</a:t>
              </a:r>
              <a:endParaRPr lang="en-US" b="1" dirty="0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6212044" y="1315866"/>
              <a:ext cx="533400" cy="364255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 w="38100" cmpd="sng">
              <a:solidFill>
                <a:srgbClr val="596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R</a:t>
              </a:r>
              <a:endParaRPr lang="en-US" b="1" dirty="0"/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6726185" y="2699674"/>
              <a:ext cx="533400" cy="364255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 w="38100" cmpd="sng">
              <a:solidFill>
                <a:srgbClr val="596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R</a:t>
              </a:r>
              <a:endParaRPr lang="en-US" b="1" dirty="0"/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6294176" y="3916276"/>
              <a:ext cx="533400" cy="364255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 w="38100" cmpd="sng">
              <a:solidFill>
                <a:srgbClr val="596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R</a:t>
              </a:r>
              <a:endParaRPr lang="en-US" b="1" dirty="0"/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3200400" y="4707654"/>
              <a:ext cx="533400" cy="364255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 w="38100" cmpd="sng">
              <a:solidFill>
                <a:srgbClr val="596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R</a:t>
              </a:r>
              <a:endParaRPr lang="en-US" b="1" dirty="0"/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2037757" y="4651899"/>
              <a:ext cx="533400" cy="364255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 w="38100" cmpd="sng">
              <a:solidFill>
                <a:srgbClr val="596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R</a:t>
              </a:r>
              <a:endParaRPr lang="en-US" b="1" dirty="0"/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1771057" y="2286000"/>
              <a:ext cx="533400" cy="364255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 w="38100" cmpd="sng">
              <a:solidFill>
                <a:srgbClr val="596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R</a:t>
              </a:r>
              <a:endParaRPr lang="en-US" b="1" dirty="0"/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1676400" y="3111217"/>
              <a:ext cx="533400" cy="364255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 w="38100" cmpd="sng">
              <a:solidFill>
                <a:srgbClr val="596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R</a:t>
              </a:r>
              <a:endParaRPr lang="en-US" b="1" dirty="0"/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2634711" y="4098403"/>
              <a:ext cx="533400" cy="364255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 w="38100" cmpd="sng">
              <a:solidFill>
                <a:srgbClr val="596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R</a:t>
              </a:r>
              <a:endParaRPr lang="en-US" b="1" dirty="0"/>
            </a:p>
          </p:txBody>
        </p:sp>
        <p:cxnSp>
          <p:nvCxnSpPr>
            <p:cNvPr id="91" name="Straight Connector 90"/>
            <p:cNvCxnSpPr>
              <a:stCxn id="89" idx="3"/>
              <a:endCxn id="39" idx="3"/>
            </p:cNvCxnSpPr>
            <p:nvPr/>
          </p:nvCxnSpPr>
          <p:spPr>
            <a:xfrm flipV="1">
              <a:off x="2209800" y="3103300"/>
              <a:ext cx="443333" cy="190045"/>
            </a:xfrm>
            <a:prstGeom prst="line">
              <a:avLst/>
            </a:prstGeom>
            <a:ln w="38100" cmpd="sng">
              <a:solidFill>
                <a:srgbClr val="596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88" idx="2"/>
              <a:endCxn id="89" idx="0"/>
            </p:cNvCxnSpPr>
            <p:nvPr/>
          </p:nvCxnSpPr>
          <p:spPr>
            <a:xfrm flipH="1">
              <a:off x="1943100" y="2650255"/>
              <a:ext cx="94657" cy="460962"/>
            </a:xfrm>
            <a:prstGeom prst="line">
              <a:avLst/>
            </a:prstGeom>
            <a:ln w="38100" cmpd="sng">
              <a:solidFill>
                <a:srgbClr val="596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80" idx="2"/>
              <a:endCxn id="5" idx="0"/>
            </p:cNvCxnSpPr>
            <p:nvPr/>
          </p:nvCxnSpPr>
          <p:spPr>
            <a:xfrm>
              <a:off x="3200400" y="1601070"/>
              <a:ext cx="38100" cy="295555"/>
            </a:xfrm>
            <a:prstGeom prst="line">
              <a:avLst/>
            </a:prstGeom>
            <a:ln w="38100" cmpd="sng">
              <a:solidFill>
                <a:srgbClr val="596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81" idx="3"/>
              <a:endCxn id="83" idx="1"/>
            </p:cNvCxnSpPr>
            <p:nvPr/>
          </p:nvCxnSpPr>
          <p:spPr>
            <a:xfrm>
              <a:off x="5574917" y="1392953"/>
              <a:ext cx="637127" cy="105041"/>
            </a:xfrm>
            <a:prstGeom prst="line">
              <a:avLst/>
            </a:prstGeom>
            <a:ln w="38100" cmpd="sng">
              <a:solidFill>
                <a:srgbClr val="596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7" idx="1"/>
              <a:endCxn id="81" idx="2"/>
            </p:cNvCxnSpPr>
            <p:nvPr/>
          </p:nvCxnSpPr>
          <p:spPr>
            <a:xfrm flipH="1" flipV="1">
              <a:off x="5308217" y="1575080"/>
              <a:ext cx="278616" cy="320675"/>
            </a:xfrm>
            <a:prstGeom prst="line">
              <a:avLst/>
            </a:prstGeom>
            <a:ln w="38100" cmpd="sng">
              <a:solidFill>
                <a:srgbClr val="596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>
              <a:stCxn id="83" idx="2"/>
              <a:endCxn id="7" idx="6"/>
            </p:cNvCxnSpPr>
            <p:nvPr/>
          </p:nvCxnSpPr>
          <p:spPr>
            <a:xfrm flipH="1">
              <a:off x="6172200" y="1680121"/>
              <a:ext cx="306544" cy="377279"/>
            </a:xfrm>
            <a:prstGeom prst="line">
              <a:avLst/>
            </a:prstGeom>
            <a:ln w="38100" cmpd="sng">
              <a:solidFill>
                <a:srgbClr val="596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82" idx="0"/>
              <a:endCxn id="83" idx="2"/>
            </p:cNvCxnSpPr>
            <p:nvPr/>
          </p:nvCxnSpPr>
          <p:spPr>
            <a:xfrm flipH="1" flipV="1">
              <a:off x="6478744" y="1680121"/>
              <a:ext cx="580781" cy="311194"/>
            </a:xfrm>
            <a:prstGeom prst="line">
              <a:avLst/>
            </a:prstGeom>
            <a:ln w="38100" cmpd="sng">
              <a:solidFill>
                <a:srgbClr val="596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82" idx="1"/>
              <a:endCxn id="81" idx="3"/>
            </p:cNvCxnSpPr>
            <p:nvPr/>
          </p:nvCxnSpPr>
          <p:spPr>
            <a:xfrm flipH="1" flipV="1">
              <a:off x="5574917" y="1392953"/>
              <a:ext cx="1217908" cy="780490"/>
            </a:xfrm>
            <a:prstGeom prst="line">
              <a:avLst/>
            </a:prstGeom>
            <a:ln w="38100" cmpd="sng">
              <a:solidFill>
                <a:srgbClr val="596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82" idx="1"/>
              <a:endCxn id="7" idx="6"/>
            </p:cNvCxnSpPr>
            <p:nvPr/>
          </p:nvCxnSpPr>
          <p:spPr>
            <a:xfrm flipH="1" flipV="1">
              <a:off x="6172200" y="2057400"/>
              <a:ext cx="620625" cy="116043"/>
            </a:xfrm>
            <a:prstGeom prst="line">
              <a:avLst/>
            </a:prstGeom>
            <a:ln w="38100" cmpd="sng">
              <a:solidFill>
                <a:srgbClr val="596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84" idx="1"/>
              <a:endCxn id="43" idx="6"/>
            </p:cNvCxnSpPr>
            <p:nvPr/>
          </p:nvCxnSpPr>
          <p:spPr>
            <a:xfrm flipH="1">
              <a:off x="6403731" y="2881802"/>
              <a:ext cx="322454" cy="46036"/>
            </a:xfrm>
            <a:prstGeom prst="line">
              <a:avLst/>
            </a:prstGeom>
            <a:ln w="38100" cmpd="sng">
              <a:solidFill>
                <a:srgbClr val="596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90" idx="2"/>
              <a:endCxn id="86" idx="0"/>
            </p:cNvCxnSpPr>
            <p:nvPr/>
          </p:nvCxnSpPr>
          <p:spPr>
            <a:xfrm>
              <a:off x="2901411" y="4462658"/>
              <a:ext cx="565689" cy="244996"/>
            </a:xfrm>
            <a:prstGeom prst="line">
              <a:avLst/>
            </a:prstGeom>
            <a:ln w="38100" cmpd="sng">
              <a:solidFill>
                <a:srgbClr val="596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90" idx="2"/>
              <a:endCxn id="87" idx="0"/>
            </p:cNvCxnSpPr>
            <p:nvPr/>
          </p:nvCxnSpPr>
          <p:spPr>
            <a:xfrm flipH="1">
              <a:off x="2304457" y="4462658"/>
              <a:ext cx="596954" cy="189241"/>
            </a:xfrm>
            <a:prstGeom prst="line">
              <a:avLst/>
            </a:prstGeom>
            <a:ln w="38100" cmpd="sng">
              <a:solidFill>
                <a:srgbClr val="596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40" idx="4"/>
              <a:endCxn id="90" idx="3"/>
            </p:cNvCxnSpPr>
            <p:nvPr/>
          </p:nvCxnSpPr>
          <p:spPr>
            <a:xfrm flipH="1">
              <a:off x="3168111" y="3977019"/>
              <a:ext cx="298989" cy="303512"/>
            </a:xfrm>
            <a:prstGeom prst="line">
              <a:avLst/>
            </a:prstGeom>
            <a:ln w="38100" cmpd="sng">
              <a:solidFill>
                <a:srgbClr val="596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85" idx="1"/>
              <a:endCxn id="42" idx="5"/>
            </p:cNvCxnSpPr>
            <p:nvPr/>
          </p:nvCxnSpPr>
          <p:spPr>
            <a:xfrm flipH="1" flipV="1">
              <a:off x="5793151" y="3900399"/>
              <a:ext cx="501025" cy="198005"/>
            </a:xfrm>
            <a:prstGeom prst="line">
              <a:avLst/>
            </a:prstGeom>
            <a:ln w="38100" cmpd="sng">
              <a:solidFill>
                <a:srgbClr val="596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141"/>
            <p:cNvSpPr/>
            <p:nvPr/>
          </p:nvSpPr>
          <p:spPr>
            <a:xfrm>
              <a:off x="4238730" y="3982043"/>
              <a:ext cx="685800" cy="4572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 cmpd="sng">
              <a:solidFill>
                <a:srgbClr val="596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+1</a:t>
              </a:r>
              <a:endParaRPr lang="en-US" b="1" dirty="0"/>
            </a:p>
          </p:txBody>
        </p:sp>
        <p:cxnSp>
          <p:nvCxnSpPr>
            <p:cNvPr id="143" name="Straight Connector 142"/>
            <p:cNvCxnSpPr>
              <a:stCxn id="142" idx="0"/>
            </p:cNvCxnSpPr>
            <p:nvPr/>
          </p:nvCxnSpPr>
          <p:spPr>
            <a:xfrm flipH="1" flipV="1">
              <a:off x="4474866" y="3657600"/>
              <a:ext cx="106764" cy="324443"/>
            </a:xfrm>
            <a:prstGeom prst="line">
              <a:avLst/>
            </a:prstGeom>
            <a:ln w="38100" cmpd="sng">
              <a:solidFill>
                <a:srgbClr val="596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Isosceles Triangle 1"/>
            <p:cNvSpPr/>
            <p:nvPr/>
          </p:nvSpPr>
          <p:spPr>
            <a:xfrm>
              <a:off x="1351317" y="3713345"/>
              <a:ext cx="530352" cy="508017"/>
            </a:xfrm>
            <a:prstGeom prst="triangle">
              <a:avLst/>
            </a:prstGeom>
            <a:solidFill>
              <a:srgbClr val="FFFF00">
                <a:alpha val="0"/>
              </a:srgbClr>
            </a:solidFill>
            <a:ln w="38100" cmpd="sng">
              <a:solidFill>
                <a:srgbClr val="596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C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5" name="Isosceles Triangle 54"/>
            <p:cNvSpPr/>
            <p:nvPr/>
          </p:nvSpPr>
          <p:spPr>
            <a:xfrm>
              <a:off x="419535" y="3416832"/>
              <a:ext cx="530352" cy="508017"/>
            </a:xfrm>
            <a:prstGeom prst="triangle">
              <a:avLst/>
            </a:prstGeom>
            <a:solidFill>
              <a:srgbClr val="FFFF00">
                <a:alpha val="0"/>
              </a:srgbClr>
            </a:solidFill>
            <a:ln w="38100" cmpd="sng">
              <a:solidFill>
                <a:srgbClr val="596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C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7" name="Isosceles Triangle 56"/>
            <p:cNvSpPr/>
            <p:nvPr/>
          </p:nvSpPr>
          <p:spPr>
            <a:xfrm>
              <a:off x="457200" y="2011551"/>
              <a:ext cx="530352" cy="508017"/>
            </a:xfrm>
            <a:prstGeom prst="triangle">
              <a:avLst/>
            </a:prstGeom>
            <a:solidFill>
              <a:srgbClr val="FFFF00">
                <a:alpha val="0"/>
              </a:srgbClr>
            </a:solidFill>
            <a:ln w="38100" cmpd="sng">
              <a:solidFill>
                <a:srgbClr val="596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C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8" name="Isosceles Triangle 57"/>
            <p:cNvSpPr/>
            <p:nvPr/>
          </p:nvSpPr>
          <p:spPr>
            <a:xfrm>
              <a:off x="987552" y="1254740"/>
              <a:ext cx="530352" cy="508017"/>
            </a:xfrm>
            <a:prstGeom prst="triangle">
              <a:avLst/>
            </a:prstGeom>
            <a:solidFill>
              <a:srgbClr val="FFFF00">
                <a:alpha val="0"/>
              </a:srgbClr>
            </a:solidFill>
            <a:ln w="38100" cmpd="sng">
              <a:solidFill>
                <a:srgbClr val="596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C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9" name="Isosceles Triangle 58"/>
            <p:cNvSpPr/>
            <p:nvPr/>
          </p:nvSpPr>
          <p:spPr>
            <a:xfrm>
              <a:off x="1317455" y="533400"/>
              <a:ext cx="530352" cy="508017"/>
            </a:xfrm>
            <a:prstGeom prst="triangle">
              <a:avLst/>
            </a:prstGeom>
            <a:solidFill>
              <a:srgbClr val="FFFF00">
                <a:alpha val="0"/>
              </a:srgbClr>
            </a:solidFill>
            <a:ln w="38100" cmpd="sng">
              <a:solidFill>
                <a:srgbClr val="596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C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1" name="Isosceles Triangle 60"/>
            <p:cNvSpPr/>
            <p:nvPr/>
          </p:nvSpPr>
          <p:spPr>
            <a:xfrm>
              <a:off x="1624264" y="1118503"/>
              <a:ext cx="530352" cy="508017"/>
            </a:xfrm>
            <a:prstGeom prst="triangle">
              <a:avLst/>
            </a:prstGeom>
            <a:solidFill>
              <a:srgbClr val="FFFF00">
                <a:alpha val="0"/>
              </a:srgbClr>
            </a:solidFill>
            <a:ln w="38100" cmpd="sng">
              <a:solidFill>
                <a:srgbClr val="596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C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Isosceles Triangle 61"/>
            <p:cNvSpPr/>
            <p:nvPr/>
          </p:nvSpPr>
          <p:spPr>
            <a:xfrm>
              <a:off x="2514600" y="304800"/>
              <a:ext cx="530352" cy="508017"/>
            </a:xfrm>
            <a:prstGeom prst="triangle">
              <a:avLst/>
            </a:prstGeom>
            <a:solidFill>
              <a:srgbClr val="FFFF00">
                <a:alpha val="0"/>
              </a:srgbClr>
            </a:solidFill>
            <a:ln w="38100" cmpd="sng">
              <a:solidFill>
                <a:srgbClr val="596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C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4" name="Isosceles Triangle 63"/>
            <p:cNvSpPr/>
            <p:nvPr/>
          </p:nvSpPr>
          <p:spPr>
            <a:xfrm>
              <a:off x="3736848" y="228600"/>
              <a:ext cx="530352" cy="508017"/>
            </a:xfrm>
            <a:prstGeom prst="triangle">
              <a:avLst/>
            </a:prstGeom>
            <a:solidFill>
              <a:srgbClr val="FFFF00">
                <a:alpha val="0"/>
              </a:srgbClr>
            </a:solidFill>
            <a:ln w="38100" cmpd="sng">
              <a:solidFill>
                <a:srgbClr val="596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C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5" name="Isosceles Triangle 64"/>
            <p:cNvSpPr/>
            <p:nvPr/>
          </p:nvSpPr>
          <p:spPr>
            <a:xfrm>
              <a:off x="4048045" y="906194"/>
              <a:ext cx="530352" cy="508017"/>
            </a:xfrm>
            <a:prstGeom prst="triangle">
              <a:avLst/>
            </a:prstGeom>
            <a:solidFill>
              <a:srgbClr val="FFFF00">
                <a:alpha val="0"/>
              </a:srgbClr>
            </a:solidFill>
            <a:ln w="38100" cmpd="sng">
              <a:solidFill>
                <a:srgbClr val="596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C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6" name="Isosceles Triangle 65"/>
            <p:cNvSpPr/>
            <p:nvPr/>
          </p:nvSpPr>
          <p:spPr>
            <a:xfrm>
              <a:off x="4422648" y="228600"/>
              <a:ext cx="530352" cy="508017"/>
            </a:xfrm>
            <a:prstGeom prst="triangle">
              <a:avLst/>
            </a:prstGeom>
            <a:solidFill>
              <a:srgbClr val="FFFF00">
                <a:alpha val="0"/>
              </a:srgbClr>
            </a:solidFill>
            <a:ln w="38100" cmpd="sng">
              <a:solidFill>
                <a:srgbClr val="596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C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7" name="Isosceles Triangle 66"/>
            <p:cNvSpPr/>
            <p:nvPr/>
          </p:nvSpPr>
          <p:spPr>
            <a:xfrm>
              <a:off x="5396266" y="195693"/>
              <a:ext cx="530352" cy="508017"/>
            </a:xfrm>
            <a:prstGeom prst="triangle">
              <a:avLst/>
            </a:prstGeom>
            <a:solidFill>
              <a:srgbClr val="FFFF00">
                <a:alpha val="0"/>
              </a:srgbClr>
            </a:solidFill>
            <a:ln w="38100" cmpd="sng">
              <a:solidFill>
                <a:srgbClr val="596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C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8" name="Isosceles Triangle 67"/>
            <p:cNvSpPr/>
            <p:nvPr/>
          </p:nvSpPr>
          <p:spPr>
            <a:xfrm>
              <a:off x="6461009" y="458792"/>
              <a:ext cx="530352" cy="508017"/>
            </a:xfrm>
            <a:prstGeom prst="triangle">
              <a:avLst/>
            </a:prstGeom>
            <a:solidFill>
              <a:srgbClr val="FFFF00">
                <a:alpha val="0"/>
              </a:srgbClr>
            </a:solidFill>
            <a:ln w="38100" cmpd="sng">
              <a:solidFill>
                <a:srgbClr val="596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C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9" name="Isosceles Triangle 68"/>
            <p:cNvSpPr/>
            <p:nvPr/>
          </p:nvSpPr>
          <p:spPr>
            <a:xfrm>
              <a:off x="8130546" y="778636"/>
              <a:ext cx="530352" cy="508017"/>
            </a:xfrm>
            <a:prstGeom prst="triangle">
              <a:avLst/>
            </a:prstGeom>
            <a:solidFill>
              <a:srgbClr val="FFFF00">
                <a:alpha val="0"/>
              </a:srgbClr>
            </a:solidFill>
            <a:ln w="38100" cmpd="sng">
              <a:solidFill>
                <a:srgbClr val="596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C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>
              <a:off x="7778496" y="1550253"/>
              <a:ext cx="530352" cy="508017"/>
            </a:xfrm>
            <a:prstGeom prst="triangle">
              <a:avLst/>
            </a:prstGeom>
            <a:solidFill>
              <a:srgbClr val="FFFF00">
                <a:alpha val="0"/>
              </a:srgbClr>
            </a:solidFill>
            <a:ln w="38100" cmpd="sng">
              <a:solidFill>
                <a:srgbClr val="596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C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2" name="Isosceles Triangle 71"/>
            <p:cNvSpPr/>
            <p:nvPr/>
          </p:nvSpPr>
          <p:spPr>
            <a:xfrm>
              <a:off x="8308848" y="2265559"/>
              <a:ext cx="530352" cy="508017"/>
            </a:xfrm>
            <a:prstGeom prst="triangle">
              <a:avLst/>
            </a:prstGeom>
            <a:solidFill>
              <a:srgbClr val="FFFF00">
                <a:alpha val="0"/>
              </a:srgbClr>
            </a:solidFill>
            <a:ln w="38100" cmpd="sng">
              <a:solidFill>
                <a:srgbClr val="596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C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3" name="Isosceles Triangle 72"/>
            <p:cNvSpPr/>
            <p:nvPr/>
          </p:nvSpPr>
          <p:spPr>
            <a:xfrm>
              <a:off x="6618125" y="3238327"/>
              <a:ext cx="530352" cy="508017"/>
            </a:xfrm>
            <a:prstGeom prst="triangle">
              <a:avLst/>
            </a:prstGeom>
            <a:solidFill>
              <a:srgbClr val="FFFF00">
                <a:alpha val="0"/>
              </a:srgbClr>
            </a:solidFill>
            <a:ln w="38100" cmpd="sng">
              <a:solidFill>
                <a:srgbClr val="596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C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7731360" y="2817018"/>
              <a:ext cx="530352" cy="508017"/>
            </a:xfrm>
            <a:prstGeom prst="triangle">
              <a:avLst/>
            </a:prstGeom>
            <a:solidFill>
              <a:srgbClr val="FFFF00">
                <a:alpha val="0"/>
              </a:srgbClr>
            </a:solidFill>
            <a:ln w="38100" cmpd="sng">
              <a:solidFill>
                <a:srgbClr val="596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C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6" name="Isosceles Triangle 75"/>
            <p:cNvSpPr/>
            <p:nvPr/>
          </p:nvSpPr>
          <p:spPr>
            <a:xfrm>
              <a:off x="7513320" y="3794179"/>
              <a:ext cx="530352" cy="508017"/>
            </a:xfrm>
            <a:prstGeom prst="triangle">
              <a:avLst/>
            </a:prstGeom>
            <a:solidFill>
              <a:srgbClr val="FFFF00">
                <a:alpha val="0"/>
              </a:srgbClr>
            </a:solidFill>
            <a:ln w="38100" cmpd="sng">
              <a:solidFill>
                <a:srgbClr val="596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C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8" name="Isosceles Triangle 77"/>
            <p:cNvSpPr/>
            <p:nvPr/>
          </p:nvSpPr>
          <p:spPr>
            <a:xfrm>
              <a:off x="6883301" y="4651411"/>
              <a:ext cx="530352" cy="508017"/>
            </a:xfrm>
            <a:prstGeom prst="triangle">
              <a:avLst/>
            </a:prstGeom>
            <a:solidFill>
              <a:srgbClr val="FFFF00">
                <a:alpha val="0"/>
              </a:srgbClr>
            </a:solidFill>
            <a:ln w="38100" cmpd="sng">
              <a:solidFill>
                <a:srgbClr val="596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C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9" name="Isosceles Triangle 78"/>
            <p:cNvSpPr/>
            <p:nvPr/>
          </p:nvSpPr>
          <p:spPr>
            <a:xfrm>
              <a:off x="5723396" y="4504855"/>
              <a:ext cx="530352" cy="508017"/>
            </a:xfrm>
            <a:prstGeom prst="triangle">
              <a:avLst/>
            </a:prstGeom>
            <a:solidFill>
              <a:srgbClr val="FFFF00">
                <a:alpha val="0"/>
              </a:srgbClr>
            </a:solidFill>
            <a:ln w="38100" cmpd="sng">
              <a:solidFill>
                <a:srgbClr val="596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C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>
              <a:off x="6461009" y="5459033"/>
              <a:ext cx="530352" cy="508017"/>
            </a:xfrm>
            <a:prstGeom prst="triangle">
              <a:avLst/>
            </a:prstGeom>
            <a:solidFill>
              <a:srgbClr val="FFFF00">
                <a:alpha val="0"/>
              </a:srgbClr>
            </a:solidFill>
            <a:ln w="38100" cmpd="sng">
              <a:solidFill>
                <a:srgbClr val="596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C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3" name="Isosceles Triangle 92"/>
            <p:cNvSpPr/>
            <p:nvPr/>
          </p:nvSpPr>
          <p:spPr>
            <a:xfrm>
              <a:off x="4636511" y="4910044"/>
              <a:ext cx="530352" cy="508017"/>
            </a:xfrm>
            <a:prstGeom prst="triangle">
              <a:avLst/>
            </a:prstGeom>
            <a:solidFill>
              <a:srgbClr val="FFFF00">
                <a:alpha val="0"/>
              </a:srgbClr>
            </a:solidFill>
            <a:ln w="38100" cmpd="sng">
              <a:solidFill>
                <a:srgbClr val="596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C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5" name="Isosceles Triangle 94"/>
            <p:cNvSpPr/>
            <p:nvPr/>
          </p:nvSpPr>
          <p:spPr>
            <a:xfrm>
              <a:off x="5285508" y="5511614"/>
              <a:ext cx="530352" cy="508017"/>
            </a:xfrm>
            <a:prstGeom prst="triangle">
              <a:avLst/>
            </a:prstGeom>
            <a:solidFill>
              <a:srgbClr val="FFFF00">
                <a:alpha val="0"/>
              </a:srgbClr>
            </a:solidFill>
            <a:ln w="38100" cmpd="sng">
              <a:solidFill>
                <a:srgbClr val="596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C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6" name="Isosceles Triangle 95"/>
            <p:cNvSpPr/>
            <p:nvPr/>
          </p:nvSpPr>
          <p:spPr>
            <a:xfrm>
              <a:off x="4075561" y="5511614"/>
              <a:ext cx="530352" cy="508017"/>
            </a:xfrm>
            <a:prstGeom prst="triangle">
              <a:avLst/>
            </a:prstGeom>
            <a:solidFill>
              <a:srgbClr val="FFFF00">
                <a:alpha val="0"/>
              </a:srgbClr>
            </a:solidFill>
            <a:ln w="38100" cmpd="sng">
              <a:solidFill>
                <a:srgbClr val="596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C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7" name="Isosceles Triangle 96"/>
            <p:cNvSpPr/>
            <p:nvPr/>
          </p:nvSpPr>
          <p:spPr>
            <a:xfrm>
              <a:off x="3002900" y="5524170"/>
              <a:ext cx="530352" cy="508017"/>
            </a:xfrm>
            <a:prstGeom prst="triangle">
              <a:avLst/>
            </a:prstGeom>
            <a:solidFill>
              <a:srgbClr val="FFFF00">
                <a:alpha val="0"/>
              </a:srgbClr>
            </a:solidFill>
            <a:ln w="38100" cmpd="sng">
              <a:solidFill>
                <a:srgbClr val="596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C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01" name="Isosceles Triangle 100"/>
            <p:cNvSpPr/>
            <p:nvPr/>
          </p:nvSpPr>
          <p:spPr>
            <a:xfrm>
              <a:off x="1831095" y="5335521"/>
              <a:ext cx="530352" cy="508017"/>
            </a:xfrm>
            <a:prstGeom prst="triangle">
              <a:avLst/>
            </a:prstGeom>
            <a:solidFill>
              <a:srgbClr val="FFFF00">
                <a:alpha val="0"/>
              </a:srgbClr>
            </a:solidFill>
            <a:ln w="38100" cmpd="sng">
              <a:solidFill>
                <a:srgbClr val="596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C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02" name="Isosceles Triangle 101"/>
            <p:cNvSpPr/>
            <p:nvPr/>
          </p:nvSpPr>
          <p:spPr>
            <a:xfrm>
              <a:off x="1139389" y="4462658"/>
              <a:ext cx="530352" cy="508017"/>
            </a:xfrm>
            <a:prstGeom prst="triangle">
              <a:avLst/>
            </a:prstGeom>
            <a:solidFill>
              <a:srgbClr val="FFFF00">
                <a:alpha val="0"/>
              </a:srgbClr>
            </a:solidFill>
            <a:ln w="38100" cmpd="sng">
              <a:solidFill>
                <a:srgbClr val="596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C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03" name="Isosceles Triangle 102"/>
            <p:cNvSpPr/>
            <p:nvPr/>
          </p:nvSpPr>
          <p:spPr>
            <a:xfrm>
              <a:off x="523494" y="5270161"/>
              <a:ext cx="530352" cy="508017"/>
            </a:xfrm>
            <a:prstGeom prst="triangle">
              <a:avLst/>
            </a:prstGeom>
            <a:solidFill>
              <a:srgbClr val="FFFF00">
                <a:alpha val="0"/>
              </a:srgbClr>
            </a:solidFill>
            <a:ln w="38100" cmpd="sng">
              <a:solidFill>
                <a:srgbClr val="596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C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04" name="Straight Connector 103"/>
            <p:cNvCxnSpPr>
              <a:stCxn id="75" idx="3"/>
              <a:endCxn id="76" idx="0"/>
            </p:cNvCxnSpPr>
            <p:nvPr/>
          </p:nvCxnSpPr>
          <p:spPr>
            <a:xfrm flipH="1">
              <a:off x="7778496" y="3325035"/>
              <a:ext cx="218040" cy="469144"/>
            </a:xfrm>
            <a:prstGeom prst="line">
              <a:avLst/>
            </a:prstGeom>
            <a:ln w="38100" cmpd="sng">
              <a:solidFill>
                <a:srgbClr val="596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>
              <a:stCxn id="59" idx="3"/>
              <a:endCxn id="58" idx="5"/>
            </p:cNvCxnSpPr>
            <p:nvPr/>
          </p:nvCxnSpPr>
          <p:spPr>
            <a:xfrm flipH="1">
              <a:off x="1385316" y="1041417"/>
              <a:ext cx="197315" cy="467332"/>
            </a:xfrm>
            <a:prstGeom prst="line">
              <a:avLst/>
            </a:prstGeom>
            <a:ln w="38100" cmpd="sng">
              <a:solidFill>
                <a:srgbClr val="596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59" idx="3"/>
              <a:endCxn id="61" idx="1"/>
            </p:cNvCxnSpPr>
            <p:nvPr/>
          </p:nvCxnSpPr>
          <p:spPr>
            <a:xfrm>
              <a:off x="1582631" y="1041417"/>
              <a:ext cx="174221" cy="331095"/>
            </a:xfrm>
            <a:prstGeom prst="line">
              <a:avLst/>
            </a:prstGeom>
            <a:ln w="38100" cmpd="sng">
              <a:solidFill>
                <a:srgbClr val="596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>
              <a:stCxn id="58" idx="3"/>
              <a:endCxn id="57" idx="5"/>
            </p:cNvCxnSpPr>
            <p:nvPr/>
          </p:nvCxnSpPr>
          <p:spPr>
            <a:xfrm flipH="1">
              <a:off x="854964" y="1762757"/>
              <a:ext cx="397764" cy="502803"/>
            </a:xfrm>
            <a:prstGeom prst="line">
              <a:avLst/>
            </a:prstGeom>
            <a:ln w="38100" cmpd="sng">
              <a:solidFill>
                <a:srgbClr val="596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stCxn id="65" idx="5"/>
              <a:endCxn id="66" idx="3"/>
            </p:cNvCxnSpPr>
            <p:nvPr/>
          </p:nvCxnSpPr>
          <p:spPr>
            <a:xfrm flipV="1">
              <a:off x="4445809" y="736617"/>
              <a:ext cx="242015" cy="423586"/>
            </a:xfrm>
            <a:prstGeom prst="line">
              <a:avLst/>
            </a:prstGeom>
            <a:ln w="38100" cmpd="sng">
              <a:solidFill>
                <a:srgbClr val="596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64" idx="5"/>
              <a:endCxn id="66" idx="1"/>
            </p:cNvCxnSpPr>
            <p:nvPr/>
          </p:nvCxnSpPr>
          <p:spPr>
            <a:xfrm>
              <a:off x="4134612" y="482609"/>
              <a:ext cx="420624" cy="0"/>
            </a:xfrm>
            <a:prstGeom prst="line">
              <a:avLst/>
            </a:prstGeom>
            <a:ln w="38100" cmpd="sng">
              <a:solidFill>
                <a:srgbClr val="596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stCxn id="64" idx="3"/>
              <a:endCxn id="65" idx="1"/>
            </p:cNvCxnSpPr>
            <p:nvPr/>
          </p:nvCxnSpPr>
          <p:spPr>
            <a:xfrm>
              <a:off x="4002024" y="736617"/>
              <a:ext cx="178609" cy="423586"/>
            </a:xfrm>
            <a:prstGeom prst="line">
              <a:avLst/>
            </a:prstGeom>
            <a:ln w="38100" cmpd="sng">
              <a:solidFill>
                <a:srgbClr val="596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69" idx="3"/>
              <a:endCxn id="70" idx="5"/>
            </p:cNvCxnSpPr>
            <p:nvPr/>
          </p:nvCxnSpPr>
          <p:spPr>
            <a:xfrm flipH="1">
              <a:off x="8176260" y="1286653"/>
              <a:ext cx="219462" cy="517609"/>
            </a:xfrm>
            <a:prstGeom prst="line">
              <a:avLst/>
            </a:prstGeom>
            <a:ln w="38100" cmpd="sng">
              <a:solidFill>
                <a:srgbClr val="596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>
              <a:stCxn id="69" idx="3"/>
              <a:endCxn id="72" idx="0"/>
            </p:cNvCxnSpPr>
            <p:nvPr/>
          </p:nvCxnSpPr>
          <p:spPr>
            <a:xfrm>
              <a:off x="8395722" y="1286653"/>
              <a:ext cx="178302" cy="978906"/>
            </a:xfrm>
            <a:prstGeom prst="line">
              <a:avLst/>
            </a:prstGeom>
            <a:ln w="38100" cmpd="sng">
              <a:solidFill>
                <a:srgbClr val="596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>
              <a:stCxn id="70" idx="3"/>
              <a:endCxn id="75" idx="0"/>
            </p:cNvCxnSpPr>
            <p:nvPr/>
          </p:nvCxnSpPr>
          <p:spPr>
            <a:xfrm flipH="1">
              <a:off x="7996536" y="2058270"/>
              <a:ext cx="47136" cy="758748"/>
            </a:xfrm>
            <a:prstGeom prst="line">
              <a:avLst/>
            </a:prstGeom>
            <a:ln w="38100" cmpd="sng">
              <a:solidFill>
                <a:srgbClr val="596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72" idx="4"/>
              <a:endCxn id="76" idx="5"/>
            </p:cNvCxnSpPr>
            <p:nvPr/>
          </p:nvCxnSpPr>
          <p:spPr>
            <a:xfrm flipH="1">
              <a:off x="7911084" y="2773576"/>
              <a:ext cx="928116" cy="1274612"/>
            </a:xfrm>
            <a:prstGeom prst="line">
              <a:avLst/>
            </a:prstGeom>
            <a:ln w="38100" cmpd="sng">
              <a:solidFill>
                <a:srgbClr val="596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79" idx="5"/>
              <a:endCxn id="78" idx="1"/>
            </p:cNvCxnSpPr>
            <p:nvPr/>
          </p:nvCxnSpPr>
          <p:spPr>
            <a:xfrm>
              <a:off x="6121160" y="4758864"/>
              <a:ext cx="894729" cy="146556"/>
            </a:xfrm>
            <a:prstGeom prst="line">
              <a:avLst/>
            </a:prstGeom>
            <a:ln w="38100" cmpd="sng">
              <a:solidFill>
                <a:srgbClr val="596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79" idx="3"/>
              <a:endCxn id="92" idx="1"/>
            </p:cNvCxnSpPr>
            <p:nvPr/>
          </p:nvCxnSpPr>
          <p:spPr>
            <a:xfrm>
              <a:off x="5988572" y="5012872"/>
              <a:ext cx="605025" cy="700170"/>
            </a:xfrm>
            <a:prstGeom prst="line">
              <a:avLst/>
            </a:prstGeom>
            <a:ln w="38100" cmpd="sng">
              <a:solidFill>
                <a:srgbClr val="596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79" idx="3"/>
              <a:endCxn id="95" idx="5"/>
            </p:cNvCxnSpPr>
            <p:nvPr/>
          </p:nvCxnSpPr>
          <p:spPr>
            <a:xfrm flipH="1">
              <a:off x="5683272" y="5012872"/>
              <a:ext cx="305300" cy="752751"/>
            </a:xfrm>
            <a:prstGeom prst="line">
              <a:avLst/>
            </a:prstGeom>
            <a:ln w="38100" cmpd="sng">
              <a:solidFill>
                <a:srgbClr val="596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78" idx="3"/>
              <a:endCxn id="92" idx="5"/>
            </p:cNvCxnSpPr>
            <p:nvPr/>
          </p:nvCxnSpPr>
          <p:spPr>
            <a:xfrm flipH="1">
              <a:off x="6858773" y="5159428"/>
              <a:ext cx="289704" cy="553614"/>
            </a:xfrm>
            <a:prstGeom prst="line">
              <a:avLst/>
            </a:prstGeom>
            <a:ln w="38100" cmpd="sng">
              <a:solidFill>
                <a:srgbClr val="596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78" idx="1"/>
              <a:endCxn id="95" idx="5"/>
            </p:cNvCxnSpPr>
            <p:nvPr/>
          </p:nvCxnSpPr>
          <p:spPr>
            <a:xfrm flipH="1">
              <a:off x="5683272" y="4905420"/>
              <a:ext cx="1332617" cy="860203"/>
            </a:xfrm>
            <a:prstGeom prst="line">
              <a:avLst/>
            </a:prstGeom>
            <a:ln w="38100" cmpd="sng">
              <a:solidFill>
                <a:srgbClr val="596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>
              <a:stCxn id="92" idx="1"/>
              <a:endCxn id="95" idx="5"/>
            </p:cNvCxnSpPr>
            <p:nvPr/>
          </p:nvCxnSpPr>
          <p:spPr>
            <a:xfrm flipH="1">
              <a:off x="5683272" y="5713042"/>
              <a:ext cx="910325" cy="52581"/>
            </a:xfrm>
            <a:prstGeom prst="line">
              <a:avLst/>
            </a:prstGeom>
            <a:ln w="38100" cmpd="sng">
              <a:solidFill>
                <a:srgbClr val="596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2" idx="1"/>
              <a:endCxn id="55" idx="5"/>
            </p:cNvCxnSpPr>
            <p:nvPr/>
          </p:nvCxnSpPr>
          <p:spPr>
            <a:xfrm flipH="1" flipV="1">
              <a:off x="817299" y="3670841"/>
              <a:ext cx="666606" cy="296513"/>
            </a:xfrm>
            <a:prstGeom prst="line">
              <a:avLst/>
            </a:prstGeom>
            <a:ln w="38100" cmpd="sng">
              <a:solidFill>
                <a:srgbClr val="596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>
              <a:stCxn id="102" idx="3"/>
              <a:endCxn id="103" idx="5"/>
            </p:cNvCxnSpPr>
            <p:nvPr/>
          </p:nvCxnSpPr>
          <p:spPr>
            <a:xfrm flipH="1">
              <a:off x="921258" y="4970675"/>
              <a:ext cx="483307" cy="553495"/>
            </a:xfrm>
            <a:prstGeom prst="line">
              <a:avLst/>
            </a:prstGeom>
            <a:ln w="38100" cmpd="sng">
              <a:solidFill>
                <a:srgbClr val="596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TextBox 150"/>
          <p:cNvSpPr txBox="1"/>
          <p:nvPr/>
        </p:nvSpPr>
        <p:spPr>
          <a:xfrm>
            <a:off x="139534" y="5791200"/>
            <a:ext cx="8839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We can influence those closest to us by reminding them of our accomplishments and what our company values.</a:t>
            </a:r>
            <a:endParaRPr lang="en-US" sz="2800" dirty="0"/>
          </a:p>
        </p:txBody>
      </p:sp>
      <p:cxnSp>
        <p:nvCxnSpPr>
          <p:cNvPr id="117" name="Straight Connector 116"/>
          <p:cNvCxnSpPr>
            <a:stCxn id="87" idx="1"/>
            <a:endCxn id="102" idx="5"/>
          </p:cNvCxnSpPr>
          <p:nvPr/>
        </p:nvCxnSpPr>
        <p:spPr>
          <a:xfrm flipH="1" flipV="1">
            <a:off x="1783586" y="4420363"/>
            <a:ext cx="457589" cy="108700"/>
          </a:xfrm>
          <a:prstGeom prst="line">
            <a:avLst/>
          </a:prstGeom>
          <a:ln w="38100" cmpd="sng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87" idx="2"/>
            <a:endCxn id="101" idx="0"/>
          </p:cNvCxnSpPr>
          <p:nvPr/>
        </p:nvCxnSpPr>
        <p:spPr>
          <a:xfrm flipH="1">
            <a:off x="2294662" y="4697749"/>
            <a:ext cx="190297" cy="295798"/>
          </a:xfrm>
          <a:prstGeom prst="line">
            <a:avLst/>
          </a:prstGeom>
          <a:ln w="38100" cmpd="sng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96" idx="1"/>
            <a:endCxn id="86" idx="2"/>
          </p:cNvCxnSpPr>
          <p:nvPr/>
        </p:nvCxnSpPr>
        <p:spPr>
          <a:xfrm flipH="1" flipV="1">
            <a:off x="3547701" y="4749389"/>
            <a:ext cx="677374" cy="642519"/>
          </a:xfrm>
          <a:prstGeom prst="line">
            <a:avLst/>
          </a:prstGeom>
          <a:ln w="38100" cmpd="sng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76" idx="1"/>
            <a:endCxn id="85" idx="3"/>
          </p:cNvCxnSpPr>
          <p:nvPr/>
        </p:nvCxnSpPr>
        <p:spPr>
          <a:xfrm flipH="1">
            <a:off x="6619426" y="3801217"/>
            <a:ext cx="748016" cy="46511"/>
          </a:xfrm>
          <a:prstGeom prst="line">
            <a:avLst/>
          </a:prstGeom>
          <a:ln w="38100" cmpd="sng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67" idx="3"/>
            <a:endCxn id="81" idx="0"/>
          </p:cNvCxnSpPr>
          <p:nvPr/>
        </p:nvCxnSpPr>
        <p:spPr>
          <a:xfrm flipH="1">
            <a:off x="5230619" y="703558"/>
            <a:ext cx="322874" cy="469691"/>
          </a:xfrm>
          <a:prstGeom prst="line">
            <a:avLst/>
          </a:prstGeom>
          <a:ln w="38100" cmpd="sng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61" idx="3"/>
            <a:endCxn id="88" idx="0"/>
          </p:cNvCxnSpPr>
          <p:nvPr/>
        </p:nvCxnSpPr>
        <p:spPr>
          <a:xfrm>
            <a:off x="2105603" y="1558266"/>
            <a:ext cx="135573" cy="610811"/>
          </a:xfrm>
          <a:prstGeom prst="line">
            <a:avLst/>
          </a:prstGeom>
          <a:ln w="38100" cmpd="sng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88" idx="1"/>
            <a:endCxn id="57" idx="5"/>
          </p:cNvCxnSpPr>
          <p:nvPr/>
        </p:nvCxnSpPr>
        <p:spPr>
          <a:xfrm flipH="1" flipV="1">
            <a:off x="1160015" y="2150145"/>
            <a:ext cx="837377" cy="187619"/>
          </a:xfrm>
          <a:prstGeom prst="line">
            <a:avLst/>
          </a:prstGeom>
          <a:ln w="38100" cmpd="sng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80" idx="1"/>
            <a:endCxn id="61" idx="5"/>
          </p:cNvCxnSpPr>
          <p:nvPr/>
        </p:nvCxnSpPr>
        <p:spPr>
          <a:xfrm flipH="1" flipV="1">
            <a:off x="2226798" y="1323003"/>
            <a:ext cx="833336" cy="43004"/>
          </a:xfrm>
          <a:prstGeom prst="line">
            <a:avLst/>
          </a:prstGeom>
          <a:ln w="38100" cmpd="sng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42" idx="2"/>
            <a:endCxn id="90" idx="3"/>
          </p:cNvCxnSpPr>
          <p:nvPr/>
        </p:nvCxnSpPr>
        <p:spPr>
          <a:xfrm flipH="1">
            <a:off x="3274403" y="3951684"/>
            <a:ext cx="978625" cy="64730"/>
          </a:xfrm>
          <a:prstGeom prst="line">
            <a:avLst/>
          </a:prstGeom>
          <a:ln w="38100" cmpd="sng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5" idx="2"/>
            <a:endCxn id="88" idx="3"/>
          </p:cNvCxnSpPr>
          <p:nvPr/>
        </p:nvCxnSpPr>
        <p:spPr>
          <a:xfrm flipH="1">
            <a:off x="2484959" y="2020167"/>
            <a:ext cx="540349" cy="317597"/>
          </a:xfrm>
          <a:prstGeom prst="line">
            <a:avLst/>
          </a:prstGeom>
          <a:ln w="38100" cmpd="sng">
            <a:solidFill>
              <a:srgbClr val="596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9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1000" y="228600"/>
            <a:ext cx="8229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1" dirty="0" smtClean="0"/>
              <a:t>Recruiting Strategy </a:t>
            </a:r>
            <a:r>
              <a:rPr lang="en-US" sz="3600" b="1" i="1" dirty="0" smtClean="0"/>
              <a:t>1</a:t>
            </a:r>
            <a:r>
              <a:rPr lang="en-US" sz="3000" b="1" i="1" dirty="0" smtClean="0"/>
              <a:t>:  Award Lanyard Pins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38551" y="762000"/>
            <a:ext cx="8253049" cy="6400800"/>
            <a:chOff x="522513" y="874931"/>
            <a:chExt cx="8253049" cy="6400800"/>
          </a:xfrm>
        </p:grpSpPr>
        <p:pic>
          <p:nvPicPr>
            <p:cNvPr id="24" name="Picture 23" descr="Exceeding Badge.ti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24501" y="4075331"/>
              <a:ext cx="1981200" cy="1981200"/>
            </a:xfrm>
            <a:prstGeom prst="rect">
              <a:avLst/>
            </a:prstGeom>
          </p:spPr>
        </p:pic>
        <p:pic>
          <p:nvPicPr>
            <p:cNvPr id="20" name="Picture 19" descr="Leadership.ti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79760" y="1903631"/>
              <a:ext cx="4495802" cy="2247900"/>
            </a:xfrm>
            <a:prstGeom prst="rect">
              <a:avLst/>
            </a:prstGeom>
          </p:spPr>
        </p:pic>
        <p:pic>
          <p:nvPicPr>
            <p:cNvPr id="21" name="Picture 20" descr="Excellence Flame.tif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33699" y="4717065"/>
              <a:ext cx="2558666" cy="2558666"/>
            </a:xfrm>
            <a:prstGeom prst="rect">
              <a:avLst/>
            </a:prstGeom>
          </p:spPr>
        </p:pic>
        <p:pic>
          <p:nvPicPr>
            <p:cNvPr id="22" name="Picture 21" descr="Eagle.tif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3511" y="1384997"/>
              <a:ext cx="2958403" cy="2958403"/>
            </a:xfrm>
            <a:prstGeom prst="rect">
              <a:avLst/>
            </a:prstGeom>
          </p:spPr>
        </p:pic>
        <p:pic>
          <p:nvPicPr>
            <p:cNvPr id="23" name="Picture 22" descr="Award of Excellence.tif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35465" y="874931"/>
              <a:ext cx="2755133" cy="2755133"/>
            </a:xfrm>
            <a:prstGeom prst="rect">
              <a:avLst/>
            </a:prstGeom>
          </p:spPr>
        </p:pic>
        <p:pic>
          <p:nvPicPr>
            <p:cNvPr id="25" name="Picture 24" descr="Team.tif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2513" y="3429000"/>
              <a:ext cx="3200400" cy="3200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877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deshow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TC101859861[[fn=Tradeshow]]</Template>
  <TotalTime>564</TotalTime>
  <Words>358</Words>
  <Application>Microsoft Office PowerPoint</Application>
  <PresentationFormat>On-screen Show (4:3)</PresentationFormat>
  <Paragraphs>205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Tradeshow</vt:lpstr>
      <vt:lpstr>Recruiting strategies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jmcarey</dc:creator>
  <cp:lastModifiedBy>jmcarey</cp:lastModifiedBy>
  <cp:revision>32</cp:revision>
  <dcterms:created xsi:type="dcterms:W3CDTF">2012-10-26T00:32:00Z</dcterms:created>
  <dcterms:modified xsi:type="dcterms:W3CDTF">2012-11-10T20:51:56Z</dcterms:modified>
</cp:coreProperties>
</file>