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80541-B356-48E9-9652-89EB79F72F5D}" v="30" dt="2024-01-30T13:24:21.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arey" userId="e103b9d7aaf5ac2e" providerId="LiveId" clId="{49580541-B356-48E9-9652-89EB79F72F5D}"/>
    <pc:docChg chg="modSld">
      <pc:chgData name="James Carey" userId="e103b9d7aaf5ac2e" providerId="LiveId" clId="{49580541-B356-48E9-9652-89EB79F72F5D}" dt="2024-01-30T13:24:21.803" v="179" actId="1076"/>
      <pc:docMkLst>
        <pc:docMk/>
      </pc:docMkLst>
      <pc:sldChg chg="modSp mod">
        <pc:chgData name="James Carey" userId="e103b9d7aaf5ac2e" providerId="LiveId" clId="{49580541-B356-48E9-9652-89EB79F72F5D}" dt="2024-01-30T13:21:34.489" v="136" actId="20577"/>
        <pc:sldMkLst>
          <pc:docMk/>
          <pc:sldMk cId="3183171384" sldId="259"/>
        </pc:sldMkLst>
        <pc:spChg chg="mod">
          <ac:chgData name="James Carey" userId="e103b9d7aaf5ac2e" providerId="LiveId" clId="{49580541-B356-48E9-9652-89EB79F72F5D}" dt="2024-01-30T13:21:34.489" v="136" actId="20577"/>
          <ac:spMkLst>
            <pc:docMk/>
            <pc:sldMk cId="3183171384" sldId="259"/>
            <ac:spMk id="3" creationId="{DF8A7AA4-93D7-3DB8-7CA0-12B073A7FD55}"/>
          </ac:spMkLst>
        </pc:spChg>
      </pc:sldChg>
      <pc:sldChg chg="addSp delSp modSp mod">
        <pc:chgData name="James Carey" userId="e103b9d7aaf5ac2e" providerId="LiveId" clId="{49580541-B356-48E9-9652-89EB79F72F5D}" dt="2024-01-30T13:22:57.157" v="155" actId="20577"/>
        <pc:sldMkLst>
          <pc:docMk/>
          <pc:sldMk cId="3920453766" sldId="260"/>
        </pc:sldMkLst>
        <pc:spChg chg="mod">
          <ac:chgData name="James Carey" userId="e103b9d7aaf5ac2e" providerId="LiveId" clId="{49580541-B356-48E9-9652-89EB79F72F5D}" dt="2024-01-30T13:22:57.157" v="155" actId="20577"/>
          <ac:spMkLst>
            <pc:docMk/>
            <pc:sldMk cId="3920453766" sldId="260"/>
            <ac:spMk id="3" creationId="{4D8604A9-A55A-21D6-C385-280EC048A45A}"/>
          </ac:spMkLst>
        </pc:spChg>
        <pc:picChg chg="add mod">
          <ac:chgData name="James Carey" userId="e103b9d7aaf5ac2e" providerId="LiveId" clId="{49580541-B356-48E9-9652-89EB79F72F5D}" dt="2024-01-30T13:22:06.945" v="142" actId="1076"/>
          <ac:picMkLst>
            <pc:docMk/>
            <pc:sldMk cId="3920453766" sldId="260"/>
            <ac:picMk id="4" creationId="{FED3585A-A698-FB95-AC0C-E4FCC538E321}"/>
          </ac:picMkLst>
        </pc:picChg>
        <pc:picChg chg="add del">
          <ac:chgData name="James Carey" userId="e103b9d7aaf5ac2e" providerId="LiveId" clId="{49580541-B356-48E9-9652-89EB79F72F5D}" dt="2024-01-30T13:21:56.339" v="138" actId="478"/>
          <ac:picMkLst>
            <pc:docMk/>
            <pc:sldMk cId="3920453766" sldId="260"/>
            <ac:picMk id="1026" creationId="{782D2541-1901-CE19-2AFA-BCF049B0BD3D}"/>
          </ac:picMkLst>
        </pc:picChg>
        <pc:picChg chg="del">
          <ac:chgData name="James Carey" userId="e103b9d7aaf5ac2e" providerId="LiveId" clId="{49580541-B356-48E9-9652-89EB79F72F5D}" dt="2024-01-30T13:21:56.339" v="138" actId="478"/>
          <ac:picMkLst>
            <pc:docMk/>
            <pc:sldMk cId="3920453766" sldId="260"/>
            <ac:picMk id="1028" creationId="{5E0D0849-6571-BBD7-8831-9FA32E01C74C}"/>
          </ac:picMkLst>
        </pc:picChg>
      </pc:sldChg>
      <pc:sldChg chg="addSp delSp modSp">
        <pc:chgData name="James Carey" userId="e103b9d7aaf5ac2e" providerId="LiveId" clId="{49580541-B356-48E9-9652-89EB79F72F5D}" dt="2024-01-30T13:24:10.037" v="174" actId="14100"/>
        <pc:sldMkLst>
          <pc:docMk/>
          <pc:sldMk cId="2524618332" sldId="261"/>
        </pc:sldMkLst>
        <pc:picChg chg="add mod">
          <ac:chgData name="James Carey" userId="e103b9d7aaf5ac2e" providerId="LiveId" clId="{49580541-B356-48E9-9652-89EB79F72F5D}" dt="2024-01-30T13:23:31.846" v="159" actId="14100"/>
          <ac:picMkLst>
            <pc:docMk/>
            <pc:sldMk cId="2524618332" sldId="261"/>
            <ac:picMk id="3" creationId="{69D68724-9AA6-1F74-992B-6EA72EEA313B}"/>
          </ac:picMkLst>
        </pc:picChg>
        <pc:picChg chg="add mod">
          <ac:chgData name="James Carey" userId="e103b9d7aaf5ac2e" providerId="LiveId" clId="{49580541-B356-48E9-9652-89EB79F72F5D}" dt="2024-01-30T13:23:53.487" v="167" actId="14100"/>
          <ac:picMkLst>
            <pc:docMk/>
            <pc:sldMk cId="2524618332" sldId="261"/>
            <ac:picMk id="4" creationId="{47AFA1D4-A8CF-AF3D-F9F9-0D590B1F2DA1}"/>
          </ac:picMkLst>
        </pc:picChg>
        <pc:picChg chg="add mod">
          <ac:chgData name="James Carey" userId="e103b9d7aaf5ac2e" providerId="LiveId" clId="{49580541-B356-48E9-9652-89EB79F72F5D}" dt="2024-01-30T13:24:10.037" v="174" actId="14100"/>
          <ac:picMkLst>
            <pc:docMk/>
            <pc:sldMk cId="2524618332" sldId="261"/>
            <ac:picMk id="5" creationId="{E5AF60A8-3046-18B3-DEA9-636D83625158}"/>
          </ac:picMkLst>
        </pc:picChg>
        <pc:picChg chg="del">
          <ac:chgData name="James Carey" userId="e103b9d7aaf5ac2e" providerId="LiveId" clId="{49580541-B356-48E9-9652-89EB79F72F5D}" dt="2024-01-30T13:23:23.419" v="156" actId="478"/>
          <ac:picMkLst>
            <pc:docMk/>
            <pc:sldMk cId="2524618332" sldId="261"/>
            <ac:picMk id="2050" creationId="{8C6070B7-D619-62BA-9A18-A709F9CBEE64}"/>
          </ac:picMkLst>
        </pc:picChg>
        <pc:picChg chg="del">
          <ac:chgData name="James Carey" userId="e103b9d7aaf5ac2e" providerId="LiveId" clId="{49580541-B356-48E9-9652-89EB79F72F5D}" dt="2024-01-30T13:23:36.759" v="160" actId="478"/>
          <ac:picMkLst>
            <pc:docMk/>
            <pc:sldMk cId="2524618332" sldId="261"/>
            <ac:picMk id="2052" creationId="{C36DFA86-B3B6-A5CB-C7F8-A9D57807BAE4}"/>
          </ac:picMkLst>
        </pc:picChg>
        <pc:picChg chg="del">
          <ac:chgData name="James Carey" userId="e103b9d7aaf5ac2e" providerId="LiveId" clId="{49580541-B356-48E9-9652-89EB79F72F5D}" dt="2024-01-30T13:23:55.489" v="168" actId="478"/>
          <ac:picMkLst>
            <pc:docMk/>
            <pc:sldMk cId="2524618332" sldId="261"/>
            <ac:picMk id="2054" creationId="{29E4BE7C-9950-9245-5F30-30204FF44C1A}"/>
          </ac:picMkLst>
        </pc:picChg>
      </pc:sldChg>
      <pc:sldChg chg="addSp delSp modSp">
        <pc:chgData name="James Carey" userId="e103b9d7aaf5ac2e" providerId="LiveId" clId="{49580541-B356-48E9-9652-89EB79F72F5D}" dt="2024-01-30T13:24:21.803" v="179" actId="1076"/>
        <pc:sldMkLst>
          <pc:docMk/>
          <pc:sldMk cId="4038558912" sldId="262"/>
        </pc:sldMkLst>
        <pc:picChg chg="add mod">
          <ac:chgData name="James Carey" userId="e103b9d7aaf5ac2e" providerId="LiveId" clId="{49580541-B356-48E9-9652-89EB79F72F5D}" dt="2024-01-30T13:24:21.803" v="179" actId="1076"/>
          <ac:picMkLst>
            <pc:docMk/>
            <pc:sldMk cId="4038558912" sldId="262"/>
            <ac:picMk id="4" creationId="{95383C04-FB8D-9DF3-BFDB-8C5ECC6242CF}"/>
          </ac:picMkLst>
        </pc:picChg>
        <pc:picChg chg="del">
          <ac:chgData name="James Carey" userId="e103b9d7aaf5ac2e" providerId="LiveId" clId="{49580541-B356-48E9-9652-89EB79F72F5D}" dt="2024-01-30T13:24:14.566" v="175" actId="478"/>
          <ac:picMkLst>
            <pc:docMk/>
            <pc:sldMk cId="4038558912" sldId="262"/>
            <ac:picMk id="3074" creationId="{304FC236-46DA-665D-27BF-46F7CFA26A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261610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3F7437-A9AE-41C9-9642-41C1A7E2BA63}"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272592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3279893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347882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333114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1422495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1363140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1567341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428869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23719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F7437-A9AE-41C9-9642-41C1A7E2BA63}" type="datetimeFigureOut">
              <a:rPr lang="en-GB" smtClean="0"/>
              <a:t>30/01/2024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14811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3F7437-A9AE-41C9-9642-41C1A7E2BA63}"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298799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F7437-A9AE-41C9-9642-41C1A7E2BA63}" type="datetimeFigureOut">
              <a:rPr lang="en-GB" smtClean="0"/>
              <a:t>30/01/2024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37535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3F7437-A9AE-41C9-9642-41C1A7E2BA63}" type="datetimeFigureOut">
              <a:rPr lang="en-GB" smtClean="0"/>
              <a:t>30/01/2024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114949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F7437-A9AE-41C9-9642-41C1A7E2BA63}" type="datetimeFigureOut">
              <a:rPr lang="en-GB" smtClean="0"/>
              <a:t>30/01/2024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77625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3F7437-A9AE-41C9-9642-41C1A7E2BA63}"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179123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3F7437-A9AE-41C9-9642-41C1A7E2BA63}" type="datetimeFigureOut">
              <a:rPr lang="en-GB" smtClean="0"/>
              <a:t>30/01/2024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C6224B-A147-4598-81FD-BB8534D2E952}" type="slidenum">
              <a:rPr lang="en-GB" smtClean="0"/>
              <a:t>‹#›</a:t>
            </a:fld>
            <a:endParaRPr lang="en-GB"/>
          </a:p>
        </p:txBody>
      </p:sp>
    </p:spTree>
    <p:extLst>
      <p:ext uri="{BB962C8B-B14F-4D97-AF65-F5344CB8AC3E}">
        <p14:creationId xmlns:p14="http://schemas.microsoft.com/office/powerpoint/2010/main" val="260934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3F7437-A9AE-41C9-9642-41C1A7E2BA63}" type="datetimeFigureOut">
              <a:rPr lang="en-GB" smtClean="0"/>
              <a:t>30/01/2024</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C6224B-A147-4598-81FD-BB8534D2E952}" type="slidenum">
              <a:rPr lang="en-GB" smtClean="0"/>
              <a:t>‹#›</a:t>
            </a:fld>
            <a:endParaRPr lang="en-GB"/>
          </a:p>
        </p:txBody>
      </p:sp>
    </p:spTree>
    <p:extLst>
      <p:ext uri="{BB962C8B-B14F-4D97-AF65-F5344CB8AC3E}">
        <p14:creationId xmlns:p14="http://schemas.microsoft.com/office/powerpoint/2010/main" val="2847009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58BF-47A8-C0FC-4327-DE97CB38B7AA}"/>
              </a:ext>
            </a:extLst>
          </p:cNvPr>
          <p:cNvSpPr>
            <a:spLocks noGrp="1"/>
          </p:cNvSpPr>
          <p:nvPr>
            <p:ph type="ctrTitle"/>
          </p:nvPr>
        </p:nvSpPr>
        <p:spPr/>
        <p:txBody>
          <a:bodyPr/>
          <a:lstStyle/>
          <a:p>
            <a:r>
              <a:rPr lang="en-GB" dirty="0"/>
              <a:t>Analysis of Sales Methods for New Product Line</a:t>
            </a:r>
          </a:p>
        </p:txBody>
      </p:sp>
      <p:sp>
        <p:nvSpPr>
          <p:cNvPr id="3" name="Subtitle 2">
            <a:extLst>
              <a:ext uri="{FF2B5EF4-FFF2-40B4-BE49-F238E27FC236}">
                <a16:creationId xmlns:a16="http://schemas.microsoft.com/office/drawing/2014/main" id="{9D15B7F0-E324-3083-498B-D1EC10350389}"/>
              </a:ext>
            </a:extLst>
          </p:cNvPr>
          <p:cNvSpPr>
            <a:spLocks noGrp="1"/>
          </p:cNvSpPr>
          <p:nvPr>
            <p:ph type="subTitle" idx="1"/>
          </p:nvPr>
        </p:nvSpPr>
        <p:spPr/>
        <p:txBody>
          <a:bodyPr/>
          <a:lstStyle/>
          <a:p>
            <a:r>
              <a:rPr lang="en-GB" dirty="0"/>
              <a:t>Presented by James Carey</a:t>
            </a:r>
          </a:p>
        </p:txBody>
      </p:sp>
    </p:spTree>
    <p:extLst>
      <p:ext uri="{BB962C8B-B14F-4D97-AF65-F5344CB8AC3E}">
        <p14:creationId xmlns:p14="http://schemas.microsoft.com/office/powerpoint/2010/main" val="88262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95DD-F26F-CAE3-8F97-53A3126DB7E8}"/>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7F181A38-30CC-D086-0381-200453E829A3}"/>
              </a:ext>
            </a:extLst>
          </p:cNvPr>
          <p:cNvSpPr>
            <a:spLocks noGrp="1"/>
          </p:cNvSpPr>
          <p:nvPr>
            <p:ph idx="1"/>
          </p:nvPr>
        </p:nvSpPr>
        <p:spPr/>
        <p:txBody>
          <a:bodyPr>
            <a:normAutofit lnSpcReduction="10000"/>
          </a:bodyPr>
          <a:lstStyle/>
          <a:p>
            <a:r>
              <a:rPr lang="en-GB" dirty="0"/>
              <a:t>Continue with all 3 methods, but use email for a broad audience and use calls for follow-ups with select engaged or high-potential customers.</a:t>
            </a:r>
          </a:p>
          <a:p>
            <a:r>
              <a:rPr lang="en-GB" dirty="0"/>
              <a:t>This balances maximising reach with conserving company resources and time.</a:t>
            </a:r>
          </a:p>
          <a:p>
            <a:r>
              <a:rPr lang="en-GB" dirty="0"/>
              <a:t>Monitor </a:t>
            </a:r>
            <a:r>
              <a:rPr lang="en-GB" dirty="0" err="1"/>
              <a:t>Avg</a:t>
            </a:r>
            <a:r>
              <a:rPr lang="en-GB" dirty="0"/>
              <a:t> revenue per customer for each method monthly.</a:t>
            </a:r>
          </a:p>
          <a:p>
            <a:endParaRPr lang="en-GB" dirty="0"/>
          </a:p>
          <a:p>
            <a:pPr marL="0" indent="0" algn="ctr">
              <a:buNone/>
            </a:pPr>
            <a:r>
              <a:rPr lang="en-GB" sz="2800" dirty="0"/>
              <a:t>Any questions?</a:t>
            </a:r>
          </a:p>
        </p:txBody>
      </p:sp>
    </p:spTree>
    <p:extLst>
      <p:ext uri="{BB962C8B-B14F-4D97-AF65-F5344CB8AC3E}">
        <p14:creationId xmlns:p14="http://schemas.microsoft.com/office/powerpoint/2010/main" val="56863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C3DE-D983-B340-DA91-503396CEFAD5}"/>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43456884-7BEB-FB34-4B0A-31E4FFC324DE}"/>
              </a:ext>
            </a:extLst>
          </p:cNvPr>
          <p:cNvSpPr>
            <a:spLocks noGrp="1"/>
          </p:cNvSpPr>
          <p:nvPr>
            <p:ph idx="1"/>
          </p:nvPr>
        </p:nvSpPr>
        <p:spPr/>
        <p:txBody>
          <a:bodyPr/>
          <a:lstStyle/>
          <a:p>
            <a:r>
              <a:rPr lang="en-GB" dirty="0"/>
              <a:t>This project is aimed at exploring the Pens and Printers sales data to compare the different sales strategies and provide recommendations how the company can optimise sales and maximise revenue moving forward.</a:t>
            </a:r>
          </a:p>
          <a:p>
            <a:endParaRPr lang="en-GB" dirty="0"/>
          </a:p>
        </p:txBody>
      </p:sp>
    </p:spTree>
    <p:extLst>
      <p:ext uri="{BB962C8B-B14F-4D97-AF65-F5344CB8AC3E}">
        <p14:creationId xmlns:p14="http://schemas.microsoft.com/office/powerpoint/2010/main" val="44321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4891-84FD-9240-8774-E0A8FB0B8C96}"/>
              </a:ext>
            </a:extLst>
          </p:cNvPr>
          <p:cNvSpPr>
            <a:spLocks noGrp="1"/>
          </p:cNvSpPr>
          <p:nvPr>
            <p:ph type="title"/>
          </p:nvPr>
        </p:nvSpPr>
        <p:spPr/>
        <p:txBody>
          <a:bodyPr/>
          <a:lstStyle/>
          <a:p>
            <a:r>
              <a:rPr lang="en-GB" dirty="0"/>
              <a:t>Sales Methods</a:t>
            </a:r>
          </a:p>
        </p:txBody>
      </p:sp>
      <p:sp>
        <p:nvSpPr>
          <p:cNvPr id="3" name="Content Placeholder 2">
            <a:extLst>
              <a:ext uri="{FF2B5EF4-FFF2-40B4-BE49-F238E27FC236}">
                <a16:creationId xmlns:a16="http://schemas.microsoft.com/office/drawing/2014/main" id="{513F11F5-CD42-D5F3-552A-FAB1B9A114E0}"/>
              </a:ext>
            </a:extLst>
          </p:cNvPr>
          <p:cNvSpPr>
            <a:spLocks noGrp="1"/>
          </p:cNvSpPr>
          <p:nvPr>
            <p:ph idx="1"/>
          </p:nvPr>
        </p:nvSpPr>
        <p:spPr/>
        <p:txBody>
          <a:bodyPr/>
          <a:lstStyle/>
          <a:p>
            <a:pPr marL="0" indent="0">
              <a:buNone/>
            </a:pPr>
            <a:r>
              <a:rPr lang="en-GB" dirty="0"/>
              <a:t>The 3 sales methods are:</a:t>
            </a:r>
          </a:p>
          <a:p>
            <a:r>
              <a:rPr lang="en-GB" dirty="0"/>
              <a:t>Email</a:t>
            </a:r>
          </a:p>
          <a:p>
            <a:r>
              <a:rPr lang="en-GB" dirty="0"/>
              <a:t>Call</a:t>
            </a:r>
          </a:p>
          <a:p>
            <a:r>
              <a:rPr lang="en-GB" dirty="0"/>
              <a:t>Email + Call</a:t>
            </a:r>
          </a:p>
        </p:txBody>
      </p:sp>
    </p:spTree>
    <p:extLst>
      <p:ext uri="{BB962C8B-B14F-4D97-AF65-F5344CB8AC3E}">
        <p14:creationId xmlns:p14="http://schemas.microsoft.com/office/powerpoint/2010/main" val="304981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3E5-495D-8D19-EEB0-5BF0FB09B8A2}"/>
              </a:ext>
            </a:extLst>
          </p:cNvPr>
          <p:cNvSpPr>
            <a:spLocks noGrp="1"/>
          </p:cNvSpPr>
          <p:nvPr>
            <p:ph type="title"/>
          </p:nvPr>
        </p:nvSpPr>
        <p:spPr/>
        <p:txBody>
          <a:bodyPr/>
          <a:lstStyle/>
          <a:p>
            <a:r>
              <a:rPr lang="en-GB" dirty="0"/>
              <a:t>Data Validation and Cleaning</a:t>
            </a:r>
          </a:p>
        </p:txBody>
      </p:sp>
      <p:sp>
        <p:nvSpPr>
          <p:cNvPr id="3" name="Content Placeholder 2">
            <a:extLst>
              <a:ext uri="{FF2B5EF4-FFF2-40B4-BE49-F238E27FC236}">
                <a16:creationId xmlns:a16="http://schemas.microsoft.com/office/drawing/2014/main" id="{DF8A7AA4-93D7-3DB8-7CA0-12B073A7FD55}"/>
              </a:ext>
            </a:extLst>
          </p:cNvPr>
          <p:cNvSpPr>
            <a:spLocks noGrp="1"/>
          </p:cNvSpPr>
          <p:nvPr>
            <p:ph idx="1"/>
          </p:nvPr>
        </p:nvSpPr>
        <p:spPr/>
        <p:txBody>
          <a:bodyPr/>
          <a:lstStyle/>
          <a:p>
            <a:r>
              <a:rPr lang="en-GB" dirty="0"/>
              <a:t>Ensured all columns were formatted as correct data type.</a:t>
            </a:r>
          </a:p>
          <a:p>
            <a:r>
              <a:rPr lang="en-GB" dirty="0"/>
              <a:t>Ensured consistency in </a:t>
            </a:r>
            <a:r>
              <a:rPr lang="en-GB" dirty="0" err="1"/>
              <a:t>sales_method</a:t>
            </a:r>
            <a:r>
              <a:rPr lang="en-GB" dirty="0"/>
              <a:t> and state columns.</a:t>
            </a:r>
          </a:p>
          <a:p>
            <a:r>
              <a:rPr lang="en-GB" dirty="0"/>
              <a:t>Checked for duplicate rows.</a:t>
            </a:r>
          </a:p>
          <a:p>
            <a:r>
              <a:rPr lang="en-GB" dirty="0"/>
              <a:t>Dealt with outliers in the </a:t>
            </a:r>
            <a:r>
              <a:rPr lang="en-GB" dirty="0" err="1"/>
              <a:t>years_as_customer</a:t>
            </a:r>
            <a:r>
              <a:rPr lang="en-GB" dirty="0"/>
              <a:t> column.</a:t>
            </a:r>
          </a:p>
          <a:p>
            <a:r>
              <a:rPr lang="en-GB" dirty="0"/>
              <a:t>Dealt with missing values in the revenue column.</a:t>
            </a:r>
          </a:p>
          <a:p>
            <a:r>
              <a:rPr lang="en-GB" dirty="0"/>
              <a:t>Asserted all </a:t>
            </a:r>
            <a:r>
              <a:rPr lang="en-GB" dirty="0" err="1"/>
              <a:t>customer_ids</a:t>
            </a:r>
            <a:r>
              <a:rPr lang="en-GB" dirty="0"/>
              <a:t> were unique.</a:t>
            </a:r>
          </a:p>
        </p:txBody>
      </p:sp>
    </p:spTree>
    <p:extLst>
      <p:ext uri="{BB962C8B-B14F-4D97-AF65-F5344CB8AC3E}">
        <p14:creationId xmlns:p14="http://schemas.microsoft.com/office/powerpoint/2010/main" val="318317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1471-D0F7-D7E6-DE9E-A11F6B5056CB}"/>
              </a:ext>
            </a:extLst>
          </p:cNvPr>
          <p:cNvSpPr>
            <a:spLocks noGrp="1"/>
          </p:cNvSpPr>
          <p:nvPr>
            <p:ph type="title"/>
          </p:nvPr>
        </p:nvSpPr>
        <p:spPr/>
        <p:txBody>
          <a:bodyPr/>
          <a:lstStyle/>
          <a:p>
            <a:r>
              <a:rPr lang="en-GB" dirty="0"/>
              <a:t>Customer Numbers</a:t>
            </a:r>
          </a:p>
        </p:txBody>
      </p:sp>
      <p:sp>
        <p:nvSpPr>
          <p:cNvPr id="3" name="Content Placeholder 2">
            <a:extLst>
              <a:ext uri="{FF2B5EF4-FFF2-40B4-BE49-F238E27FC236}">
                <a16:creationId xmlns:a16="http://schemas.microsoft.com/office/drawing/2014/main" id="{4D8604A9-A55A-21D6-C385-280EC048A45A}"/>
              </a:ext>
            </a:extLst>
          </p:cNvPr>
          <p:cNvSpPr>
            <a:spLocks noGrp="1"/>
          </p:cNvSpPr>
          <p:nvPr>
            <p:ph idx="1"/>
          </p:nvPr>
        </p:nvSpPr>
        <p:spPr>
          <a:xfrm>
            <a:off x="1484311" y="2666999"/>
            <a:ext cx="4611690" cy="3124201"/>
          </a:xfrm>
        </p:spPr>
        <p:txBody>
          <a:bodyPr/>
          <a:lstStyle/>
          <a:p>
            <a:r>
              <a:rPr lang="en-GB" dirty="0"/>
              <a:t>13,926 customers in the cleaned dataset.</a:t>
            </a:r>
          </a:p>
          <a:p>
            <a:r>
              <a:rPr lang="en-GB" dirty="0"/>
              <a:t>Roughly half are Email customers.</a:t>
            </a:r>
          </a:p>
          <a:p>
            <a:r>
              <a:rPr lang="en-GB" dirty="0"/>
              <a:t>About 1/3 are Call customers.</a:t>
            </a:r>
          </a:p>
          <a:p>
            <a:r>
              <a:rPr lang="en-GB" dirty="0"/>
              <a:t>About 1/6 are Email + Call.</a:t>
            </a:r>
          </a:p>
        </p:txBody>
      </p:sp>
      <p:pic>
        <p:nvPicPr>
          <p:cNvPr id="4" name="Picture 4">
            <a:extLst>
              <a:ext uri="{FF2B5EF4-FFF2-40B4-BE49-F238E27FC236}">
                <a16:creationId xmlns:a16="http://schemas.microsoft.com/office/drawing/2014/main" id="{FED3585A-A698-FB95-AC0C-E4FCC538E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025" y="2269632"/>
            <a:ext cx="4441971" cy="372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45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E451-E34C-E89E-A21D-6E37E396D51E}"/>
              </a:ext>
            </a:extLst>
          </p:cNvPr>
          <p:cNvSpPr>
            <a:spLocks noGrp="1"/>
          </p:cNvSpPr>
          <p:nvPr>
            <p:ph type="title"/>
          </p:nvPr>
        </p:nvSpPr>
        <p:spPr>
          <a:xfrm>
            <a:off x="-295722" y="800102"/>
            <a:ext cx="10018713" cy="1752599"/>
          </a:xfrm>
        </p:spPr>
        <p:txBody>
          <a:bodyPr/>
          <a:lstStyle/>
          <a:p>
            <a:r>
              <a:rPr lang="en-GB" dirty="0"/>
              <a:t>Revenue Analysis</a:t>
            </a:r>
          </a:p>
        </p:txBody>
      </p:sp>
      <p:pic>
        <p:nvPicPr>
          <p:cNvPr id="3" name="Picture 2">
            <a:extLst>
              <a:ext uri="{FF2B5EF4-FFF2-40B4-BE49-F238E27FC236}">
                <a16:creationId xmlns:a16="http://schemas.microsoft.com/office/drawing/2014/main" id="{69D68724-9AA6-1F74-992B-6EA72EEA3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806" y="2698154"/>
            <a:ext cx="5043077" cy="39562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47AFA1D4-A8CF-AF3D-F9F9-0D590B1F2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882" y="3429000"/>
            <a:ext cx="4047651" cy="32253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E5AF60A8-3046-18B3-DEA9-636D83625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706" y="364166"/>
            <a:ext cx="4042827" cy="30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61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01AB-91AB-F54B-EB46-1494B2E4EA9C}"/>
              </a:ext>
            </a:extLst>
          </p:cNvPr>
          <p:cNvSpPr>
            <a:spLocks noGrp="1"/>
          </p:cNvSpPr>
          <p:nvPr>
            <p:ph type="title"/>
          </p:nvPr>
        </p:nvSpPr>
        <p:spPr/>
        <p:txBody>
          <a:bodyPr/>
          <a:lstStyle/>
          <a:p>
            <a:r>
              <a:rPr lang="en-GB" dirty="0"/>
              <a:t>Revenue over Time</a:t>
            </a:r>
          </a:p>
        </p:txBody>
      </p:sp>
      <p:sp>
        <p:nvSpPr>
          <p:cNvPr id="3" name="Content Placeholder 2">
            <a:extLst>
              <a:ext uri="{FF2B5EF4-FFF2-40B4-BE49-F238E27FC236}">
                <a16:creationId xmlns:a16="http://schemas.microsoft.com/office/drawing/2014/main" id="{F58384FC-1A7A-1853-BB08-E5EDFD9DD754}"/>
              </a:ext>
            </a:extLst>
          </p:cNvPr>
          <p:cNvSpPr>
            <a:spLocks noGrp="1"/>
          </p:cNvSpPr>
          <p:nvPr>
            <p:ph idx="1"/>
          </p:nvPr>
        </p:nvSpPr>
        <p:spPr>
          <a:xfrm>
            <a:off x="1484311" y="2666999"/>
            <a:ext cx="4611690" cy="3124201"/>
          </a:xfrm>
        </p:spPr>
        <p:txBody>
          <a:bodyPr/>
          <a:lstStyle/>
          <a:p>
            <a:r>
              <a:rPr lang="en-GB" dirty="0"/>
              <a:t>Email sales decreasing.</a:t>
            </a:r>
          </a:p>
          <a:p>
            <a:r>
              <a:rPr lang="en-GB" dirty="0"/>
              <a:t>Email + Call customers on the rise.</a:t>
            </a:r>
          </a:p>
          <a:p>
            <a:r>
              <a:rPr lang="en-GB" dirty="0"/>
              <a:t>Call sales relatively consistent.</a:t>
            </a:r>
          </a:p>
        </p:txBody>
      </p:sp>
      <p:pic>
        <p:nvPicPr>
          <p:cNvPr id="4" name="Picture 2">
            <a:extLst>
              <a:ext uri="{FF2B5EF4-FFF2-40B4-BE49-F238E27FC236}">
                <a16:creationId xmlns:a16="http://schemas.microsoft.com/office/drawing/2014/main" id="{95383C04-FB8D-9DF3-BFDB-8C5ECC624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01217"/>
            <a:ext cx="5170415" cy="394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55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83A4-2B6E-F5A7-36ED-0F7D5E4B3034}"/>
              </a:ext>
            </a:extLst>
          </p:cNvPr>
          <p:cNvSpPr>
            <a:spLocks noGrp="1"/>
          </p:cNvSpPr>
          <p:nvPr>
            <p:ph type="title"/>
          </p:nvPr>
        </p:nvSpPr>
        <p:spPr/>
        <p:txBody>
          <a:bodyPr/>
          <a:lstStyle/>
          <a:p>
            <a:r>
              <a:rPr lang="en-GB" dirty="0"/>
              <a:t>Key Recommendations</a:t>
            </a:r>
          </a:p>
        </p:txBody>
      </p:sp>
      <p:sp>
        <p:nvSpPr>
          <p:cNvPr id="3" name="Content Placeholder 2">
            <a:extLst>
              <a:ext uri="{FF2B5EF4-FFF2-40B4-BE49-F238E27FC236}">
                <a16:creationId xmlns:a16="http://schemas.microsoft.com/office/drawing/2014/main" id="{CE11AA13-0A29-D662-A177-4CCDCC6C9EE2}"/>
              </a:ext>
            </a:extLst>
          </p:cNvPr>
          <p:cNvSpPr>
            <a:spLocks noGrp="1"/>
          </p:cNvSpPr>
          <p:nvPr>
            <p:ph idx="1"/>
          </p:nvPr>
        </p:nvSpPr>
        <p:spPr/>
        <p:txBody>
          <a:bodyPr>
            <a:normAutofit lnSpcReduction="10000"/>
          </a:bodyPr>
          <a:lstStyle/>
          <a:p>
            <a:r>
              <a:rPr lang="en-GB" dirty="0"/>
              <a:t>Decreasing Email sales concerning, but given emails take little work on the team’s part and still result in decent revenue, it doesn’t make sense to discontinue this method.</a:t>
            </a:r>
          </a:p>
          <a:p>
            <a:r>
              <a:rPr lang="en-GB" dirty="0"/>
              <a:t>Increasing Email + Call sales shows potential to grow, however using both can be resource and time-intensive.</a:t>
            </a:r>
          </a:p>
          <a:p>
            <a:r>
              <a:rPr lang="en-GB" dirty="0"/>
              <a:t>Good approach would be to use Email for initial contact with a wide range of (potential) customers, then pivot to calling for follow-ups with engaged or high-potential customers.</a:t>
            </a:r>
          </a:p>
        </p:txBody>
      </p:sp>
    </p:spTree>
    <p:extLst>
      <p:ext uri="{BB962C8B-B14F-4D97-AF65-F5344CB8AC3E}">
        <p14:creationId xmlns:p14="http://schemas.microsoft.com/office/powerpoint/2010/main" val="92665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3D1D-A6EA-8CEE-60B0-6AA906E6C2B7}"/>
              </a:ext>
            </a:extLst>
          </p:cNvPr>
          <p:cNvSpPr>
            <a:spLocks noGrp="1"/>
          </p:cNvSpPr>
          <p:nvPr>
            <p:ph type="title"/>
          </p:nvPr>
        </p:nvSpPr>
        <p:spPr/>
        <p:txBody>
          <a:bodyPr/>
          <a:lstStyle/>
          <a:p>
            <a:r>
              <a:rPr lang="en-GB" dirty="0"/>
              <a:t>Metric to Monitor</a:t>
            </a:r>
          </a:p>
        </p:txBody>
      </p:sp>
      <p:sp>
        <p:nvSpPr>
          <p:cNvPr id="3" name="Content Placeholder 2">
            <a:extLst>
              <a:ext uri="{FF2B5EF4-FFF2-40B4-BE49-F238E27FC236}">
                <a16:creationId xmlns:a16="http://schemas.microsoft.com/office/drawing/2014/main" id="{6A7E2C38-62C0-F10D-9A6D-ACD1B8BC5F55}"/>
              </a:ext>
            </a:extLst>
          </p:cNvPr>
          <p:cNvSpPr>
            <a:spLocks noGrp="1"/>
          </p:cNvSpPr>
          <p:nvPr>
            <p:ph idx="1"/>
          </p:nvPr>
        </p:nvSpPr>
        <p:spPr>
          <a:xfrm>
            <a:off x="1484311" y="2666999"/>
            <a:ext cx="5366194" cy="3124201"/>
          </a:xfrm>
        </p:spPr>
        <p:txBody>
          <a:bodyPr/>
          <a:lstStyle/>
          <a:p>
            <a:r>
              <a:rPr lang="en-GB" dirty="0"/>
              <a:t>Average revenue per customer for each sales method.</a:t>
            </a:r>
          </a:p>
          <a:p>
            <a:r>
              <a:rPr lang="en-GB" dirty="0"/>
              <a:t>This will allow the business to monitor any changes in the effectiveness of each sales method over time.</a:t>
            </a:r>
          </a:p>
          <a:p>
            <a:r>
              <a:rPr lang="en-GB" dirty="0"/>
              <a:t>Monitor monthly.</a:t>
            </a:r>
          </a:p>
        </p:txBody>
      </p:sp>
      <p:sp>
        <p:nvSpPr>
          <p:cNvPr id="5" name="Content Placeholder 2">
            <a:extLst>
              <a:ext uri="{FF2B5EF4-FFF2-40B4-BE49-F238E27FC236}">
                <a16:creationId xmlns:a16="http://schemas.microsoft.com/office/drawing/2014/main" id="{9ED2A90C-062E-5762-7B9A-B0A72568D6FC}"/>
              </a:ext>
            </a:extLst>
          </p:cNvPr>
          <p:cNvSpPr txBox="1">
            <a:spLocks/>
          </p:cNvSpPr>
          <p:nvPr/>
        </p:nvSpPr>
        <p:spPr>
          <a:xfrm>
            <a:off x="7435121" y="2668247"/>
            <a:ext cx="3837482"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b="1" dirty="0"/>
              <a:t>Initial (current) values:</a:t>
            </a:r>
          </a:p>
          <a:p>
            <a:pPr marL="0" indent="0">
              <a:buNone/>
            </a:pPr>
            <a:endParaRPr lang="en-GB" dirty="0"/>
          </a:p>
          <a:p>
            <a:r>
              <a:rPr lang="en-GB" dirty="0"/>
              <a:t>Call: $49.29</a:t>
            </a:r>
          </a:p>
          <a:p>
            <a:r>
              <a:rPr lang="en-GB" dirty="0"/>
              <a:t>Email: $96.90</a:t>
            </a:r>
          </a:p>
          <a:p>
            <a:r>
              <a:rPr lang="en-GB" dirty="0"/>
              <a:t>Email + Call: $171.48</a:t>
            </a:r>
          </a:p>
        </p:txBody>
      </p:sp>
    </p:spTree>
    <p:extLst>
      <p:ext uri="{BB962C8B-B14F-4D97-AF65-F5344CB8AC3E}">
        <p14:creationId xmlns:p14="http://schemas.microsoft.com/office/powerpoint/2010/main" val="1457409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119</TotalTime>
  <Words>357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Analysis of Sales Methods for New Product Line</vt:lpstr>
      <vt:lpstr>Project Overview</vt:lpstr>
      <vt:lpstr>Sales Methods</vt:lpstr>
      <vt:lpstr>Data Validation and Cleaning</vt:lpstr>
      <vt:lpstr>Customer Numbers</vt:lpstr>
      <vt:lpstr>Revenue Analysis</vt:lpstr>
      <vt:lpstr>Revenue over Time</vt:lpstr>
      <vt:lpstr>Key Recommendations</vt:lpstr>
      <vt:lpstr>Metric to Monitor</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Sales Methods for New Product Line</dc:title>
  <dc:creator>James Carey</dc:creator>
  <cp:lastModifiedBy>James Carey</cp:lastModifiedBy>
  <cp:revision>1</cp:revision>
  <dcterms:created xsi:type="dcterms:W3CDTF">2023-12-16T21:20:23Z</dcterms:created>
  <dcterms:modified xsi:type="dcterms:W3CDTF">2024-01-30T13:24:27Z</dcterms:modified>
</cp:coreProperties>
</file>