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57" r:id="rId3"/>
    <p:sldId id="258" r:id="rId4"/>
    <p:sldId id="274" r:id="rId5"/>
    <p:sldId id="275" r:id="rId6"/>
    <p:sldId id="259" r:id="rId7"/>
    <p:sldId id="267" r:id="rId8"/>
    <p:sldId id="268" r:id="rId9"/>
    <p:sldId id="270" r:id="rId10"/>
    <p:sldId id="271" r:id="rId11"/>
    <p:sldId id="272" r:id="rId12"/>
    <p:sldId id="273" r:id="rId13"/>
    <p:sldId id="276" r:id="rId14"/>
    <p:sldId id="277" r:id="rId15"/>
    <p:sldId id="278" r:id="rId16"/>
    <p:sldId id="279" r:id="rId17"/>
    <p:sldId id="280" r:id="rId18"/>
    <p:sldId id="289" r:id="rId19"/>
    <p:sldId id="281" r:id="rId20"/>
    <p:sldId id="282" r:id="rId21"/>
    <p:sldId id="283" r:id="rId22"/>
    <p:sldId id="284" r:id="rId23"/>
    <p:sldId id="285" r:id="rId24"/>
    <p:sldId id="286" r:id="rId25"/>
    <p:sldId id="287" r:id="rId26"/>
    <p:sldId id="288" r:id="rId2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F8E1F8C-C0C9-41A3-A87B-A3D875FC364B}" type="datetimeFigureOut">
              <a:rPr lang="es-PE" smtClean="0"/>
              <a:t>10/10/2016</a:t>
            </a:fld>
            <a:endParaRPr lang="es-PE"/>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PE"/>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86EFD252-5368-4253-9E52-9F0EE8DB26CE}" type="slidenum">
              <a:rPr lang="es-PE" smtClean="0"/>
              <a:t>‹Nº›</a:t>
            </a:fld>
            <a:endParaRPr lang="es-P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F8E1F8C-C0C9-41A3-A87B-A3D875FC364B}" type="datetimeFigureOut">
              <a:rPr lang="es-PE" smtClean="0"/>
              <a:t>10/10/2016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6EFD252-5368-4253-9E52-9F0EE8DB26CE}"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BF8E1F8C-C0C9-41A3-A87B-A3D875FC364B}" type="datetimeFigureOut">
              <a:rPr lang="es-PE" smtClean="0"/>
              <a:t>10/10/2016</a:t>
            </a:fld>
            <a:endParaRPr lang="es-PE"/>
          </a:p>
        </p:txBody>
      </p:sp>
      <p:sp>
        <p:nvSpPr>
          <p:cNvPr id="5" name="4 Marcador de pie de página"/>
          <p:cNvSpPr>
            <a:spLocks noGrp="1"/>
          </p:cNvSpPr>
          <p:nvPr>
            <p:ph type="ftr" sz="quarter" idx="11"/>
          </p:nvPr>
        </p:nvSpPr>
        <p:spPr>
          <a:xfrm>
            <a:off x="457201" y="6248207"/>
            <a:ext cx="5573483" cy="365125"/>
          </a:xfrm>
        </p:spPr>
        <p:txBody>
          <a:bodyPr/>
          <a:lstStyle/>
          <a:p>
            <a:endParaRPr lang="es-PE"/>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86EFD252-5368-4253-9E52-9F0EE8DB26CE}"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BF8E1F8C-C0C9-41A3-A87B-A3D875FC364B}" type="datetimeFigureOut">
              <a:rPr lang="es-PE" smtClean="0"/>
              <a:t>10/10/2016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86EFD252-5368-4253-9E52-9F0EE8DB26CE}" type="slidenum">
              <a:rPr lang="es-PE" smtClean="0"/>
              <a:t>‹Nº›</a:t>
            </a:fld>
            <a:endParaRPr lang="es-PE"/>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BF8E1F8C-C0C9-41A3-A87B-A3D875FC364B}" type="datetimeFigureOut">
              <a:rPr lang="es-PE" smtClean="0"/>
              <a:t>10/10/2016</a:t>
            </a:fld>
            <a:endParaRPr lang="es-PE"/>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6EFD252-5368-4253-9E52-9F0EE8DB26CE}" type="slidenum">
              <a:rPr lang="es-PE" smtClean="0"/>
              <a:t>‹Nº›</a:t>
            </a:fld>
            <a:endParaRPr lang="es-PE"/>
          </a:p>
        </p:txBody>
      </p:sp>
      <p:sp>
        <p:nvSpPr>
          <p:cNvPr id="14" name="13 Marcador de pie de página"/>
          <p:cNvSpPr>
            <a:spLocks noGrp="1"/>
          </p:cNvSpPr>
          <p:nvPr>
            <p:ph type="ftr" sz="quarter" idx="12"/>
          </p:nvPr>
        </p:nvSpPr>
        <p:spPr/>
        <p:txBody>
          <a:bodyPr/>
          <a:lstStyle/>
          <a:p>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BF8E1F8C-C0C9-41A3-A87B-A3D875FC364B}" type="datetimeFigureOut">
              <a:rPr lang="es-PE" smtClean="0"/>
              <a:t>10/10/2016</a:t>
            </a:fld>
            <a:endParaRPr lang="es-PE"/>
          </a:p>
        </p:txBody>
      </p:sp>
      <p:sp>
        <p:nvSpPr>
          <p:cNvPr id="10" name="9 Marcador de número de diapositiva"/>
          <p:cNvSpPr>
            <a:spLocks noGrp="1"/>
          </p:cNvSpPr>
          <p:nvPr>
            <p:ph type="sldNum" sz="quarter" idx="16"/>
          </p:nvPr>
        </p:nvSpPr>
        <p:spPr/>
        <p:txBody>
          <a:bodyPr rtlCol="0"/>
          <a:lstStyle/>
          <a:p>
            <a:fld id="{86EFD252-5368-4253-9E52-9F0EE8DB26CE}" type="slidenum">
              <a:rPr lang="es-PE" smtClean="0"/>
              <a:t>‹Nº›</a:t>
            </a:fld>
            <a:endParaRPr lang="es-PE"/>
          </a:p>
        </p:txBody>
      </p:sp>
      <p:sp>
        <p:nvSpPr>
          <p:cNvPr id="12" name="11 Marcador de pie de página"/>
          <p:cNvSpPr>
            <a:spLocks noGrp="1"/>
          </p:cNvSpPr>
          <p:nvPr>
            <p:ph type="ftr" sz="quarter" idx="17"/>
          </p:nvPr>
        </p:nvSpPr>
        <p:spPr/>
        <p:txBody>
          <a:bodyPr rtlCol="0"/>
          <a:lstStyle/>
          <a:p>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BF8E1F8C-C0C9-41A3-A87B-A3D875FC364B}" type="datetimeFigureOut">
              <a:rPr lang="es-PE" smtClean="0"/>
              <a:t>10/10/2016</a:t>
            </a:fld>
            <a:endParaRPr lang="es-PE"/>
          </a:p>
        </p:txBody>
      </p:sp>
      <p:sp>
        <p:nvSpPr>
          <p:cNvPr id="12" name="11 Marcador de número de diapositiva"/>
          <p:cNvSpPr>
            <a:spLocks noGrp="1"/>
          </p:cNvSpPr>
          <p:nvPr>
            <p:ph type="sldNum" sz="quarter" idx="16"/>
          </p:nvPr>
        </p:nvSpPr>
        <p:spPr/>
        <p:txBody>
          <a:bodyPr rtlCol="0"/>
          <a:lstStyle/>
          <a:p>
            <a:fld id="{86EFD252-5368-4253-9E52-9F0EE8DB26CE}" type="slidenum">
              <a:rPr lang="es-PE" smtClean="0"/>
              <a:t>‹Nº›</a:t>
            </a:fld>
            <a:endParaRPr lang="es-PE"/>
          </a:p>
        </p:txBody>
      </p:sp>
      <p:sp>
        <p:nvSpPr>
          <p:cNvPr id="14" name="13 Marcador de pie de página"/>
          <p:cNvSpPr>
            <a:spLocks noGrp="1"/>
          </p:cNvSpPr>
          <p:nvPr>
            <p:ph type="ftr" sz="quarter" idx="17"/>
          </p:nvPr>
        </p:nvSpPr>
        <p:spPr/>
        <p:txBody>
          <a:bodyPr rtlCol="0"/>
          <a:lstStyle/>
          <a:p>
            <a:endParaRPr lang="es-PE"/>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F8E1F8C-C0C9-41A3-A87B-A3D875FC364B}" type="datetimeFigureOut">
              <a:rPr lang="es-PE" smtClean="0"/>
              <a:t>10/10/2016</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86EFD252-5368-4253-9E52-9F0EE8DB26CE}"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F8E1F8C-C0C9-41A3-A87B-A3D875FC364B}" type="datetimeFigureOut">
              <a:rPr lang="es-PE" smtClean="0"/>
              <a:t>10/10/2016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86EFD252-5368-4253-9E52-9F0EE8DB26CE}"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F8E1F8C-C0C9-41A3-A87B-A3D875FC364B}" type="datetimeFigureOut">
              <a:rPr lang="es-PE" smtClean="0"/>
              <a:t>10/10/2016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86EFD252-5368-4253-9E52-9F0EE8DB26CE}" type="slidenum">
              <a:rPr lang="es-PE" smtClean="0"/>
              <a:t>‹Nº›</a:t>
            </a:fld>
            <a:endParaRPr lang="es-PE"/>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BF8E1F8C-C0C9-41A3-A87B-A3D875FC364B}" type="datetimeFigureOut">
              <a:rPr lang="es-PE" smtClean="0"/>
              <a:t>10/10/2016</a:t>
            </a:fld>
            <a:endParaRPr lang="es-PE"/>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86EFD252-5368-4253-9E52-9F0EE8DB26CE}" type="slidenum">
              <a:rPr lang="es-PE" smtClean="0"/>
              <a:t>‹Nº›</a:t>
            </a:fld>
            <a:endParaRPr lang="es-PE"/>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PE"/>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F8E1F8C-C0C9-41A3-A87B-A3D875FC364B}" type="datetimeFigureOut">
              <a:rPr lang="es-PE" smtClean="0"/>
              <a:t>10/10/2016</a:t>
            </a:fld>
            <a:endParaRPr lang="es-PE"/>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PE"/>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6EFD252-5368-4253-9E52-9F0EE8DB26CE}"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6324600" cy="1828800"/>
          </a:xfrm>
        </p:spPr>
        <p:txBody>
          <a:bodyPr>
            <a:normAutofit/>
          </a:bodyPr>
          <a:lstStyle/>
          <a:p>
            <a:r>
              <a:rPr lang="es-PE" dirty="0" smtClean="0"/>
              <a:t>Implementación de un sistema de registro</a:t>
            </a:r>
            <a:endParaRPr lang="es-PE" dirty="0"/>
          </a:p>
        </p:txBody>
      </p:sp>
      <p:sp>
        <p:nvSpPr>
          <p:cNvPr id="3" name="2 Subtítulo"/>
          <p:cNvSpPr>
            <a:spLocks noGrp="1"/>
          </p:cNvSpPr>
          <p:nvPr>
            <p:ph type="subTitle" idx="1"/>
          </p:nvPr>
        </p:nvSpPr>
        <p:spPr>
          <a:xfrm>
            <a:off x="251520" y="2924944"/>
            <a:ext cx="6120680" cy="2016224"/>
          </a:xfrm>
        </p:spPr>
        <p:txBody>
          <a:bodyPr/>
          <a:lstStyle/>
          <a:p>
            <a:r>
              <a:rPr lang="es-PE" dirty="0" smtClean="0"/>
              <a:t>Integrantes:</a:t>
            </a:r>
          </a:p>
          <a:p>
            <a:r>
              <a:rPr lang="es-PE" dirty="0" smtClean="0"/>
              <a:t>- </a:t>
            </a:r>
            <a:r>
              <a:rPr lang="es-PE" dirty="0"/>
              <a:t>Coello García, Steffano Alexander</a:t>
            </a:r>
          </a:p>
          <a:p>
            <a:r>
              <a:rPr lang="es-PE" dirty="0" smtClean="0"/>
              <a:t>- Espinoza </a:t>
            </a:r>
            <a:r>
              <a:rPr lang="es-PE" dirty="0"/>
              <a:t>Rimachi, José Luis</a:t>
            </a:r>
          </a:p>
          <a:p>
            <a:r>
              <a:rPr lang="es-PE" dirty="0" smtClean="0"/>
              <a:t>- Portocarrero </a:t>
            </a:r>
            <a:r>
              <a:rPr lang="es-PE" dirty="0"/>
              <a:t>Alonzo, Juan </a:t>
            </a:r>
            <a:r>
              <a:rPr lang="es-PE" dirty="0" smtClean="0"/>
              <a:t>Carlos</a:t>
            </a:r>
          </a:p>
          <a:p>
            <a:endParaRPr lang="es-PE" dirty="0"/>
          </a:p>
        </p:txBody>
      </p:sp>
    </p:spTree>
    <p:extLst>
      <p:ext uri="{BB962C8B-B14F-4D97-AF65-F5344CB8AC3E}">
        <p14:creationId xmlns:p14="http://schemas.microsoft.com/office/powerpoint/2010/main" val="749416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Especificación de Procesos de  Negocio:</a:t>
            </a:r>
            <a:endParaRPr lang="es-PE" dirty="0"/>
          </a:p>
        </p:txBody>
      </p:sp>
      <p:pic>
        <p:nvPicPr>
          <p:cNvPr id="4" name="3 Marcador de contenido"/>
          <p:cNvPicPr>
            <a:picLocks noGrp="1"/>
          </p:cNvPicPr>
          <p:nvPr>
            <p:ph sz="quarter" idx="1"/>
          </p:nvPr>
        </p:nvPicPr>
        <p:blipFill>
          <a:blip r:embed="rId2" cstate="print"/>
          <a:srcRect/>
          <a:stretch>
            <a:fillRect/>
          </a:stretch>
        </p:blipFill>
        <p:spPr bwMode="auto">
          <a:xfrm>
            <a:off x="612648" y="1412776"/>
            <a:ext cx="7607352" cy="2520280"/>
          </a:xfrm>
          <a:prstGeom prst="rect">
            <a:avLst/>
          </a:prstGeom>
          <a:noFill/>
          <a:ln w="9525">
            <a:noFill/>
            <a:miter lim="800000"/>
            <a:headEnd/>
            <a:tailEnd/>
          </a:ln>
        </p:spPr>
      </p:pic>
      <p:pic>
        <p:nvPicPr>
          <p:cNvPr id="5" name="4 Imagen"/>
          <p:cNvPicPr/>
          <p:nvPr/>
        </p:nvPicPr>
        <p:blipFill>
          <a:blip r:embed="rId2" cstate="print"/>
          <a:srcRect/>
          <a:stretch>
            <a:fillRect/>
          </a:stretch>
        </p:blipFill>
        <p:spPr bwMode="auto">
          <a:xfrm>
            <a:off x="612648" y="3933056"/>
            <a:ext cx="7631760" cy="2520280"/>
          </a:xfrm>
          <a:prstGeom prst="rect">
            <a:avLst/>
          </a:prstGeom>
          <a:noFill/>
          <a:ln w="9525">
            <a:noFill/>
            <a:miter lim="800000"/>
            <a:headEnd/>
            <a:tailEnd/>
          </a:ln>
        </p:spPr>
      </p:pic>
    </p:spTree>
    <p:extLst>
      <p:ext uri="{BB962C8B-B14F-4D97-AF65-F5344CB8AC3E}">
        <p14:creationId xmlns:p14="http://schemas.microsoft.com/office/powerpoint/2010/main" val="551709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Diagrama de Casos de uso:</a:t>
            </a:r>
            <a:endParaRPr lang="es-PE" dirty="0"/>
          </a:p>
        </p:txBody>
      </p:sp>
      <p:pic>
        <p:nvPicPr>
          <p:cNvPr id="5" name="4 Marcador de contenido" descr="C:\Users\Steffano Coello\Desktop\UPN\casos de uso extendido copia.png"/>
          <p:cNvPicPr>
            <a:picLocks noGrp="1"/>
          </p:cNvPicPr>
          <p:nvPr>
            <p:ph sz="quarter" idx="1"/>
          </p:nvPr>
        </p:nvPicPr>
        <p:blipFill>
          <a:blip r:embed="rId2" cstate="print"/>
          <a:srcRect/>
          <a:stretch>
            <a:fillRect/>
          </a:stretch>
        </p:blipFill>
        <p:spPr bwMode="auto">
          <a:xfrm>
            <a:off x="1835696" y="1268760"/>
            <a:ext cx="5122943" cy="5589240"/>
          </a:xfrm>
          <a:prstGeom prst="rect">
            <a:avLst/>
          </a:prstGeom>
          <a:noFill/>
          <a:ln w="9525">
            <a:noFill/>
            <a:miter lim="800000"/>
            <a:headEnd/>
            <a:tailEnd/>
          </a:ln>
        </p:spPr>
      </p:pic>
      <p:sp>
        <p:nvSpPr>
          <p:cNvPr id="3" name="2 CuadroTexto"/>
          <p:cNvSpPr txBox="1"/>
          <p:nvPr/>
        </p:nvSpPr>
        <p:spPr>
          <a:xfrm>
            <a:off x="4685037" y="6244526"/>
            <a:ext cx="1296144" cy="307777"/>
          </a:xfrm>
          <a:prstGeom prst="rect">
            <a:avLst/>
          </a:prstGeom>
          <a:solidFill>
            <a:schemeClr val="bg1"/>
          </a:solidFill>
        </p:spPr>
        <p:txBody>
          <a:bodyPr wrap="square" rtlCol="0">
            <a:spAutoFit/>
          </a:bodyPr>
          <a:lstStyle/>
          <a:p>
            <a:r>
              <a:rPr lang="es-PE" sz="1400" dirty="0" err="1" smtClean="0"/>
              <a:t>extends</a:t>
            </a:r>
            <a:endParaRPr lang="es-PE" sz="1400" dirty="0"/>
          </a:p>
        </p:txBody>
      </p:sp>
    </p:spTree>
    <p:extLst>
      <p:ext uri="{BB962C8B-B14F-4D97-AF65-F5344CB8AC3E}">
        <p14:creationId xmlns:p14="http://schemas.microsoft.com/office/powerpoint/2010/main" val="2474857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Diagrama de Actividades:</a:t>
            </a:r>
            <a:endParaRPr lang="es-PE" dirty="0"/>
          </a:p>
        </p:txBody>
      </p:sp>
      <p:pic>
        <p:nvPicPr>
          <p:cNvPr id="4" name="3 Marcador de contenido" descr="C:\Users\Steffano Coello\Desktop\UPN\diagrama de actividades1.png"/>
          <p:cNvPicPr>
            <a:picLocks noGrp="1"/>
          </p:cNvPicPr>
          <p:nvPr>
            <p:ph sz="quarter" idx="1"/>
          </p:nvPr>
        </p:nvPicPr>
        <p:blipFill>
          <a:blip r:embed="rId2" cstate="print"/>
          <a:srcRect/>
          <a:stretch>
            <a:fillRect/>
          </a:stretch>
        </p:blipFill>
        <p:spPr bwMode="auto">
          <a:xfrm>
            <a:off x="1979712" y="1600200"/>
            <a:ext cx="4717491" cy="5069160"/>
          </a:xfrm>
          <a:prstGeom prst="rect">
            <a:avLst/>
          </a:prstGeom>
          <a:noFill/>
          <a:ln w="9525">
            <a:noFill/>
            <a:miter lim="800000"/>
            <a:headEnd/>
            <a:tailEnd/>
          </a:ln>
        </p:spPr>
      </p:pic>
    </p:spTree>
    <p:extLst>
      <p:ext uri="{BB962C8B-B14F-4D97-AF65-F5344CB8AC3E}">
        <p14:creationId xmlns:p14="http://schemas.microsoft.com/office/powerpoint/2010/main" val="1762191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smtClean="0"/>
              <a:t>Prototipos: </a:t>
            </a:r>
            <a:endParaRPr lang="es-ES" dirty="0"/>
          </a:p>
        </p:txBody>
      </p:sp>
      <p:pic>
        <p:nvPicPr>
          <p:cNvPr id="4" name="3 Marcador de contenido"/>
          <p:cNvPicPr>
            <a:picLocks noGrp="1"/>
          </p:cNvPicPr>
          <p:nvPr>
            <p:ph sz="quarter" idx="1"/>
          </p:nvPr>
        </p:nvPicPr>
        <p:blipFill>
          <a:blip r:embed="rId2" cstate="print"/>
          <a:srcRect/>
          <a:stretch>
            <a:fillRect/>
          </a:stretch>
        </p:blipFill>
        <p:spPr bwMode="auto">
          <a:xfrm>
            <a:off x="107504" y="1844824"/>
            <a:ext cx="4608512" cy="4464496"/>
          </a:xfrm>
          <a:prstGeom prst="rect">
            <a:avLst/>
          </a:prstGeom>
          <a:noFill/>
          <a:ln w="9525">
            <a:noFill/>
            <a:miter lim="800000"/>
            <a:headEnd/>
            <a:tailEnd/>
          </a:ln>
        </p:spPr>
      </p:pic>
      <p:pic>
        <p:nvPicPr>
          <p:cNvPr id="5" name="4 Imagen"/>
          <p:cNvPicPr/>
          <p:nvPr/>
        </p:nvPicPr>
        <p:blipFill>
          <a:blip r:embed="rId3" cstate="print"/>
          <a:srcRect/>
          <a:stretch>
            <a:fillRect/>
          </a:stretch>
        </p:blipFill>
        <p:spPr bwMode="auto">
          <a:xfrm>
            <a:off x="4788024" y="1844824"/>
            <a:ext cx="4283968" cy="4392487"/>
          </a:xfrm>
          <a:prstGeom prst="rect">
            <a:avLst/>
          </a:prstGeom>
          <a:noFill/>
          <a:ln w="9525">
            <a:noFill/>
            <a:miter lim="800000"/>
            <a:headEnd/>
            <a:tailEnd/>
          </a:ln>
        </p:spPr>
      </p:pic>
    </p:spTree>
    <p:extLst>
      <p:ext uri="{BB962C8B-B14F-4D97-AF65-F5344CB8AC3E}">
        <p14:creationId xmlns:p14="http://schemas.microsoft.com/office/powerpoint/2010/main" val="112627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a:blip r:embed="rId2" cstate="print"/>
          <a:srcRect/>
          <a:stretch>
            <a:fillRect/>
          </a:stretch>
        </p:blipFill>
        <p:spPr bwMode="auto">
          <a:xfrm>
            <a:off x="35791" y="1556792"/>
            <a:ext cx="4536210" cy="4968552"/>
          </a:xfrm>
          <a:prstGeom prst="rect">
            <a:avLst/>
          </a:prstGeom>
          <a:noFill/>
          <a:ln w="9525">
            <a:noFill/>
            <a:miter lim="800000"/>
            <a:headEnd/>
            <a:tailEnd/>
          </a:ln>
        </p:spPr>
      </p:pic>
      <p:pic>
        <p:nvPicPr>
          <p:cNvPr id="5" name="4 Imagen"/>
          <p:cNvPicPr/>
          <p:nvPr/>
        </p:nvPicPr>
        <p:blipFill>
          <a:blip r:embed="rId3" cstate="print"/>
          <a:srcRect/>
          <a:stretch>
            <a:fillRect/>
          </a:stretch>
        </p:blipFill>
        <p:spPr bwMode="auto">
          <a:xfrm>
            <a:off x="4572000" y="1484784"/>
            <a:ext cx="4595259" cy="5112568"/>
          </a:xfrm>
          <a:prstGeom prst="rect">
            <a:avLst/>
          </a:prstGeom>
          <a:noFill/>
          <a:ln w="9525">
            <a:noFill/>
            <a:miter lim="800000"/>
            <a:headEnd/>
            <a:tailEnd/>
          </a:ln>
        </p:spPr>
      </p:pic>
    </p:spTree>
    <p:extLst>
      <p:ext uri="{BB962C8B-B14F-4D97-AF65-F5344CB8AC3E}">
        <p14:creationId xmlns:p14="http://schemas.microsoft.com/office/powerpoint/2010/main" val="269554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smtClean="0"/>
              <a:t>Requerimientos:</a:t>
            </a:r>
            <a:endParaRPr lang="es-ES" dirty="0"/>
          </a:p>
        </p:txBody>
      </p:sp>
      <p:sp>
        <p:nvSpPr>
          <p:cNvPr id="3" name="2 Marcador de contenido"/>
          <p:cNvSpPr>
            <a:spLocks noGrp="1"/>
          </p:cNvSpPr>
          <p:nvPr>
            <p:ph sz="quarter" idx="1"/>
          </p:nvPr>
        </p:nvSpPr>
        <p:spPr/>
        <p:txBody>
          <a:bodyPr>
            <a:normAutofit fontScale="85000" lnSpcReduction="20000"/>
          </a:bodyPr>
          <a:lstStyle/>
          <a:p>
            <a:pPr marL="0" indent="0">
              <a:buNone/>
            </a:pPr>
            <a:r>
              <a:rPr lang="es-PE" b="1" dirty="0"/>
              <a:t>Requisitos Funcionales:</a:t>
            </a:r>
            <a:endParaRPr lang="es-ES" dirty="0"/>
          </a:p>
          <a:p>
            <a:pPr>
              <a:buFont typeface="Wingdings" pitchFamily="2" charset="2"/>
              <a:buChar char="Ø"/>
            </a:pPr>
            <a:r>
              <a:rPr lang="es-PE" dirty="0"/>
              <a:t>Crea pedido -&gt; Permite que el usuario registre el ingreso de un pedido del cliente.</a:t>
            </a:r>
            <a:endParaRPr lang="es-ES" dirty="0"/>
          </a:p>
          <a:p>
            <a:pPr>
              <a:buFont typeface="Wingdings" pitchFamily="2" charset="2"/>
              <a:buChar char="Ø"/>
            </a:pPr>
            <a:r>
              <a:rPr lang="es-PE" dirty="0"/>
              <a:t>Modifica pedido -&gt; Permite que el usuario modifique un pedido.</a:t>
            </a:r>
            <a:endParaRPr lang="es-ES" dirty="0"/>
          </a:p>
          <a:p>
            <a:pPr>
              <a:buFont typeface="Wingdings" pitchFamily="2" charset="2"/>
              <a:buChar char="Ø"/>
            </a:pPr>
            <a:r>
              <a:rPr lang="es-PE" dirty="0"/>
              <a:t>Cancelar pedido -&gt; Permite que el usuario cancele o elimine un pedido.</a:t>
            </a:r>
            <a:endParaRPr lang="es-ES" dirty="0"/>
          </a:p>
          <a:p>
            <a:pPr>
              <a:buFont typeface="Wingdings" pitchFamily="2" charset="2"/>
              <a:buChar char="Ø"/>
            </a:pPr>
            <a:r>
              <a:rPr lang="es-PE" dirty="0"/>
              <a:t>Verificar materiales -&gt; Permite que el usuario consulte el stock</a:t>
            </a:r>
            <a:endParaRPr lang="es-ES" dirty="0"/>
          </a:p>
          <a:p>
            <a:pPr>
              <a:buFont typeface="Wingdings" pitchFamily="2" charset="2"/>
              <a:buChar char="Ø"/>
            </a:pPr>
            <a:r>
              <a:rPr lang="es-PE" dirty="0"/>
              <a:t>Abastecer almacén &gt; Permite que el usuario ingrese compra de materiales</a:t>
            </a:r>
            <a:endParaRPr lang="es-ES" dirty="0"/>
          </a:p>
          <a:p>
            <a:pPr>
              <a:buFont typeface="Wingdings" pitchFamily="2" charset="2"/>
              <a:buChar char="Ø"/>
            </a:pPr>
            <a:r>
              <a:rPr lang="es-PE" dirty="0"/>
              <a:t>El sistema debe generar un reporte de los pedidos.</a:t>
            </a:r>
            <a:endParaRPr lang="es-ES" dirty="0"/>
          </a:p>
          <a:p>
            <a:endParaRPr lang="es-ES" dirty="0"/>
          </a:p>
        </p:txBody>
      </p:sp>
    </p:spTree>
    <p:extLst>
      <p:ext uri="{BB962C8B-B14F-4D97-AF65-F5344CB8AC3E}">
        <p14:creationId xmlns:p14="http://schemas.microsoft.com/office/powerpoint/2010/main" val="94696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pPr marL="0" indent="0">
              <a:buNone/>
            </a:pPr>
            <a:r>
              <a:rPr lang="es-PE" b="1" dirty="0"/>
              <a:t>Requisitos NO Funcionales:</a:t>
            </a:r>
            <a:endParaRPr lang="es-ES" dirty="0"/>
          </a:p>
          <a:p>
            <a:pPr>
              <a:buFont typeface="Wingdings" pitchFamily="2" charset="2"/>
              <a:buChar char="Ø"/>
            </a:pPr>
            <a:r>
              <a:rPr lang="es-PE" dirty="0"/>
              <a:t>El sistema debe estar desarrollado en Java </a:t>
            </a:r>
            <a:r>
              <a:rPr lang="es-PE" dirty="0" err="1"/>
              <a:t>Netbeans</a:t>
            </a:r>
            <a:r>
              <a:rPr lang="es-PE" dirty="0"/>
              <a:t>.</a:t>
            </a:r>
            <a:endParaRPr lang="es-ES" dirty="0"/>
          </a:p>
          <a:p>
            <a:pPr>
              <a:buFont typeface="Wingdings" pitchFamily="2" charset="2"/>
              <a:buChar char="Ø"/>
            </a:pPr>
            <a:r>
              <a:rPr lang="es-PE" dirty="0"/>
              <a:t>El sistema debe tener un tiempo de respuesta de 10 segundos.</a:t>
            </a:r>
            <a:endParaRPr lang="es-ES" dirty="0"/>
          </a:p>
          <a:p>
            <a:pPr>
              <a:buFont typeface="Wingdings" pitchFamily="2" charset="2"/>
              <a:buChar char="Ø"/>
            </a:pPr>
            <a:r>
              <a:rPr lang="es-PE" dirty="0"/>
              <a:t>El sistema debe estar disponible las 24 horas.</a:t>
            </a:r>
            <a:endParaRPr lang="es-ES" dirty="0"/>
          </a:p>
          <a:p>
            <a:pPr>
              <a:buFont typeface="Wingdings" pitchFamily="2" charset="2"/>
              <a:buChar char="Ø"/>
            </a:pPr>
            <a:r>
              <a:rPr lang="es-PE" dirty="0"/>
              <a:t>El sistema será óptimo para sistemas  operativos de Windows XP en adelante.</a:t>
            </a:r>
            <a:endParaRPr lang="es-ES" dirty="0"/>
          </a:p>
          <a:p>
            <a:endParaRPr lang="es-ES" dirty="0"/>
          </a:p>
        </p:txBody>
      </p:sp>
    </p:spTree>
    <p:extLst>
      <p:ext uri="{BB962C8B-B14F-4D97-AF65-F5344CB8AC3E}">
        <p14:creationId xmlns:p14="http://schemas.microsoft.com/office/powerpoint/2010/main" val="378537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fontScale="92500" lnSpcReduction="20000"/>
          </a:bodyPr>
          <a:lstStyle/>
          <a:p>
            <a:pPr marL="0" indent="0">
              <a:buNone/>
            </a:pPr>
            <a:r>
              <a:rPr lang="es-PE" b="1" dirty="0"/>
              <a:t>Requisitos de Facilidad De Uso:</a:t>
            </a:r>
            <a:endParaRPr lang="es-ES" dirty="0"/>
          </a:p>
          <a:p>
            <a:pPr>
              <a:buFont typeface="Wingdings" pitchFamily="2" charset="2"/>
              <a:buChar char="Ø"/>
            </a:pPr>
            <a:r>
              <a:rPr lang="es-PE" dirty="0"/>
              <a:t>El sistema debe tener una interfaz que sea fácil de utilizar para el administrador.</a:t>
            </a:r>
            <a:endParaRPr lang="es-ES" dirty="0"/>
          </a:p>
          <a:p>
            <a:pPr>
              <a:buFont typeface="Wingdings" pitchFamily="2" charset="2"/>
              <a:buChar char="Ø"/>
            </a:pPr>
            <a:r>
              <a:rPr lang="es-PE" dirty="0"/>
              <a:t>El sistema debe estar programado en el idioma madre del administrador.</a:t>
            </a:r>
            <a:endParaRPr lang="es-ES" dirty="0"/>
          </a:p>
          <a:p>
            <a:pPr>
              <a:buFont typeface="Wingdings" pitchFamily="2" charset="2"/>
              <a:buChar char="Ø"/>
            </a:pPr>
            <a:r>
              <a:rPr lang="es-PE" dirty="0"/>
              <a:t>El sistema debe estar probado antes de su implementación.</a:t>
            </a:r>
            <a:endParaRPr lang="es-ES" dirty="0"/>
          </a:p>
          <a:p>
            <a:pPr>
              <a:buFont typeface="Wingdings" pitchFamily="2" charset="2"/>
              <a:buChar char="Ø"/>
            </a:pPr>
            <a:r>
              <a:rPr lang="es-PE" dirty="0"/>
              <a:t>El sistema debe estar disponible con o sin conexión a internet.</a:t>
            </a:r>
            <a:endParaRPr lang="es-ES" dirty="0"/>
          </a:p>
          <a:p>
            <a:pPr>
              <a:buFont typeface="Wingdings" pitchFamily="2" charset="2"/>
              <a:buChar char="Ø"/>
            </a:pPr>
            <a:r>
              <a:rPr lang="es-PE" dirty="0"/>
              <a:t>El sistema agilizará los procesos de inventario de la empresa</a:t>
            </a:r>
            <a:r>
              <a:rPr lang="es-PE" dirty="0" smtClean="0"/>
              <a:t>.</a:t>
            </a:r>
            <a:endParaRPr lang="es-ES" dirty="0"/>
          </a:p>
        </p:txBody>
      </p:sp>
    </p:spTree>
    <p:extLst>
      <p:ext uri="{BB962C8B-B14F-4D97-AF65-F5344CB8AC3E}">
        <p14:creationId xmlns:p14="http://schemas.microsoft.com/office/powerpoint/2010/main" val="1935428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568" y="116632"/>
            <a:ext cx="8153400" cy="990600"/>
          </a:xfrm>
        </p:spPr>
        <p:txBody>
          <a:bodyPr>
            <a:normAutofit/>
          </a:bodyPr>
          <a:lstStyle/>
          <a:p>
            <a:r>
              <a:rPr lang="es-PE" dirty="0" smtClean="0"/>
              <a:t>DISEÑO FISICO DEL SISTEMA</a:t>
            </a:r>
            <a:endParaRPr lang="es-PE" dirty="0"/>
          </a:p>
        </p:txBody>
      </p:sp>
      <p:pic>
        <p:nvPicPr>
          <p:cNvPr id="4" name="Marcador de contenido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259632" y="1853739"/>
            <a:ext cx="6624736" cy="4968552"/>
          </a:xfrm>
        </p:spPr>
      </p:pic>
    </p:spTree>
    <p:extLst>
      <p:ext uri="{BB962C8B-B14F-4D97-AF65-F5344CB8AC3E}">
        <p14:creationId xmlns:p14="http://schemas.microsoft.com/office/powerpoint/2010/main" val="34118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SISTEMA</a:t>
            </a:r>
            <a:endParaRPr lang="es-PE" dirty="0"/>
          </a:p>
        </p:txBody>
      </p:sp>
      <p:pic>
        <p:nvPicPr>
          <p:cNvPr id="4" name="Imagen 3"/>
          <p:cNvPicPr>
            <a:picLocks noChangeAspect="1"/>
          </p:cNvPicPr>
          <p:nvPr/>
        </p:nvPicPr>
        <p:blipFill>
          <a:blip r:embed="rId2"/>
          <a:stretch>
            <a:fillRect/>
          </a:stretch>
        </p:blipFill>
        <p:spPr>
          <a:xfrm>
            <a:off x="2679573" y="2132856"/>
            <a:ext cx="4019550" cy="3390900"/>
          </a:xfrm>
          <a:prstGeom prst="rect">
            <a:avLst/>
          </a:prstGeom>
        </p:spPr>
      </p:pic>
    </p:spTree>
    <p:extLst>
      <p:ext uri="{BB962C8B-B14F-4D97-AF65-F5344CB8AC3E}">
        <p14:creationId xmlns:p14="http://schemas.microsoft.com/office/powerpoint/2010/main" val="334717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Identificación del problema: </a:t>
            </a:r>
            <a:endParaRPr lang="es-PE" dirty="0"/>
          </a:p>
        </p:txBody>
      </p:sp>
      <p:sp>
        <p:nvSpPr>
          <p:cNvPr id="3" name="2 Marcador de contenido"/>
          <p:cNvSpPr>
            <a:spLocks noGrp="1"/>
          </p:cNvSpPr>
          <p:nvPr>
            <p:ph sz="quarter" idx="1"/>
          </p:nvPr>
        </p:nvSpPr>
        <p:spPr/>
        <p:txBody>
          <a:bodyPr>
            <a:normAutofit fontScale="92500" lnSpcReduction="10000"/>
          </a:bodyPr>
          <a:lstStyle/>
          <a:p>
            <a:r>
              <a:rPr lang="es-PE" dirty="0"/>
              <a:t>La empresa escogida por el grupo no cuenta con libros contables y caja, así como un sistema de registro</a:t>
            </a:r>
            <a:r>
              <a:rPr lang="es-PE" dirty="0" smtClean="0"/>
              <a:t>: de </a:t>
            </a:r>
            <a:r>
              <a:rPr lang="es-PE" dirty="0"/>
              <a:t>proveedores; </a:t>
            </a:r>
            <a:r>
              <a:rPr lang="es-PE" dirty="0" smtClean="0"/>
              <a:t>compras </a:t>
            </a:r>
            <a:r>
              <a:rPr lang="es-PE" dirty="0"/>
              <a:t>de insumos; </a:t>
            </a:r>
            <a:r>
              <a:rPr lang="es-PE" dirty="0" smtClean="0"/>
              <a:t>ventas</a:t>
            </a:r>
            <a:r>
              <a:rPr lang="es-PE" dirty="0"/>
              <a:t>; </a:t>
            </a:r>
            <a:r>
              <a:rPr lang="es-PE" dirty="0" smtClean="0"/>
              <a:t>inventario </a:t>
            </a:r>
            <a:r>
              <a:rPr lang="es-PE" dirty="0"/>
              <a:t>entre otros, además el solo hecho de tener existencias de un producto terminado para venta directa o virtual específicamente por temporada navideña; no emplea personal para mejorar cadena de producción, distribución y comercialización o administración adecuada que pueda incrementar sus utilidades como cualquier empresa de mediana  o gran envergadura  de periodicidad </a:t>
            </a:r>
            <a:r>
              <a:rPr lang="es-PE" dirty="0" smtClean="0"/>
              <a:t>anual.</a:t>
            </a:r>
            <a:endParaRPr lang="es-PE" dirty="0"/>
          </a:p>
        </p:txBody>
      </p:sp>
    </p:spTree>
    <p:extLst>
      <p:ext uri="{BB962C8B-B14F-4D97-AF65-F5344CB8AC3E}">
        <p14:creationId xmlns:p14="http://schemas.microsoft.com/office/powerpoint/2010/main" val="3842426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PE" dirty="0" smtClean="0"/>
              <a:t>SISTEMA-GESTION ALMACEN</a:t>
            </a:r>
            <a:endParaRPr lang="es-PE" dirty="0"/>
          </a:p>
        </p:txBody>
      </p:sp>
      <p:pic>
        <p:nvPicPr>
          <p:cNvPr id="5" name="Imagen 4"/>
          <p:cNvPicPr>
            <a:picLocks noChangeAspect="1"/>
          </p:cNvPicPr>
          <p:nvPr/>
        </p:nvPicPr>
        <p:blipFill>
          <a:blip r:embed="rId2"/>
          <a:stretch>
            <a:fillRect/>
          </a:stretch>
        </p:blipFill>
        <p:spPr>
          <a:xfrm>
            <a:off x="1241298" y="1628800"/>
            <a:ext cx="6896100" cy="4629150"/>
          </a:xfrm>
          <a:prstGeom prst="rect">
            <a:avLst/>
          </a:prstGeom>
        </p:spPr>
      </p:pic>
    </p:spTree>
    <p:extLst>
      <p:ext uri="{BB962C8B-B14F-4D97-AF65-F5344CB8AC3E}">
        <p14:creationId xmlns:p14="http://schemas.microsoft.com/office/powerpoint/2010/main" val="187693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PE" dirty="0" smtClean="0"/>
              <a:t>SISTEMA-GESTION ALMACEN</a:t>
            </a:r>
            <a:endParaRPr lang="es-PE" dirty="0"/>
          </a:p>
        </p:txBody>
      </p:sp>
      <p:pic>
        <p:nvPicPr>
          <p:cNvPr id="5" name="Imagen 4"/>
          <p:cNvPicPr>
            <a:picLocks noChangeAspect="1"/>
          </p:cNvPicPr>
          <p:nvPr/>
        </p:nvPicPr>
        <p:blipFill>
          <a:blip r:embed="rId2"/>
          <a:stretch>
            <a:fillRect/>
          </a:stretch>
        </p:blipFill>
        <p:spPr>
          <a:xfrm>
            <a:off x="2374773" y="1844824"/>
            <a:ext cx="4629150" cy="3762375"/>
          </a:xfrm>
          <a:prstGeom prst="rect">
            <a:avLst/>
          </a:prstGeom>
        </p:spPr>
      </p:pic>
    </p:spTree>
    <p:extLst>
      <p:ext uri="{BB962C8B-B14F-4D97-AF65-F5344CB8AC3E}">
        <p14:creationId xmlns:p14="http://schemas.microsoft.com/office/powerpoint/2010/main" val="341252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PE" dirty="0" smtClean="0"/>
              <a:t>SISTEMA-GESTION CLIENTE</a:t>
            </a:r>
            <a:endParaRPr lang="es-PE" dirty="0"/>
          </a:p>
        </p:txBody>
      </p:sp>
      <p:pic>
        <p:nvPicPr>
          <p:cNvPr id="5" name="Imagen 4"/>
          <p:cNvPicPr>
            <a:picLocks noChangeAspect="1"/>
          </p:cNvPicPr>
          <p:nvPr/>
        </p:nvPicPr>
        <p:blipFill>
          <a:blip r:embed="rId2"/>
          <a:stretch>
            <a:fillRect/>
          </a:stretch>
        </p:blipFill>
        <p:spPr>
          <a:xfrm>
            <a:off x="1115616" y="1628800"/>
            <a:ext cx="6524625" cy="4800600"/>
          </a:xfrm>
          <a:prstGeom prst="rect">
            <a:avLst/>
          </a:prstGeom>
        </p:spPr>
      </p:pic>
    </p:spTree>
    <p:extLst>
      <p:ext uri="{BB962C8B-B14F-4D97-AF65-F5344CB8AC3E}">
        <p14:creationId xmlns:p14="http://schemas.microsoft.com/office/powerpoint/2010/main" val="1360462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PE" dirty="0" smtClean="0"/>
              <a:t>SISTEMA-GESTION CLIENTE</a:t>
            </a:r>
            <a:endParaRPr lang="es-PE" dirty="0"/>
          </a:p>
        </p:txBody>
      </p:sp>
      <p:pic>
        <p:nvPicPr>
          <p:cNvPr id="5" name="Imagen 4"/>
          <p:cNvPicPr>
            <a:picLocks noChangeAspect="1"/>
          </p:cNvPicPr>
          <p:nvPr/>
        </p:nvPicPr>
        <p:blipFill>
          <a:blip r:embed="rId2"/>
          <a:stretch>
            <a:fillRect/>
          </a:stretch>
        </p:blipFill>
        <p:spPr>
          <a:xfrm>
            <a:off x="2441448" y="1844824"/>
            <a:ext cx="4495800" cy="3876675"/>
          </a:xfrm>
          <a:prstGeom prst="rect">
            <a:avLst/>
          </a:prstGeom>
        </p:spPr>
      </p:pic>
    </p:spTree>
    <p:extLst>
      <p:ext uri="{BB962C8B-B14F-4D97-AF65-F5344CB8AC3E}">
        <p14:creationId xmlns:p14="http://schemas.microsoft.com/office/powerpoint/2010/main" val="297981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SISTEMA-GESTION PEDIDO</a:t>
            </a:r>
            <a:endParaRPr lang="es-PE" dirty="0"/>
          </a:p>
        </p:txBody>
      </p:sp>
      <p:pic>
        <p:nvPicPr>
          <p:cNvPr id="4" name="Imagen 3"/>
          <p:cNvPicPr>
            <a:picLocks noChangeAspect="1"/>
          </p:cNvPicPr>
          <p:nvPr/>
        </p:nvPicPr>
        <p:blipFill>
          <a:blip r:embed="rId2"/>
          <a:stretch>
            <a:fillRect/>
          </a:stretch>
        </p:blipFill>
        <p:spPr>
          <a:xfrm>
            <a:off x="398362" y="1772816"/>
            <a:ext cx="8581972" cy="4510811"/>
          </a:xfrm>
          <a:prstGeom prst="rect">
            <a:avLst/>
          </a:prstGeom>
        </p:spPr>
      </p:pic>
    </p:spTree>
    <p:extLst>
      <p:ext uri="{BB962C8B-B14F-4D97-AF65-F5344CB8AC3E}">
        <p14:creationId xmlns:p14="http://schemas.microsoft.com/office/powerpoint/2010/main" val="399340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 GESTION PEDIDO</a:t>
            </a:r>
            <a:endParaRPr lang="es-PE" dirty="0"/>
          </a:p>
        </p:txBody>
      </p:sp>
      <p:pic>
        <p:nvPicPr>
          <p:cNvPr id="5" name="Imagen 4"/>
          <p:cNvPicPr>
            <a:picLocks noChangeAspect="1"/>
          </p:cNvPicPr>
          <p:nvPr/>
        </p:nvPicPr>
        <p:blipFill>
          <a:blip r:embed="rId2"/>
          <a:stretch>
            <a:fillRect/>
          </a:stretch>
        </p:blipFill>
        <p:spPr>
          <a:xfrm>
            <a:off x="383191" y="1772816"/>
            <a:ext cx="8612314" cy="3834551"/>
          </a:xfrm>
          <a:prstGeom prst="rect">
            <a:avLst/>
          </a:prstGeom>
        </p:spPr>
      </p:pic>
    </p:spTree>
    <p:extLst>
      <p:ext uri="{BB962C8B-B14F-4D97-AF65-F5344CB8AC3E}">
        <p14:creationId xmlns:p14="http://schemas.microsoft.com/office/powerpoint/2010/main" val="388451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59632" y="1412776"/>
            <a:ext cx="7056784" cy="7171194"/>
          </a:xfrm>
          <a:prstGeom prst="rect">
            <a:avLst/>
          </a:prstGeom>
          <a:noFill/>
        </p:spPr>
        <p:txBody>
          <a:bodyPr wrap="square" lIns="91440" tIns="45720" rIns="91440" bIns="45720">
            <a:spAutoFit/>
          </a:bodyPr>
          <a:lstStyle/>
          <a:p>
            <a:pPr algn="ctr"/>
            <a:r>
              <a:rPr lang="es-ES" sz="115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GRACIAS </a:t>
            </a:r>
          </a:p>
          <a:p>
            <a:pPr algn="ctr"/>
            <a:r>
              <a:rPr lang="es-ES" sz="11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TOTALES</a:t>
            </a:r>
          </a:p>
          <a:p>
            <a:pPr algn="ctr"/>
            <a:r>
              <a:rPr lang="es-ES" sz="115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:3</a:t>
            </a:r>
          </a:p>
          <a:p>
            <a:pPr algn="ctr"/>
            <a:endParaRPr lang="es-ES" sz="115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96405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Planteamiento de la </a:t>
            </a:r>
            <a:r>
              <a:rPr lang="es-PE" b="1" dirty="0" smtClean="0"/>
              <a:t>solución:</a:t>
            </a:r>
            <a:endParaRPr lang="es-PE" dirty="0"/>
          </a:p>
        </p:txBody>
      </p:sp>
      <p:sp>
        <p:nvSpPr>
          <p:cNvPr id="3" name="2 Marcador de contenido"/>
          <p:cNvSpPr>
            <a:spLocks noGrp="1"/>
          </p:cNvSpPr>
          <p:nvPr>
            <p:ph sz="quarter" idx="1"/>
          </p:nvPr>
        </p:nvSpPr>
        <p:spPr/>
        <p:txBody>
          <a:bodyPr>
            <a:normAutofit fontScale="92500" lnSpcReduction="20000"/>
          </a:bodyPr>
          <a:lstStyle/>
          <a:p>
            <a:r>
              <a:rPr lang="es-PE" dirty="0"/>
              <a:t>Como grupo planeamos elaborar un sistema, el cual permita a la empresa agilizar y optimizar sus procesos, ya que la importancia del control de inventarios y caja, radica en el objetivo primordial de toda empresa, que es la de generar utilidades, en tanto, esta obtención de utilidad radica principalmente en gran parte en las ventas, por lo que si no hay un control de inventarios adecuado, estas ventas se reducirían automáticamente incidiendo en la merma de las utilidades proyectadas dentro de un ejercicio económico determinado, que conduciría a reducir la inversión en personal especializado, técnico y material suficiente para </a:t>
            </a:r>
            <a:r>
              <a:rPr lang="es-PE" dirty="0" smtClean="0"/>
              <a:t>trabajar.</a:t>
            </a:r>
            <a:endParaRPr lang="es-PE" dirty="0"/>
          </a:p>
        </p:txBody>
      </p:sp>
    </p:spTree>
    <p:extLst>
      <p:ext uri="{BB962C8B-B14F-4D97-AF65-F5344CB8AC3E}">
        <p14:creationId xmlns:p14="http://schemas.microsoft.com/office/powerpoint/2010/main" val="3787722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Como implementar la solución</a:t>
            </a:r>
            <a:r>
              <a:rPr lang="es-PE" b="1" dirty="0" smtClean="0"/>
              <a:t>:</a:t>
            </a:r>
            <a:endParaRPr lang="es-PE" dirty="0"/>
          </a:p>
        </p:txBody>
      </p:sp>
      <p:sp>
        <p:nvSpPr>
          <p:cNvPr id="3" name="2 Marcador de contenido"/>
          <p:cNvSpPr>
            <a:spLocks noGrp="1"/>
          </p:cNvSpPr>
          <p:nvPr>
            <p:ph sz="quarter" idx="1"/>
          </p:nvPr>
        </p:nvSpPr>
        <p:spPr/>
        <p:txBody>
          <a:bodyPr/>
          <a:lstStyle/>
          <a:p>
            <a:pPr marL="0" indent="0">
              <a:buNone/>
            </a:pPr>
            <a:r>
              <a:rPr lang="es-PE" dirty="0"/>
              <a:t>Se desarrollara un software que cumpla con las demandas y necesidades del cliente para posteriormente implementarlas a su centro de trabajo logrando así mejorar exponencialmente su</a:t>
            </a:r>
          </a:p>
          <a:p>
            <a:pPr marL="0" indent="0">
              <a:buNone/>
            </a:pPr>
            <a:r>
              <a:rPr lang="es-PE" dirty="0"/>
              <a:t>Producción y llevar un óptimo registro de su entorno. El software en cuestión será desarrollado en el IDE </a:t>
            </a:r>
            <a:r>
              <a:rPr lang="es-PE" dirty="0" err="1"/>
              <a:t>NetBeans</a:t>
            </a:r>
            <a:r>
              <a:rPr lang="es-PE" dirty="0"/>
              <a:t>, con el lenguaje java.</a:t>
            </a:r>
          </a:p>
          <a:p>
            <a:endParaRPr lang="es-PE" dirty="0"/>
          </a:p>
        </p:txBody>
      </p:sp>
    </p:spTree>
    <p:extLst>
      <p:ext uri="{BB962C8B-B14F-4D97-AF65-F5344CB8AC3E}">
        <p14:creationId xmlns:p14="http://schemas.microsoft.com/office/powerpoint/2010/main" val="254221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Limitaciones de la investigación:</a:t>
            </a:r>
            <a:endParaRPr lang="es-PE" dirty="0"/>
          </a:p>
        </p:txBody>
      </p:sp>
      <p:sp>
        <p:nvSpPr>
          <p:cNvPr id="3" name="2 Marcador de contenido"/>
          <p:cNvSpPr>
            <a:spLocks noGrp="1"/>
          </p:cNvSpPr>
          <p:nvPr>
            <p:ph sz="quarter" idx="1"/>
          </p:nvPr>
        </p:nvSpPr>
        <p:spPr/>
        <p:txBody>
          <a:bodyPr/>
          <a:lstStyle/>
          <a:p>
            <a:pPr marL="0" indent="0">
              <a:buNone/>
            </a:pPr>
            <a:r>
              <a:rPr lang="es-PE" dirty="0"/>
              <a:t>Algunas limitaciones que encontramos en la investigación por parte del equipo fueron:</a:t>
            </a:r>
          </a:p>
          <a:p>
            <a:pPr lvl="0">
              <a:buFont typeface="Wingdings" pitchFamily="2" charset="2"/>
              <a:buChar char="Ø"/>
            </a:pPr>
            <a:r>
              <a:rPr lang="es-PE" dirty="0"/>
              <a:t>Conocimiento escaza y experiencia casi nula en la implementación un software para una empresa u organización</a:t>
            </a:r>
          </a:p>
          <a:p>
            <a:pPr lvl="0">
              <a:buFont typeface="Wingdings" pitchFamily="2" charset="2"/>
              <a:buChar char="Ø"/>
            </a:pPr>
            <a:r>
              <a:rPr lang="es-PE" dirty="0"/>
              <a:t>Experiencia en lenguajes de programación limitada : Java , C , C++</a:t>
            </a:r>
          </a:p>
          <a:p>
            <a:endParaRPr lang="es-PE" dirty="0"/>
          </a:p>
        </p:txBody>
      </p:sp>
    </p:spTree>
    <p:extLst>
      <p:ext uri="{BB962C8B-B14F-4D97-AF65-F5344CB8AC3E}">
        <p14:creationId xmlns:p14="http://schemas.microsoft.com/office/powerpoint/2010/main" val="3072196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Justificación</a:t>
            </a:r>
            <a:r>
              <a:rPr lang="es-PE" b="1" dirty="0" smtClean="0"/>
              <a:t>:</a:t>
            </a:r>
            <a:endParaRPr lang="es-PE" dirty="0"/>
          </a:p>
        </p:txBody>
      </p:sp>
      <p:sp>
        <p:nvSpPr>
          <p:cNvPr id="3" name="2 Marcador de contenido"/>
          <p:cNvSpPr>
            <a:spLocks noGrp="1"/>
          </p:cNvSpPr>
          <p:nvPr>
            <p:ph sz="quarter" idx="1"/>
          </p:nvPr>
        </p:nvSpPr>
        <p:spPr/>
        <p:txBody>
          <a:bodyPr>
            <a:normAutofit fontScale="92500" lnSpcReduction="20000"/>
          </a:bodyPr>
          <a:lstStyle/>
          <a:p>
            <a:r>
              <a:rPr lang="es-PE" dirty="0"/>
              <a:t>En el presente proyecto de investigación se diseñará un programa denominado </a:t>
            </a:r>
            <a:r>
              <a:rPr lang="es-PE" b="1" i="1" dirty="0"/>
              <a:t>“Sistema de Inventario de Mercancías",</a:t>
            </a:r>
            <a:r>
              <a:rPr lang="es-PE" dirty="0"/>
              <a:t> con la finalidad de controlar todas las etapas pre y post productivas, bajo control de un programa de supervisión y seguimiento de  existencia de mercancía entre otros, por ende se hace imprescindible tener el dominio y mayor control de la logística de entradas y salidas de mercancía, al momento de descargar la </a:t>
            </a:r>
            <a:r>
              <a:rPr lang="es-PE" dirty="0" err="1" smtClean="0"/>
              <a:t>informacion</a:t>
            </a:r>
            <a:r>
              <a:rPr lang="es-PE" dirty="0"/>
              <a:t> en el sistema y al momento de algún </a:t>
            </a:r>
            <a:r>
              <a:rPr lang="es-PE" dirty="0" smtClean="0"/>
              <a:t>cambio</a:t>
            </a:r>
            <a:r>
              <a:rPr lang="es-PE" dirty="0"/>
              <a:t> o devolución de la misma, para así poder satisfacer </a:t>
            </a:r>
            <a:r>
              <a:rPr lang="es-PE" dirty="0" smtClean="0"/>
              <a:t>las </a:t>
            </a:r>
            <a:r>
              <a:rPr lang="es-PE" dirty="0"/>
              <a:t>necesidades y requerimientos de la empresa.</a:t>
            </a:r>
          </a:p>
          <a:p>
            <a:endParaRPr lang="es-PE" dirty="0"/>
          </a:p>
        </p:txBody>
      </p:sp>
    </p:spTree>
    <p:extLst>
      <p:ext uri="{BB962C8B-B14F-4D97-AF65-F5344CB8AC3E}">
        <p14:creationId xmlns:p14="http://schemas.microsoft.com/office/powerpoint/2010/main" val="4242658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Ventajas de la solución</a:t>
            </a:r>
            <a:r>
              <a:rPr lang="es-PE" b="1" dirty="0" smtClean="0"/>
              <a:t>:</a:t>
            </a:r>
            <a:endParaRPr lang="es-PE" dirty="0"/>
          </a:p>
        </p:txBody>
      </p:sp>
      <p:sp>
        <p:nvSpPr>
          <p:cNvPr id="3" name="2 Marcador de contenido"/>
          <p:cNvSpPr>
            <a:spLocks noGrp="1"/>
          </p:cNvSpPr>
          <p:nvPr>
            <p:ph sz="quarter" idx="1"/>
          </p:nvPr>
        </p:nvSpPr>
        <p:spPr/>
        <p:txBody>
          <a:bodyPr>
            <a:normAutofit fontScale="70000" lnSpcReduction="20000"/>
          </a:bodyPr>
          <a:lstStyle/>
          <a:p>
            <a:pPr marL="0" indent="0">
              <a:buNone/>
            </a:pPr>
            <a:r>
              <a:rPr lang="es-PE" dirty="0"/>
              <a:t>Mantener un inventario preciso es fundamental para reducir los costos y ofrecer una operación más eficiente. Una gestión confiable de los inventarios implica mejores decisiones, reducción de costos, mayor rentabilidad y clientes más contentos, a continuación nombraremos algunas ventajas de elaborar el sistema de inventarios:</a:t>
            </a:r>
          </a:p>
          <a:p>
            <a:pPr lvl="0">
              <a:buFont typeface="Wingdings" pitchFamily="2" charset="2"/>
              <a:buChar char="Ø"/>
            </a:pPr>
            <a:r>
              <a:rPr lang="es-PE" b="1" dirty="0"/>
              <a:t>Maximizar los márgenes de beneficio:</a:t>
            </a:r>
            <a:r>
              <a:rPr lang="es-PE" dirty="0"/>
              <a:t> Un control de inventario bien gestionado es a menudo la clave para alcanzar los objetivos del margen de beneficio.</a:t>
            </a:r>
          </a:p>
          <a:p>
            <a:pPr lvl="0">
              <a:buFont typeface="Wingdings" pitchFamily="2" charset="2"/>
              <a:buChar char="Ø"/>
            </a:pPr>
            <a:r>
              <a:rPr lang="es-PE" b="1" dirty="0"/>
              <a:t>Elevar el nivel de calidad del servicio al cliente:</a:t>
            </a:r>
            <a:r>
              <a:rPr lang="es-PE" dirty="0"/>
              <a:t> reduciendo la pérdida de venta por falta de mercancía y generando una mayor lealtad a tu compañía.</a:t>
            </a:r>
          </a:p>
          <a:p>
            <a:pPr lvl="0">
              <a:buFont typeface="Wingdings" pitchFamily="2" charset="2"/>
              <a:buChar char="Ø"/>
            </a:pPr>
            <a:r>
              <a:rPr lang="es-PE" b="1" dirty="0"/>
              <a:t>Detectar fácilmente artículos de lento movimiento</a:t>
            </a:r>
            <a:r>
              <a:rPr lang="es-PE" dirty="0"/>
              <a:t> </a:t>
            </a:r>
            <a:r>
              <a:rPr lang="es-PE" b="1" dirty="0"/>
              <a:t>o estancados: </a:t>
            </a:r>
            <a:r>
              <a:rPr lang="es-PE" dirty="0"/>
              <a:t>para elaborar estrategias para poder desprenderse de ellos fácilmente.</a:t>
            </a:r>
          </a:p>
          <a:p>
            <a:pPr lvl="0">
              <a:buFont typeface="Wingdings" pitchFamily="2" charset="2"/>
              <a:buChar char="Ø"/>
            </a:pPr>
            <a:r>
              <a:rPr lang="es-PE" b="1" dirty="0"/>
              <a:t>Reconocer robos y mermas</a:t>
            </a:r>
            <a:r>
              <a:rPr lang="es-PE" dirty="0"/>
              <a:t>.</a:t>
            </a:r>
          </a:p>
          <a:p>
            <a:pPr lvl="0">
              <a:buFont typeface="Wingdings" pitchFamily="2" charset="2"/>
              <a:buChar char="Ø"/>
            </a:pPr>
            <a:r>
              <a:rPr lang="es-PE" b="1" dirty="0"/>
              <a:t>Control de entradas, salidas y localización de la mercancía</a:t>
            </a:r>
            <a:r>
              <a:rPr lang="es-PE" dirty="0"/>
              <a:t>: requisición de mercancías para un manejo de tus bodegas más profesional.</a:t>
            </a:r>
          </a:p>
          <a:p>
            <a:pPr marL="0" indent="0">
              <a:buNone/>
            </a:pPr>
            <a:endParaRPr lang="es-PE" dirty="0"/>
          </a:p>
        </p:txBody>
      </p:sp>
    </p:spTree>
    <p:extLst>
      <p:ext uri="{BB962C8B-B14F-4D97-AF65-F5344CB8AC3E}">
        <p14:creationId xmlns:p14="http://schemas.microsoft.com/office/powerpoint/2010/main" val="448226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Desventajas de la solución</a:t>
            </a:r>
            <a:r>
              <a:rPr lang="es-PE" b="1" dirty="0" smtClean="0"/>
              <a:t>:</a:t>
            </a:r>
            <a:endParaRPr lang="es-PE" dirty="0"/>
          </a:p>
        </p:txBody>
      </p:sp>
      <p:sp>
        <p:nvSpPr>
          <p:cNvPr id="3" name="2 Marcador de contenido"/>
          <p:cNvSpPr>
            <a:spLocks noGrp="1"/>
          </p:cNvSpPr>
          <p:nvPr>
            <p:ph sz="quarter" idx="1"/>
          </p:nvPr>
        </p:nvSpPr>
        <p:spPr/>
        <p:txBody>
          <a:bodyPr>
            <a:normAutofit fontScale="85000" lnSpcReduction="10000"/>
          </a:bodyPr>
          <a:lstStyle/>
          <a:p>
            <a:pPr marL="0" indent="0">
              <a:buNone/>
            </a:pPr>
            <a:r>
              <a:rPr lang="es-PE" dirty="0"/>
              <a:t>Algunos inconvenientes que se puedan presentar pueden ser los siguientes:</a:t>
            </a:r>
          </a:p>
          <a:p>
            <a:pPr lvl="0">
              <a:buFont typeface="Wingdings" pitchFamily="2" charset="2"/>
              <a:buChar char="Ø"/>
            </a:pPr>
            <a:r>
              <a:rPr lang="es-PE" b="1" dirty="0"/>
              <a:t>La dependencia de la tecnología: </a:t>
            </a:r>
            <a:r>
              <a:rPr lang="es-PE" dirty="0"/>
              <a:t>con un sistema de gestión de inventario informatizado, la compañía está a la merced de su tecnología. Los factores externos, como un corte de energía o la perdida de la conexión a Internet o de la red, pueden hacer que el sistema quede temporalmente inútil. </a:t>
            </a:r>
          </a:p>
          <a:p>
            <a:pPr lvl="0">
              <a:buFont typeface="Wingdings" pitchFamily="2" charset="2"/>
              <a:buChar char="Ø"/>
            </a:pPr>
            <a:r>
              <a:rPr lang="es-PE" b="1" dirty="0"/>
              <a:t>Problemas de precisión: </a:t>
            </a:r>
            <a:r>
              <a:rPr lang="es-PE" dirty="0"/>
              <a:t>un sistema computarizado por sí solo no garantiza precisión y los datos de inventario son solo tan buenos como la entrada de datos que los creo. Un recuento de selección manual o de auditoria dirigida puede ser necesario para asegurar la integridad del sistema.</a:t>
            </a:r>
          </a:p>
          <a:p>
            <a:endParaRPr lang="es-PE" dirty="0"/>
          </a:p>
        </p:txBody>
      </p:sp>
    </p:spTree>
    <p:extLst>
      <p:ext uri="{BB962C8B-B14F-4D97-AF65-F5344CB8AC3E}">
        <p14:creationId xmlns:p14="http://schemas.microsoft.com/office/powerpoint/2010/main" val="3237686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a:t> </a:t>
            </a:r>
            <a:br>
              <a:rPr lang="es-PE" dirty="0"/>
            </a:br>
            <a:r>
              <a:rPr lang="es-PE" b="1" dirty="0"/>
              <a:t>Implementación de la solución:</a:t>
            </a:r>
            <a:r>
              <a:rPr lang="es-PE" dirty="0"/>
              <a:t/>
            </a:r>
            <a:br>
              <a:rPr lang="es-PE" dirty="0"/>
            </a:br>
            <a:endParaRPr lang="es-PE" dirty="0"/>
          </a:p>
        </p:txBody>
      </p:sp>
      <p:sp>
        <p:nvSpPr>
          <p:cNvPr id="3" name="2 Marcador de contenido"/>
          <p:cNvSpPr>
            <a:spLocks noGrp="1"/>
          </p:cNvSpPr>
          <p:nvPr>
            <p:ph sz="quarter" idx="1"/>
          </p:nvPr>
        </p:nvSpPr>
        <p:spPr/>
        <p:txBody>
          <a:bodyPr/>
          <a:lstStyle/>
          <a:p>
            <a:pPr>
              <a:buFont typeface="Wingdings" pitchFamily="2" charset="2"/>
              <a:buChar char="Ø"/>
            </a:pPr>
            <a:r>
              <a:rPr lang="es-PE" b="1" dirty="0"/>
              <a:t>Elementos de negocio:</a:t>
            </a:r>
            <a:endParaRPr lang="es-PE" dirty="0"/>
          </a:p>
          <a:p>
            <a:endParaRPr lang="es-PE" dirty="0"/>
          </a:p>
        </p:txBody>
      </p:sp>
      <p:pic>
        <p:nvPicPr>
          <p:cNvPr id="4" name="3 Imagen"/>
          <p:cNvPicPr/>
          <p:nvPr/>
        </p:nvPicPr>
        <p:blipFill>
          <a:blip r:embed="rId2" cstate="print"/>
          <a:srcRect/>
          <a:stretch>
            <a:fillRect/>
          </a:stretch>
        </p:blipFill>
        <p:spPr bwMode="auto">
          <a:xfrm>
            <a:off x="755576" y="2204864"/>
            <a:ext cx="7866455" cy="4176464"/>
          </a:xfrm>
          <a:prstGeom prst="rect">
            <a:avLst/>
          </a:prstGeom>
          <a:noFill/>
          <a:ln w="9525">
            <a:noFill/>
            <a:miter lim="800000"/>
            <a:headEnd/>
            <a:tailEnd/>
          </a:ln>
        </p:spPr>
      </p:pic>
    </p:spTree>
    <p:extLst>
      <p:ext uri="{BB962C8B-B14F-4D97-AF65-F5344CB8AC3E}">
        <p14:creationId xmlns:p14="http://schemas.microsoft.com/office/powerpoint/2010/main" val="1555295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148</TotalTime>
  <Words>859</Words>
  <Application>Microsoft Office PowerPoint</Application>
  <PresentationFormat>Presentación en pantalla (4:3)</PresentationFormat>
  <Paragraphs>66</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Intermedio</vt:lpstr>
      <vt:lpstr>Implementación de un sistema de registro</vt:lpstr>
      <vt:lpstr>Identificación del problema: </vt:lpstr>
      <vt:lpstr>Planteamiento de la solución:</vt:lpstr>
      <vt:lpstr>Como implementar la solución:</vt:lpstr>
      <vt:lpstr>Limitaciones de la investigación:</vt:lpstr>
      <vt:lpstr>Justificación:</vt:lpstr>
      <vt:lpstr>Ventajas de la solución:</vt:lpstr>
      <vt:lpstr>Desventajas de la solución:</vt:lpstr>
      <vt:lpstr>  Implementación de la solución: </vt:lpstr>
      <vt:lpstr>Especificación de Procesos de  Negocio:</vt:lpstr>
      <vt:lpstr>Diagrama de Casos de uso:</vt:lpstr>
      <vt:lpstr>Diagrama de Actividades:</vt:lpstr>
      <vt:lpstr>Prototipos: </vt:lpstr>
      <vt:lpstr>Presentación de PowerPoint</vt:lpstr>
      <vt:lpstr>Requerimientos:</vt:lpstr>
      <vt:lpstr>Presentación de PowerPoint</vt:lpstr>
      <vt:lpstr>Presentación de PowerPoint</vt:lpstr>
      <vt:lpstr>DISEÑO FISICO DEL SISTEMA</vt:lpstr>
      <vt:lpstr>SISTEMA</vt:lpstr>
      <vt:lpstr>SISTEMA-GESTION ALMACEN</vt:lpstr>
      <vt:lpstr>SISTEMA-GESTION ALMACEN</vt:lpstr>
      <vt:lpstr>SISTEMA-GESTION CLIENTE</vt:lpstr>
      <vt:lpstr>SISTEMA-GESTION CLIENTE</vt:lpstr>
      <vt:lpstr>SISTEMA-GESTION PEDIDO</vt:lpstr>
      <vt:lpstr>SISTEMA- GESTION PEDIDO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Docente</cp:lastModifiedBy>
  <cp:revision>14</cp:revision>
  <dcterms:created xsi:type="dcterms:W3CDTF">2016-09-12T22:11:27Z</dcterms:created>
  <dcterms:modified xsi:type="dcterms:W3CDTF">2016-10-10T17:01:47Z</dcterms:modified>
</cp:coreProperties>
</file>