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8" r:id="rId10"/>
    <p:sldId id="267"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CC3399"/>
    <a:srgbClr val="70AC2E"/>
    <a:srgbClr val="C19FFF"/>
    <a:srgbClr val="CAB4EA"/>
    <a:srgbClr val="D3B5E9"/>
    <a:srgbClr val="D68B1C"/>
    <a:srgbClr val="FFE0A3"/>
    <a:srgbClr val="D0005E"/>
    <a:srgbClr val="BE02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7" y="-485"/>
      </p:cViewPr>
      <p:guideLst>
        <p:guide orient="horz" pos="2160"/>
        <p:guide pos="2880"/>
      </p:guideLst>
    </p:cSldViewPr>
  </p:slideViewPr>
  <p:notesTextViewPr>
    <p:cViewPr>
      <p:scale>
        <a:sx n="1" d="1"/>
        <a:sy n="1" d="1"/>
      </p:scale>
      <p:origin x="0" y="0"/>
    </p:cViewPr>
  </p:notesTextViewPr>
  <p:gridSpacing cx="156370338" cy="1563703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680310"/>
            <a:ext cx="7772400" cy="763525"/>
          </a:xfrm>
          <a:effectLst>
            <a:outerShdw blurRad="25400" dist="38100" dir="1920000" algn="tl" rotWithShape="0">
              <a:schemeClr val="bg1"/>
            </a:outerShdw>
          </a:effectLst>
        </p:spPr>
        <p:txBody>
          <a:bodyPr>
            <a:normAutofit/>
          </a:bodyPr>
          <a:lstStyle>
            <a:lvl1pPr algn="r">
              <a:defRPr sz="3600">
                <a:solidFill>
                  <a:schemeClr val="accent6">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4130" y="1596540"/>
            <a:ext cx="6400800" cy="1221640"/>
          </a:xfrm>
        </p:spPr>
        <p:txBody>
          <a:bodyPr>
            <a:normAutofit/>
          </a:bodyPr>
          <a:lstStyle>
            <a:lvl1pPr marL="0" indent="0" algn="r">
              <a:buNone/>
              <a:defRPr sz="26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8229600" cy="458115"/>
          </a:xfrm>
          <a:effectLst/>
        </p:spPr>
        <p:txBody>
          <a:bodyPr>
            <a:normAutofit/>
          </a:bodyPr>
          <a:lstStyle>
            <a:lvl1pPr algn="r">
              <a:defRPr sz="3600">
                <a:solidFill>
                  <a:schemeClr val="accent6">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596541"/>
            <a:ext cx="8229600" cy="4428444"/>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527605"/>
            <a:ext cx="7016195" cy="610820"/>
          </a:xfrm>
        </p:spPr>
        <p:txBody>
          <a:bodyPr>
            <a:normAutofit/>
          </a:bodyPr>
          <a:lstStyle>
            <a:lvl1pPr algn="l">
              <a:defRPr sz="3600">
                <a:solidFill>
                  <a:schemeClr val="accent6">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76015" y="1291130"/>
            <a:ext cx="7016195" cy="4581150"/>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8229600" cy="610820"/>
          </a:xfrm>
          <a:effectLst/>
        </p:spPr>
        <p:txBody>
          <a:bodyPr>
            <a:normAutofit/>
          </a:bodyPr>
          <a:lstStyle>
            <a:lvl1pPr algn="r">
              <a:defRPr sz="3600">
                <a:solidFill>
                  <a:schemeClr val="accent6">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1670" y="1577497"/>
            <a:ext cx="4040188" cy="639762"/>
          </a:xfrm>
        </p:spPr>
        <p:txBody>
          <a:bodyPr anchor="b"/>
          <a:lstStyle>
            <a:lvl1pPr marL="0" indent="0">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1670" y="2207360"/>
            <a:ext cx="4040188" cy="303505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1577497"/>
            <a:ext cx="4041775" cy="639762"/>
          </a:xfrm>
        </p:spPr>
        <p:txBody>
          <a:bodyPr anchor="b"/>
          <a:lstStyle>
            <a:lvl1pPr marL="0" indent="0">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207360"/>
            <a:ext cx="4041775" cy="303505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V0J2ULF0A-c&amp;list=PL_d-XKRO_5G82DPjw4r5xEbdhVngzC9Ju&amp;index=2" TargetMode="External"/><Relationship Id="rId3" Type="http://schemas.openxmlformats.org/officeDocument/2006/relationships/hyperlink" Target="https://aws.amazon.com/es/documentation/" TargetMode="External"/><Relationship Id="rId7" Type="http://schemas.openxmlformats.org/officeDocument/2006/relationships/hyperlink" Target="http://www.konnichiwamundo.com/2013/08/importar-un-fichero-csv-grande-a-mysql.html" TargetMode="External"/><Relationship Id="rId2" Type="http://schemas.openxmlformats.org/officeDocument/2006/relationships/hyperlink" Target="https://www.youtube.com/watch?list=PL_d-XKRO_5G82DPjw4r5xEbdhVngzC9Ju&amp;v=sNkAgCdBxo4" TargetMode="External"/><Relationship Id="rId1" Type="http://schemas.openxmlformats.org/officeDocument/2006/relationships/slideLayout" Target="../slideLayouts/slideLayout2.xml"/><Relationship Id="rId6" Type="http://schemas.openxmlformats.org/officeDocument/2006/relationships/hyperlink" Target="http://lite.ip2location.com/database/ip-country-region-city-latitude-longitude-zipcode-timezone" TargetMode="External"/><Relationship Id="rId5" Type="http://schemas.openxmlformats.org/officeDocument/2006/relationships/hyperlink" Target="http://howto.gandasoftwarefactory.com/desarrollo-software/2014/como-instalar-phpmyadmin-ubuntu-linux-20140929/" TargetMode="External"/><Relationship Id="rId4" Type="http://schemas.openxmlformats.org/officeDocument/2006/relationships/hyperlink" Target="https://docs.aws.amazon.com/AWSEC2/latest/UserGuide/ec2-ug.pdf" TargetMode="External"/><Relationship Id="rId9" Type="http://schemas.openxmlformats.org/officeDocument/2006/relationships/hyperlink" Target="http://helloit.es/2011/07/limite-de-conexiones-en-mysq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Geolocalizador</a:t>
            </a:r>
            <a:r>
              <a:rPr lang="en-US" dirty="0" smtClean="0"/>
              <a:t> de IPs</a:t>
            </a:r>
            <a:endParaRPr lang="en-US" dirty="0"/>
          </a:p>
        </p:txBody>
      </p:sp>
      <p:sp>
        <p:nvSpPr>
          <p:cNvPr id="3" name="Subtitle 2"/>
          <p:cNvSpPr>
            <a:spLocks noGrp="1"/>
          </p:cNvSpPr>
          <p:nvPr>
            <p:ph type="subTitle" idx="1"/>
          </p:nvPr>
        </p:nvSpPr>
        <p:spPr/>
        <p:txBody>
          <a:bodyPr>
            <a:normAutofit/>
          </a:bodyPr>
          <a:lstStyle/>
          <a:p>
            <a:r>
              <a:rPr lang="en-US" dirty="0" smtClean="0"/>
              <a:t>Cloud Computing</a:t>
            </a:r>
            <a:endParaRPr lang="en-US" dirty="0" smtClean="0"/>
          </a:p>
        </p:txBody>
      </p:sp>
      <p:sp>
        <p:nvSpPr>
          <p:cNvPr id="4" name="3 Rectángulo"/>
          <p:cNvSpPr/>
          <p:nvPr/>
        </p:nvSpPr>
        <p:spPr>
          <a:xfrm>
            <a:off x="4419295" y="5719575"/>
            <a:ext cx="4572000" cy="892552"/>
          </a:xfrm>
          <a:prstGeom prst="rect">
            <a:avLst/>
          </a:prstGeom>
        </p:spPr>
        <p:txBody>
          <a:bodyPr>
            <a:spAutoFit/>
          </a:bodyPr>
          <a:lstStyle/>
          <a:p>
            <a:pPr algn="r"/>
            <a:r>
              <a:rPr lang="en-US" sz="2600" dirty="0" smtClean="0">
                <a:solidFill>
                  <a:schemeClr val="bg1">
                    <a:lumMod val="50000"/>
                  </a:schemeClr>
                </a:solidFill>
              </a:rPr>
              <a:t>Ramón Palacios </a:t>
            </a:r>
            <a:r>
              <a:rPr lang="en-US" sz="2600" dirty="0" err="1" smtClean="0">
                <a:solidFill>
                  <a:schemeClr val="bg1">
                    <a:lumMod val="50000"/>
                  </a:schemeClr>
                </a:solidFill>
              </a:rPr>
              <a:t>Rodríguez</a:t>
            </a:r>
            <a:endParaRPr lang="en-US" sz="2600" dirty="0" smtClean="0">
              <a:solidFill>
                <a:schemeClr val="bg1">
                  <a:lumMod val="50000"/>
                </a:schemeClr>
              </a:solidFill>
            </a:endParaRPr>
          </a:p>
          <a:p>
            <a:r>
              <a:rPr lang="en-US" sz="2600" dirty="0" smtClean="0">
                <a:solidFill>
                  <a:schemeClr val="bg1">
                    <a:lumMod val="50000"/>
                  </a:schemeClr>
                </a:solidFill>
              </a:rPr>
              <a:t>José </a:t>
            </a:r>
            <a:r>
              <a:rPr lang="en-US" sz="2600" dirty="0" smtClean="0">
                <a:solidFill>
                  <a:schemeClr val="bg1">
                    <a:lumMod val="50000"/>
                  </a:schemeClr>
                </a:solidFill>
              </a:rPr>
              <a:t>Manuel Lozano </a:t>
            </a:r>
            <a:r>
              <a:rPr lang="en-US" sz="2600" dirty="0" smtClean="0">
                <a:solidFill>
                  <a:schemeClr val="bg1">
                    <a:lumMod val="50000"/>
                  </a:schemeClr>
                </a:solidFill>
              </a:rPr>
              <a:t>Dominguez</a:t>
            </a:r>
            <a:endParaRPr lang="en-US" sz="2600" dirty="0" smtClean="0">
              <a:solidFill>
                <a:schemeClr val="bg1">
                  <a:lumMod val="50000"/>
                </a:schemeClr>
              </a:solidFill>
            </a:endParaRPr>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Problemas encontrados</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t>Pruebas de esfuerzo </a:t>
            </a:r>
            <a:r>
              <a:rPr lang="es-ES" dirty="0" err="1" smtClean="0"/>
              <a:t>Siege</a:t>
            </a:r>
            <a:r>
              <a:rPr lang="es-ES" dirty="0" smtClean="0"/>
              <a:t>. Provocaba un gran número de fallos de segmentación de memoria. Se solucionó con un mayor número de clientes y con un menor número de peticiones concurrentes</a:t>
            </a:r>
          </a:p>
          <a:p>
            <a:r>
              <a:rPr lang="es-ES" dirty="0" smtClean="0"/>
              <a:t> Limitación en el número de peticiones concurrentes en </a:t>
            </a:r>
            <a:r>
              <a:rPr lang="es-ES" dirty="0" err="1" smtClean="0"/>
              <a:t>MySQL</a:t>
            </a:r>
            <a:r>
              <a:rPr lang="es-ES" dirty="0" smtClean="0"/>
              <a:t>. Se resuelve modificando un parámetro. Actualmente está limitado a 150 peticiones concurrentes.</a:t>
            </a:r>
          </a:p>
          <a:p>
            <a:r>
              <a:rPr lang="es-ES" dirty="0" smtClean="0"/>
              <a:t>Tiempo necesario para </a:t>
            </a:r>
            <a:r>
              <a:rPr lang="es-ES" dirty="0" err="1" smtClean="0"/>
              <a:t>concocer</a:t>
            </a:r>
            <a:r>
              <a:rPr lang="es-ES" dirty="0" smtClean="0"/>
              <a:t> como implementar una API REST con SLIM en PHP</a:t>
            </a:r>
          </a:p>
          <a:p>
            <a:r>
              <a:rPr lang="es-ES" dirty="0" smtClean="0"/>
              <a:t>Retraso en el estado de las instancias . En el modo administrador no se observa el estado de la instancia en tiempo real</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Pruebas de esfuerzo</a:t>
            </a:r>
            <a:endParaRPr lang="es-ES" dirty="0"/>
          </a:p>
        </p:txBody>
      </p:sp>
      <p:pic>
        <p:nvPicPr>
          <p:cNvPr id="4" name="3 Marcador de contenido"/>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907080" y="1291130"/>
            <a:ext cx="7635250" cy="53446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Pruebas de esfuerzo (II)</a:t>
            </a:r>
            <a:endParaRPr lang="es-ES" dirty="0"/>
          </a:p>
        </p:txBody>
      </p:sp>
      <p:pic>
        <p:nvPicPr>
          <p:cNvPr id="6" name="5 Marcador de contenido"/>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296260" y="1596540"/>
            <a:ext cx="8229600" cy="292853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Marcador de contenido"/>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448965" y="1749245"/>
            <a:ext cx="8229600" cy="2076795"/>
          </a:xfrm>
          <a:prstGeom prst="rect">
            <a:avLst/>
          </a:prstGeom>
        </p:spPr>
      </p:pic>
      <p:sp>
        <p:nvSpPr>
          <p:cNvPr id="2" name="1 Título"/>
          <p:cNvSpPr>
            <a:spLocks noGrp="1"/>
          </p:cNvSpPr>
          <p:nvPr>
            <p:ph type="title"/>
          </p:nvPr>
        </p:nvSpPr>
        <p:spPr/>
        <p:txBody>
          <a:bodyPr>
            <a:normAutofit fontScale="90000"/>
          </a:bodyPr>
          <a:lstStyle/>
          <a:p>
            <a:r>
              <a:rPr lang="es-ES" dirty="0" smtClean="0"/>
              <a:t>Pruebas de esfuerzo (III)</a:t>
            </a:r>
            <a:endParaRPr lang="es-ES" dirty="0"/>
          </a:p>
        </p:txBody>
      </p:sp>
      <p:pic>
        <p:nvPicPr>
          <p:cNvPr id="8" name="7 Imagen"/>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448965" y="4192525"/>
            <a:ext cx="8246070" cy="213787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Conclusiones</a:t>
            </a:r>
            <a:endParaRPr lang="es-ES" dirty="0"/>
          </a:p>
        </p:txBody>
      </p:sp>
      <p:sp>
        <p:nvSpPr>
          <p:cNvPr id="3" name="2 Marcador de contenido"/>
          <p:cNvSpPr>
            <a:spLocks noGrp="1"/>
          </p:cNvSpPr>
          <p:nvPr>
            <p:ph idx="1"/>
          </p:nvPr>
        </p:nvSpPr>
        <p:spPr>
          <a:xfrm>
            <a:off x="448965" y="1596541"/>
            <a:ext cx="8229600" cy="4733854"/>
          </a:xfrm>
        </p:spPr>
        <p:txBody>
          <a:bodyPr>
            <a:normAutofit fontScale="85000" lnSpcReduction="20000"/>
          </a:bodyPr>
          <a:lstStyle/>
          <a:p>
            <a:r>
              <a:rPr lang="es-ES" dirty="0" smtClean="0"/>
              <a:t>Se </a:t>
            </a:r>
            <a:r>
              <a:rPr lang="es-ES" dirty="0" smtClean="0"/>
              <a:t>ha descubierto la posibilidad de tener máquinas alojadas en cualquier lugar del planeta con las cuales se puede trabajar para hacer llegar un servicio a la población </a:t>
            </a:r>
            <a:r>
              <a:rPr lang="es-ES" dirty="0" smtClean="0"/>
              <a:t>global</a:t>
            </a:r>
          </a:p>
          <a:p>
            <a:r>
              <a:rPr lang="es-ES" dirty="0" smtClean="0"/>
              <a:t>La práctica desarrollada ha permitido obtener un gran conocimiento sobre cómo funciona AWS y cómo poder desplegar una aplicación en su </a:t>
            </a:r>
            <a:r>
              <a:rPr lang="es-ES" dirty="0" smtClean="0"/>
              <a:t>ecosistema. Al finalizar la práctica se ha conseguido un buen grado de manejabilidad y compresión de los sistemas utilizados de AWS.</a:t>
            </a:r>
          </a:p>
          <a:p>
            <a:endParaRPr lang="es-ES" dirty="0" smtClean="0"/>
          </a:p>
          <a:p>
            <a:r>
              <a:rPr lang="es-ES" dirty="0" smtClean="0"/>
              <a:t>Los </a:t>
            </a:r>
            <a:r>
              <a:rPr lang="es-ES" dirty="0" smtClean="0"/>
              <a:t>datos obtenidos en las pruebas de estrés confirman que el sistema soporta hasta 1000 peticiones concurrentes, siendo el tiempo medio de respuesta de 0.01 segundos y la petición más lenta de 10 segundos. Con ello se observa que el servicio en su peor momento ha sufrido un retraso de 10 segundos.</a:t>
            </a:r>
          </a:p>
          <a:p>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Posibles mejoras</a:t>
            </a:r>
            <a:endParaRPr lang="es-ES" dirty="0"/>
          </a:p>
        </p:txBody>
      </p:sp>
      <p:sp>
        <p:nvSpPr>
          <p:cNvPr id="3" name="2 Marcador de contenido"/>
          <p:cNvSpPr>
            <a:spLocks noGrp="1"/>
          </p:cNvSpPr>
          <p:nvPr>
            <p:ph idx="1"/>
          </p:nvPr>
        </p:nvSpPr>
        <p:spPr/>
        <p:txBody>
          <a:bodyPr>
            <a:normAutofit fontScale="85000" lnSpcReduction="20000"/>
          </a:bodyPr>
          <a:lstStyle/>
          <a:p>
            <a:r>
              <a:rPr lang="es-ES" dirty="0" smtClean="0"/>
              <a:t>El </a:t>
            </a:r>
            <a:r>
              <a:rPr lang="es-ES" dirty="0" smtClean="0"/>
              <a:t>servicio </a:t>
            </a:r>
            <a:r>
              <a:rPr lang="es-ES" dirty="0" smtClean="0"/>
              <a:t>tenido </a:t>
            </a:r>
            <a:r>
              <a:rPr lang="es-ES" dirty="0" smtClean="0"/>
              <a:t>en cuenta </a:t>
            </a:r>
            <a:r>
              <a:rPr lang="es-ES" dirty="0" smtClean="0"/>
              <a:t>genera una </a:t>
            </a:r>
            <a:r>
              <a:rPr lang="es-ES" dirty="0" smtClean="0"/>
              <a:t>base de datos no es modificable. Por tanto, se ha seguido un modelo en el que las instancias tengan cargadas la base de datos localmente, y no requieran de un servicio externo. </a:t>
            </a:r>
            <a:r>
              <a:rPr lang="es-ES" dirty="0" smtClean="0"/>
              <a:t>Si los registros </a:t>
            </a:r>
            <a:r>
              <a:rPr lang="es-ES" dirty="0" err="1" smtClean="0"/>
              <a:t>subrieran</a:t>
            </a:r>
            <a:r>
              <a:rPr lang="es-ES" dirty="0" smtClean="0"/>
              <a:t> muchas escrituras sería mejor opción una base de datos  tipo RDS de AWS</a:t>
            </a:r>
            <a:endParaRPr lang="es-ES" dirty="0" smtClean="0"/>
          </a:p>
          <a:p>
            <a:r>
              <a:rPr lang="es-ES" dirty="0" smtClean="0"/>
              <a:t>Por otro lado, si lo que se desea es un menor tiempo de respuesta, se debería optar por un diseño con una base de datos no relacional como </a:t>
            </a:r>
            <a:r>
              <a:rPr lang="es-ES" dirty="0" err="1" smtClean="0"/>
              <a:t>MongoDB</a:t>
            </a:r>
            <a:r>
              <a:rPr lang="es-ES" dirty="0" smtClean="0"/>
              <a:t>.</a:t>
            </a:r>
          </a:p>
          <a:p>
            <a:r>
              <a:rPr lang="es-ES" dirty="0" smtClean="0"/>
              <a:t>Otra posible mejora, sería el diseño del servicio como una API REST como se pedía en la parte opcional para realizar la práctica. Esto permitiría incorporar este servicio a cualquier aplicación que responda al servicio HTTP</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Referencias</a:t>
            </a:r>
            <a:endParaRPr lang="es-ES" dirty="0"/>
          </a:p>
        </p:txBody>
      </p:sp>
      <p:sp>
        <p:nvSpPr>
          <p:cNvPr id="3" name="2 Marcador de contenido"/>
          <p:cNvSpPr>
            <a:spLocks noGrp="1"/>
          </p:cNvSpPr>
          <p:nvPr>
            <p:ph idx="1"/>
          </p:nvPr>
        </p:nvSpPr>
        <p:spPr>
          <a:xfrm>
            <a:off x="448965" y="1596541"/>
            <a:ext cx="8229600" cy="4733854"/>
          </a:xfrm>
        </p:spPr>
        <p:txBody>
          <a:bodyPr>
            <a:normAutofit fontScale="77500" lnSpcReduction="20000"/>
          </a:bodyPr>
          <a:lstStyle/>
          <a:p>
            <a:r>
              <a:rPr lang="es-ES" u="sng" dirty="0" smtClean="0">
                <a:hlinkClick r:id="rId2"/>
              </a:rPr>
              <a:t>https://</a:t>
            </a:r>
            <a:r>
              <a:rPr lang="es-ES" u="sng" dirty="0" smtClean="0">
                <a:hlinkClick r:id="rId2"/>
              </a:rPr>
              <a:t>www.youtube.com/watch?list=PL_d-XKRO_5G82DPjw4r5xEbdhVngzC9Ju&amp;v=sNkAgCdBxo4</a:t>
            </a:r>
            <a:endParaRPr lang="es-ES" u="sng" dirty="0" smtClean="0"/>
          </a:p>
          <a:p>
            <a:r>
              <a:rPr lang="es-ES" u="sng" dirty="0" smtClean="0">
                <a:hlinkClick r:id="rId3"/>
              </a:rPr>
              <a:t>https://aws.amazon.com/es/documentation</a:t>
            </a:r>
            <a:r>
              <a:rPr lang="es-ES" u="sng" dirty="0" smtClean="0">
                <a:hlinkClick r:id="rId3"/>
              </a:rPr>
              <a:t>/</a:t>
            </a:r>
            <a:endParaRPr lang="es-ES" u="sng" dirty="0" smtClean="0"/>
          </a:p>
          <a:p>
            <a:r>
              <a:rPr lang="es-ES" u="sng" dirty="0" smtClean="0">
                <a:hlinkClick r:id="rId4"/>
              </a:rPr>
              <a:t>https://</a:t>
            </a:r>
            <a:r>
              <a:rPr lang="es-ES" u="sng" dirty="0" smtClean="0">
                <a:hlinkClick r:id="rId4"/>
              </a:rPr>
              <a:t>docs.aws.amazon.com/AWSEC2/latest/UserGuide/ec2-ug.pdf</a:t>
            </a:r>
            <a:endParaRPr lang="es-ES" u="sng" dirty="0" smtClean="0"/>
          </a:p>
          <a:p>
            <a:r>
              <a:rPr lang="es-ES" u="sng" dirty="0" smtClean="0">
                <a:hlinkClick r:id="rId5"/>
              </a:rPr>
              <a:t>http://howto.gandasoftwarefactory.com/desarrollo-software/2014/como-instalar-phpmyadmin-ubuntu-linux-20140929</a:t>
            </a:r>
            <a:r>
              <a:rPr lang="es-ES" u="sng" dirty="0" smtClean="0">
                <a:hlinkClick r:id="rId5"/>
              </a:rPr>
              <a:t>/</a:t>
            </a:r>
            <a:endParaRPr lang="es-ES" u="sng" dirty="0" smtClean="0"/>
          </a:p>
          <a:p>
            <a:r>
              <a:rPr lang="es-ES" u="sng" dirty="0" smtClean="0">
                <a:hlinkClick r:id="rId6"/>
              </a:rPr>
              <a:t>http://</a:t>
            </a:r>
            <a:r>
              <a:rPr lang="es-ES" u="sng" dirty="0" smtClean="0">
                <a:hlinkClick r:id="rId6"/>
              </a:rPr>
              <a:t>lite.ip2location.com/database/ip-country-region-city-latitude-longitude-zipcode-timezone</a:t>
            </a:r>
            <a:endParaRPr lang="es-ES" u="sng" dirty="0" smtClean="0"/>
          </a:p>
          <a:p>
            <a:r>
              <a:rPr lang="es-ES" u="sng" dirty="0" smtClean="0">
                <a:hlinkClick r:id="rId7"/>
              </a:rPr>
              <a:t>http://</a:t>
            </a:r>
            <a:r>
              <a:rPr lang="es-ES" u="sng" dirty="0" smtClean="0">
                <a:hlinkClick r:id="rId7"/>
              </a:rPr>
              <a:t>www.konnichiwamundo.com/2013/08/importar-un-fichero-csv-grande-a-mysql.html</a:t>
            </a:r>
            <a:endParaRPr lang="es-ES" u="sng" dirty="0" smtClean="0"/>
          </a:p>
          <a:p>
            <a:r>
              <a:rPr lang="es-ES" u="sng" dirty="0" smtClean="0">
                <a:hlinkClick r:id="rId8"/>
              </a:rPr>
              <a:t>https://</a:t>
            </a:r>
            <a:r>
              <a:rPr lang="es-ES" u="sng" dirty="0" smtClean="0">
                <a:hlinkClick r:id="rId8"/>
              </a:rPr>
              <a:t>www.youtube.com/watch?v=V0J2ULF0A-c&amp;list=PL_d-XKRO_5G82DPjw4r5xEbdhVngzC9Ju&amp;index=2</a:t>
            </a:r>
            <a:endParaRPr lang="es-ES" u="sng" dirty="0" smtClean="0"/>
          </a:p>
          <a:p>
            <a:pPr lvl="0"/>
            <a:r>
              <a:rPr lang="es-ES" u="sng" dirty="0" smtClean="0">
                <a:hlinkClick r:id="rId9"/>
              </a:rPr>
              <a:t>http://helloit.es/2011/07/limite-de-conexiones-en-mysql</a:t>
            </a:r>
            <a:r>
              <a:rPr lang="es-ES" u="sng" dirty="0" smtClean="0">
                <a:hlinkClick r:id="rId9"/>
              </a:rPr>
              <a:t>/</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de preguntas"/>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90" t="1115" r="1"/>
          <a:stretch/>
        </p:blipFill>
        <p:spPr bwMode="auto">
          <a:xfrm>
            <a:off x="0" y="1714500"/>
            <a:ext cx="9144000" cy="5143500"/>
          </a:xfrm>
          <a:prstGeom prst="rect">
            <a:avLst/>
          </a:prstGeom>
          <a:noFill/>
          <a:ln>
            <a:noFill/>
          </a:ln>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Introducción</a:t>
            </a:r>
            <a:endParaRPr lang="es-ES" dirty="0"/>
          </a:p>
        </p:txBody>
      </p:sp>
      <p:sp>
        <p:nvSpPr>
          <p:cNvPr id="3" name="2 Marcador de contenido"/>
          <p:cNvSpPr>
            <a:spLocks noGrp="1"/>
          </p:cNvSpPr>
          <p:nvPr>
            <p:ph idx="1"/>
          </p:nvPr>
        </p:nvSpPr>
        <p:spPr>
          <a:xfrm>
            <a:off x="448965" y="1596541"/>
            <a:ext cx="8229600" cy="4733854"/>
          </a:xfrm>
        </p:spPr>
        <p:txBody>
          <a:bodyPr>
            <a:normAutofit fontScale="85000" lnSpcReduction="10000"/>
          </a:bodyPr>
          <a:lstStyle/>
          <a:p>
            <a:pPr algn="just"/>
            <a:r>
              <a:rPr lang="es-ES" dirty="0" smtClean="0"/>
              <a:t>El desarrollo de esta práctica consiste en realizar un </a:t>
            </a:r>
            <a:r>
              <a:rPr lang="es-ES" b="1" dirty="0" smtClean="0"/>
              <a:t>servicio de </a:t>
            </a:r>
            <a:r>
              <a:rPr lang="es-ES" b="1" dirty="0" err="1" smtClean="0"/>
              <a:t>Geolocalización</a:t>
            </a:r>
            <a:r>
              <a:rPr lang="es-ES" b="1" dirty="0" smtClean="0"/>
              <a:t> de </a:t>
            </a:r>
            <a:r>
              <a:rPr lang="es-ES" b="1" dirty="0" err="1" smtClean="0"/>
              <a:t>IPs</a:t>
            </a:r>
            <a:r>
              <a:rPr lang="es-ES" b="1" dirty="0" smtClean="0"/>
              <a:t> auto escalable de alta disponibilidad</a:t>
            </a:r>
            <a:r>
              <a:rPr lang="es-ES" dirty="0" smtClean="0"/>
              <a:t>. </a:t>
            </a:r>
            <a:endParaRPr lang="es-ES" dirty="0" smtClean="0"/>
          </a:p>
          <a:p>
            <a:pPr algn="just"/>
            <a:endParaRPr lang="es-ES" dirty="0" smtClean="0"/>
          </a:p>
          <a:p>
            <a:pPr algn="just"/>
            <a:r>
              <a:rPr lang="es-ES" dirty="0" smtClean="0"/>
              <a:t>Este </a:t>
            </a:r>
            <a:r>
              <a:rPr lang="es-ES" dirty="0" smtClean="0"/>
              <a:t>servicio debe recibir por URL el formato en el que quiere recibir los datos, y la dirección IP. Los formatos que debe aceptar </a:t>
            </a:r>
            <a:r>
              <a:rPr lang="es-ES" dirty="0" smtClean="0"/>
              <a:t>son </a:t>
            </a:r>
            <a:r>
              <a:rPr lang="es-ES" dirty="0" smtClean="0"/>
              <a:t>CSV, XML, y </a:t>
            </a:r>
            <a:r>
              <a:rPr lang="es-ES" dirty="0" err="1" smtClean="0"/>
              <a:t>Json</a:t>
            </a:r>
            <a:r>
              <a:rPr lang="es-ES" dirty="0" smtClean="0"/>
              <a:t>. El servicio debe usar elementos de Amazon Web </a:t>
            </a:r>
            <a:r>
              <a:rPr lang="es-ES" dirty="0" err="1" smtClean="0"/>
              <a:t>Services</a:t>
            </a:r>
            <a:r>
              <a:rPr lang="es-ES" dirty="0" smtClean="0"/>
              <a:t> (AWS</a:t>
            </a:r>
            <a:r>
              <a:rPr lang="es-ES" dirty="0" smtClean="0"/>
              <a:t>).</a:t>
            </a:r>
          </a:p>
          <a:p>
            <a:pPr algn="just"/>
            <a:endParaRPr lang="es-ES" dirty="0" smtClean="0"/>
          </a:p>
          <a:p>
            <a:pPr algn="just"/>
            <a:r>
              <a:rPr lang="es-ES" dirty="0" smtClean="0"/>
              <a:t>Este servicio hará uso de elementos de Amazon Web </a:t>
            </a:r>
            <a:r>
              <a:rPr lang="es-ES" dirty="0" err="1" smtClean="0"/>
              <a:t>Services</a:t>
            </a:r>
            <a:r>
              <a:rPr lang="es-ES" dirty="0" smtClean="0"/>
              <a:t> (AWS), como instancias y </a:t>
            </a:r>
            <a:r>
              <a:rPr lang="es-ES" dirty="0" err="1" smtClean="0"/>
              <a:t>Elastic</a:t>
            </a:r>
            <a:r>
              <a:rPr lang="es-ES" dirty="0" smtClean="0"/>
              <a:t> Block </a:t>
            </a:r>
            <a:r>
              <a:rPr lang="es-ES" dirty="0" err="1" smtClean="0"/>
              <a:t>Store</a:t>
            </a:r>
            <a:r>
              <a:rPr lang="es-ES" dirty="0" smtClean="0"/>
              <a:t> (EBS) entre otros. Como gestor de base de datos se ha usado </a:t>
            </a:r>
            <a:r>
              <a:rPr lang="es-ES" dirty="0" err="1" smtClean="0"/>
              <a:t>phpmyadmin</a:t>
            </a:r>
            <a:r>
              <a:rPr lang="es-ES" dirty="0" smtClean="0"/>
              <a:t>, el cual almacena los datos relacionados con las direcciones </a:t>
            </a:r>
            <a:r>
              <a:rPr lang="es-ES" dirty="0" err="1" smtClean="0"/>
              <a:t>IPs</a:t>
            </a:r>
            <a:r>
              <a:rPr lang="es-ES" dirty="0" smtClean="0"/>
              <a:t>.</a:t>
            </a:r>
          </a:p>
          <a:p>
            <a:pPr algn="just"/>
            <a:endParaRPr lang="es-ES" dirty="0"/>
          </a:p>
        </p:txBody>
      </p:sp>
      <p:sp>
        <p:nvSpPr>
          <p:cNvPr id="3074" name="AutoShape 2" descr="Resultado de imagen de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076" name="AutoShape 4" descr="Resultado de imagen de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078" name="AutoShape 6" descr="Resultado de imagen de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Infraestructura desarrollada</a:t>
            </a:r>
            <a:endParaRPr lang="es-ES" dirty="0"/>
          </a:p>
        </p:txBody>
      </p:sp>
      <p:sp>
        <p:nvSpPr>
          <p:cNvPr id="3" name="2 Marcador de contenido"/>
          <p:cNvSpPr>
            <a:spLocks noGrp="1"/>
          </p:cNvSpPr>
          <p:nvPr>
            <p:ph idx="1"/>
          </p:nvPr>
        </p:nvSpPr>
        <p:spPr/>
        <p:txBody>
          <a:bodyPr/>
          <a:lstStyle/>
          <a:p>
            <a:endParaRPr lang="es-ES" dirty="0"/>
          </a:p>
        </p:txBody>
      </p:sp>
      <p:pic>
        <p:nvPicPr>
          <p:cNvPr id="4" name="3 Imagen"/>
          <p:cNvPicPr/>
          <p:nvPr/>
        </p:nvPicPr>
        <p:blipFill>
          <a:blip r:embed="rId2" cstate="print"/>
          <a:stretch>
            <a:fillRect/>
          </a:stretch>
        </p:blipFill>
        <p:spPr>
          <a:xfrm>
            <a:off x="1365195" y="1901950"/>
            <a:ext cx="6413610" cy="38176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08475" y="833015"/>
            <a:ext cx="4870090" cy="458115"/>
          </a:xfrm>
        </p:spPr>
        <p:txBody>
          <a:bodyPr>
            <a:normAutofit fontScale="90000"/>
          </a:bodyPr>
          <a:lstStyle/>
          <a:p>
            <a:r>
              <a:rPr lang="es-ES" dirty="0" smtClean="0"/>
              <a:t>Instancias, Balanceador de Carga y Grupo de auto escalado</a:t>
            </a:r>
            <a:endParaRPr lang="es-ES" dirty="0"/>
          </a:p>
        </p:txBody>
      </p:sp>
      <p:sp>
        <p:nvSpPr>
          <p:cNvPr id="3" name="2 Marcador de contenido"/>
          <p:cNvSpPr>
            <a:spLocks noGrp="1"/>
          </p:cNvSpPr>
          <p:nvPr>
            <p:ph idx="1"/>
          </p:nvPr>
        </p:nvSpPr>
        <p:spPr>
          <a:xfrm>
            <a:off x="448965" y="1901949"/>
            <a:ext cx="8229600" cy="4428446"/>
          </a:xfrm>
        </p:spPr>
        <p:txBody>
          <a:bodyPr>
            <a:normAutofit fontScale="85000" lnSpcReduction="10000"/>
          </a:bodyPr>
          <a:lstStyle/>
          <a:p>
            <a:r>
              <a:rPr lang="es-ES" dirty="0" smtClean="0"/>
              <a:t>Las instancias son t2.micro tanto para servidores como para los clientes</a:t>
            </a:r>
          </a:p>
          <a:p>
            <a:endParaRPr lang="es-ES" dirty="0" smtClean="0"/>
          </a:p>
          <a:p>
            <a:r>
              <a:rPr lang="es-ES" dirty="0" smtClean="0"/>
              <a:t>El balanceador de carga junto con el grupo de auto escalado son los encargados de ajustar el número de instancias activas en función de la carga de los servidores</a:t>
            </a:r>
          </a:p>
          <a:p>
            <a:r>
              <a:rPr lang="es-ES" dirty="0" smtClean="0"/>
              <a:t>Para optimizar el funcionamiento del balanceador de carga es necesario activar la opción </a:t>
            </a:r>
            <a:r>
              <a:rPr lang="es-ES" i="1" dirty="0" smtClean="0"/>
              <a:t>“</a:t>
            </a:r>
            <a:r>
              <a:rPr lang="es-ES" i="1" dirty="0" err="1" smtClean="0"/>
              <a:t>Health</a:t>
            </a:r>
            <a:r>
              <a:rPr lang="es-ES" i="1" dirty="0" smtClean="0"/>
              <a:t> </a:t>
            </a:r>
            <a:r>
              <a:rPr lang="es-ES" i="1" dirty="0" err="1" smtClean="0"/>
              <a:t>Check</a:t>
            </a:r>
            <a:r>
              <a:rPr lang="es-ES" i="1" dirty="0" smtClean="0"/>
              <a:t>” </a:t>
            </a:r>
            <a:r>
              <a:rPr lang="es-ES" dirty="0" smtClean="0"/>
              <a:t>y configurar la ruta del servicio ofrecido</a:t>
            </a:r>
          </a:p>
          <a:p>
            <a:r>
              <a:rPr lang="es-ES" dirty="0" smtClean="0"/>
              <a:t>Para que el grupo de auto escalado funcione correctamente se ofrezca de manera adecuada las instancias se lanzan desde una AMI previamente configurada</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Diseño del servidor Web</a:t>
            </a:r>
            <a:endParaRPr lang="es-ES" dirty="0"/>
          </a:p>
        </p:txBody>
      </p:sp>
      <p:sp>
        <p:nvSpPr>
          <p:cNvPr id="3" name="2 Marcador de contenido"/>
          <p:cNvSpPr>
            <a:spLocks noGrp="1"/>
          </p:cNvSpPr>
          <p:nvPr>
            <p:ph idx="1"/>
          </p:nvPr>
        </p:nvSpPr>
        <p:spPr/>
        <p:txBody>
          <a:bodyPr/>
          <a:lstStyle/>
          <a:p>
            <a:r>
              <a:rPr lang="es-ES" dirty="0" smtClean="0"/>
              <a:t>Se usará una distribución </a:t>
            </a:r>
            <a:r>
              <a:rPr lang="es-ES" i="1" dirty="0" smtClean="0"/>
              <a:t>Amazon Linux AMI</a:t>
            </a:r>
            <a:r>
              <a:rPr lang="es-ES" dirty="0" smtClean="0"/>
              <a:t> con la siguiente configuración</a:t>
            </a:r>
          </a:p>
          <a:p>
            <a:pPr lvl="1"/>
            <a:r>
              <a:rPr lang="es-ES" dirty="0" smtClean="0"/>
              <a:t>Gestor de base de datos: </a:t>
            </a:r>
            <a:r>
              <a:rPr lang="es-ES" dirty="0" err="1" smtClean="0"/>
              <a:t>phpMyAdmin</a:t>
            </a:r>
            <a:endParaRPr lang="es-ES" dirty="0" smtClean="0"/>
          </a:p>
          <a:p>
            <a:pPr lvl="1"/>
            <a:r>
              <a:rPr lang="es-ES" dirty="0" smtClean="0"/>
              <a:t>Base de datos: </a:t>
            </a:r>
            <a:r>
              <a:rPr lang="es-ES" dirty="0" err="1" smtClean="0"/>
              <a:t>realacional</a:t>
            </a:r>
            <a:r>
              <a:rPr lang="es-ES" dirty="0" smtClean="0"/>
              <a:t> </a:t>
            </a:r>
            <a:r>
              <a:rPr lang="es-ES" dirty="0" err="1" smtClean="0"/>
              <a:t>MySQL</a:t>
            </a:r>
            <a:endParaRPr lang="es-ES" dirty="0" smtClean="0"/>
          </a:p>
          <a:p>
            <a:pPr lvl="1"/>
            <a:r>
              <a:rPr lang="es-ES" dirty="0" smtClean="0"/>
              <a:t>Servidor Web: Apache</a:t>
            </a:r>
            <a:endParaRPr lang="es-ES" dirty="0"/>
          </a:p>
        </p:txBody>
      </p:sp>
      <p:sp>
        <p:nvSpPr>
          <p:cNvPr id="21506" name="AutoShape 2" descr="data:image/png;base64,iVBORw0KGgoAAAANSUhEUgAAAQsAAAC9CAMAAACTb6i8AAAB4FBMVEX///8AAAD/mQBmZpn/lAD/tEP/tkj/rC//sTtwcKD/s0D/lwD/kgD/uE3/qir/rjX/qCV1daPr6+t6eqb/pR7/u1VdXZRkaW7/4Lv/vVp+fqliYpf/oxfn5+d+fn5ZWZL/wWPY2Nhra2r09PTQ0OD/5cP/8uTCwsIUFBQmJ0f/v3TMzMxra51dYmawsLCnp6eMjIxBQUGQkJBycnKqqqrCyc8CDRPi4u4mJiZJSUn/uGb/27AaGhr/w37/ukTBwdaOlJn/s1j/7dM7O1f/+O4wMDBlZY6Li7Gnp8TW1t3/8dn/qDn/yo3/rkv/oyhgYF5LS3FOTl83N1cUHCO2ts5UVFKWlrhmZoS0u8H/0Z1JU1zDnGmll4hhYWttbZXEqonEspvDtaQkJDo3N0oJDiwlKDQxNz9SUm8aGicCAh1CQmgYGjo7Q0sbJCufcCvYkRzfokGIfGyXgGXChSWpgEyIbkqIip/glhvSmEOxeymHhH/Fk0ffmCSmhVx1eYKVbjSooJffp1HJnF91dpDQji5FOSpZRS3digCJaDeeoK0AGyrCewCVaShxUyqEcFZZTTqEWgltUCEaAAA9LQseFwAzGwDWpFenbhJ7UAFdPQA1HwAUFEJLMgAxAACOSACiYAAg9oKOAAAa9klEQVR4nO1di18TV9qeg1xiLgRHYuQygcmIQx3J5CrES0wVovFCaGs0YgtiW+i6iFhrFaV4KbvVal13e8Hu12/7r37ve87ckkwSup9KQvP8+vs5TE5mznnO+7y3GSjHNdFEE0000UQTTTTRRBNNNNFEE0008WYgKSL9V1SkLZ7JlkMNhKJ5kVNyaign244Q3vGMthixgFrxMyFT+bNtCaXyR/LMn4yLyhD/NfNoq+dQL7j6t5klfqsnUSe4Mjbz4zdbPYl3CTkQjEr0n3BJ1JCWP58JvariTrYbxJDEiTk5CP8I0eKP5J5rl4Tww62Z19ZBtcu1Zh9/usBz/5x757OpQzx5fHJB4gobf7KEyw5Z3y8nF+Df3J/KfdpjrufBAnIhvLLPz/9MuAJcfIAH4aU/e+UmLQ8+vES54H74eIvnstWQfcDFJ/SwcDu7xZPZYsz2DD695KeH0spXWzyZLcaDnsEfZmLs+FYqtLWT2VooHuQiwH4Iee79md3nVV9Pzz9mtKycX/H9md3nk56enr/pXHAvfcuJLZ3OViLrAS4iRltLbfdtS/cpiJsYNAcS8c3P6C4zu+5rf/QW57RFuK8lUNWBEumZnzGy7xc+3/q2q9GUO1oCVRXCMlCxvJgxuLjl8Xi+fJvz2grMvpzx1x4FEvH1PF7MGHJS2z0e5zar0aTH/9CThmp44vP5eu59cMngIrsOhvHgbc7s3UMezPfW5iLrAS58Dz5ZMF3EEnCRevQWZ/buMTsY6Y3WHDWnc2Fmm1+mgIz10bc5t3cM6fFgcnftZ2EoEZ9v6duT5qkocpHaTi0ueXBwcXfNOkukZuF7+O2Cea4AztPT7thG7vPK4OPpmZrrucq4ePqtJRMRbgMV7amVbVOj8Y8Hf/lkpubTnweUCt8dKxfgPNsBqW1To80NDj745FKtHFxpZ1y8/NaalX2TQi7aV7dLi+sKcLG2UCuXnvVoXFyyZmUfMy5S26RGEx4PDn61tlDr0fk9RoUnqLe1KFQnMNHW1ubdHi0ukMjgw69P1hglM4l4PMGMNSsrtFEq2tpubwv3+QS4eFqTiyseRgXYhZULcZ1R0bYt3Ge2B7goDg42EJYZEx6Pf+Zni5yk2ynGRdvdbdDiQokMvqzFxVxKo2LZP/OTtUxf0bhwOreB+0SJDN6q1b54oFGBXERfWeLvVymNCmdH/O1O9O2DSmQwWKN9obRpVHiW1zLKLYsJfOnUqHA6bzb6W1xXBxkX1Uv2WY+Oe8BF4qaZsH/s1JhwOh2N3uJ6QLkY2V2VC2nZ4GJlLSNyL8z+zSOHToXT0dnY7lOhEhn0z1RtX8ylTC7SCyJ33/FI/0h1GFQ4HCtvfb5vE7OUisf+6q/yPjCo8Cw9mxK4xPq67htCXpMKR8ejtz/jt4cHGhdV2xeK0+Ti4dfXIcN8YaRWBa/BBOBmA7e4FB/l4hd/1fbFrCGR9hTLUO+n9Mo0cddChcPRwC0uJhEoU6u1L/hVnQkoSO9QLgqremMvu2qlwtHVuC2uezoXmSrtC91z0uL85deYofIbKS9bdfamhQqv19uwNZpMo0jP4NLX1doX90wq2lP3Wbb+NOVcoh8CF1YqvB2NWqPNAhc9PT2DD59VaV/ITpMK5IJm61GHlnMLN61MAO42ZotLWqZU9PRULdmftBtMtLc7w6ytVQA3QeVgcKFR4e1ozBpN9jEqeu5U4UJ0WKhoc6YztK0l3AY3gXLgbxZT4fV2NWSL60qPBuYQ7YEBVWcCkNbaWktYjGUNLkwqOjqeN6D75Jd1Lm5Vbl9gQLVQsZrOhOn5LyH3xmyCcuG1UtHR2YDuU/bpXNyv3L64mmq3UNG2ns6wygWcp8NxN0H9RTEVHR3fNV6NZkikJ3CpUvtCWi6iom1d1X4hs+BFaXyFXJQwAVh6d4t4MxAMifgCFdsXcykrE21tK2qGucYs9ROdodG7jjIqOrobrcU159sEF/eKqUAuWL4pbVCfeTtxt5wKcJ8N1uJ6YlCxHKjUvpAdxVSkluL621oPWfzIrTtKqejs7OxqrBYXfVeTUtHzOFypffGgiAqnM/UiPqVVLl+iw/A61iccJUbRiehvKPepSwRfwQrP2Atc8VqNAjKK1FODi487aABx/LBiQ0VnZ0O1uJ5oTOBrR+EK7YsnJVQ4nXewrUWhdjBprH5fog+G/kfvbin/XzCJsOfFK+mMbftC9JZS4Xz57LqWVRY6GReOhy9sqOjs/K5xWlz4xr9GhW8pbd++eNLWXsyE03HrmV65mAHke28ZFV2AxmlxPTCY8PmgZLdrX4jeEqMALu4bVZxwU+di5QevDRVd/Y3S4hI9JhW+p8+m7PKBK84yKrxho4qTnuuh1DuxWqyPLoZGaXFd9Vlw59lJm2mbZmE+AfGmzSpuxYil638rMwpqGA1So92zcvHStn2hm4XTpMLhVc0qbsmMH3+/bUNFV9d3DdHi0l9EY+/a3LJrX+hmYWHC4VgNmVXcVx2Gz1y90WFDRVdXQ7S4Zq1m4blv177QzKKICsfNQsZ4W+sbS/3xdKnDhoqu/kZocVkl4kmFbdoXYocNFY71gvm21pdmVtHR8f3NjjImurq7G6DFJXtMJjye9rRN++KJs8RVsLJU1tpagI87LVnFin+jo5yK7gZwn7MeCxUeT7q8ZKdmUcqEw7EhZ4yKVueCaqM7lH5dbBfdFHXvPqXlIiqWbbj4xWlDhdexoZh/Z+xRlzWreM4VfuvqLKWiu7veW1yGRDw6F6XtC6WjXB9QlTpeKBnDHapd1qyi+2NOmLjZWUpFd3+dt7iuWJnweO6ly/6o3L1yJmiB/kI2f/Eu3mVNsDq/gzTe/3tnMRPd/d313eLSJGK+aqOWti/mvLZUeL1P5SmDi1B3eS0W+u1uMRWAum5xyakiKjxGD9PAso0+KO4UpoyKNtRdnGvSJwH89IZVIIiWem5x0deZTSo8S2pJ++KqtwIVHbdCJheFbisTAOYm4z/e7bIwAajjFhe/XMSEx/PCstl0wKqtPpCL+/HrRnWvc1GaZUojr7u7LFT013GLay5VTEXqqdG3Y5h12BoFchE22loGF5aUQi/SlfnfrVT0f1e3v+f9pIgJfO2ouH0hdFSiwtuZfvahMY5xUVR+PNI/C41t9FvYqNcW1+hqMRXtqZfF7YsnjkpW4e1ULdU9clGSdT83DUC1stFSpy0uy3ur2itYt4raF0qnraugvYq7IUt1D1yU1h9F8TM+9vukzsbzd7a8P4QHJVS0p8JFXNxz2OsDE+67BUt1L/eXlWIl5Yc8/etzjYy6rNGybcVMtLc709b2xVxHZSo6biYs1X2hv4yK7u6S7o0QPvr6O+o+67FGu5oqoaLdaenbcdJdh62r0B4Zi5bqPtRfTkV3f6H0hsraT6/AOuqxxfWghIq2ttW4ZYGzjgquguK2aLa1irgws+4Nm3sq4flfn9dfiyvrLDaKtrb21bjZqxI7K+oDsSFMmdW9hQtrAfLI9r782u911+LSJGJ92WY9ZHLxS1UqkAujrcXF++2o6K9Ul/5z9q0v7g/iXhkVqdsho1c111FZH9jWfCVMmZ2OR/2lVFQNGYn/bOYvNb1DsN9+KHoDq20lpLcvpNWqVHR2PLX++XyNi+4SKiqGjGCdtbjobz8UU4FcaO2LK94q+sCE+45otrW4j/ttqaiYcUv/W18trvVifbDXjkJa+0LsqkwFK0lfKlOW37rrt6eiYsNCqCvvqTjKqHCmXhS09sW9avqguGVpa3Gz3WWuYpMNi7rgZDZVwgS+gvVUa19c7ahFRVdAtnQ6vukuNorufnrw3fON/1R4+4vP7rtw+tSu64feyWJrYL2cCqfzZYi2L4TOqq6C9rqjlrYW95VOBG3cdAMHr37996FFfzoul2w8n00gB319fVNTH14jgXqwC9lpQ4Xz1rPrmBL84q3qKtAsutOWtha3RF3n5M3nG69//fn76bV0SCnxCHz2+IWLp3bu6duxY8fU9WtfHM3HoqE6iaxXUiWvKLJXbZ59CEuY66ygD+2BKYbUftXS1uJeb7z+7SfkoKAU960kIXv89MXeg2AHOw4ePLhzZ+bkFxP3Q2I9mIMOabXcKIALWrLzd4utQqfj7t3V9du3NzZevX7964//kr8221pcqCAWp5jgDoCD3QYFDJlPhwOlotl6yE4bKpzeNHLxhDoLx6q58t/+/dOh7+enR9YCaTVUSIgiCiCct7kucwczoISDFg4YpkisLv/3HFfabKhweNVvP+CUn3/8meDK/WvpdLwgK7DyWnuJUmAclDGg4+RR2/9VxdaDXy11FewVrBC2L/jNz5lycPHUQZ2CXbt2VWBirP7qdA1zDmtWQeEESbySK/7ySDH4LHWJmhB2WWDLxAKp4//b1ZNUymRg5cWvv/30l0V/IB2SMtX/9oXmEjUz2FUOWyquBd/Rsv4bCDeXb68svf7132Qec4GEEQQkYs8FyxJnyqxgM1Rkjtalx9ShLK6lVVm0eYRV7Co0l7hTM4Ldu6vxUIGKk3bhpoHAMqRTug52a6jBxC7NZor1UfvvotYEHw4gNmdeYkBD2JrVRvWztR2XNlQe3UezRN0MdFx/D7FQ2yoy77GRBhV/eRNPySI8QiWbSdn5PC9Q8FFipn85UdBAau1Nng7lQ2SqiAIdH8p0MuTTqpaBS2ezFolOxqE34Spk9fTAwMCFKNkMr2rirLsV4H6/QIybh0Ln2Mn+LInZfw+kQIvG/8kewKFuniz07u7tLePi8zPuVncrTz6vwgXNLqYKcCH32QQ5qVnFGym+gjyksQPSGNlM3hMZd7cgXIdNLqTpM+xk6+VwGaESzZBmmC/ozaT30qHucfKpDRO7M+lzrS2uc8/IQmUu6NJ3fSa1wg33+kmGUfFmAkhydM+OHbtFspnILKwdaS3jIi/1u1rYCj8ipd8I7YQl9mrYNa1RSbkop2L3ewJcyn1mnsxU5EKTxPSQm16GMLf5Zp6oy/HTfTv2HC/fUTtEE2dh2fjf4ZDuX0KFcxo/Z7PlhCozvSaucfBdHOw+89HndlyARGCEUEUijAmQyGFXi+t9TSIn30AEQQSlPSiRo2U7agcqEdeky8KFNIIKwe1uPWJDqJAxqXgvCwtovQxkuIemD9lLBC59Ll1FInr8lIVsNivkqUQyfzzZNAIfIGrU9nmQSF+vQo7eh7MhPSeSrWONs8IaLMR14ARs3oG4xkVegp10j7vQYg8RTmEBVzDu+NmHCxoVU+oRd4v7COdG2vzEwsWuzPUPMUASAa915nOya+o9O3w4ldHYuEYYDu2EL5KYFuaj8ibf6owpggklTGKUDTl0sW9H3wWJx1gpxvNsZ5Uwb44V1YkIW3c0Cybh3jtk4SJeONYKC0R6QCIxPohf5GPUyliohbBHqZhBA3IdTgjo9C6vEZ2I3sw1fzzBAjVepl8g5Jpqub8OXkioEZJBMqZUGlGjJPOeyAv62GwifSOyqXgSGR3Yo6Ov9wIXILh5OZTIjj52eufpUZFmCEHJHItnZVb9RfajHLi9JhdUIa7z3AEw/iMBokSz/RAxz0QwKEkjQxA/Iex9Srn4HJyFq4UjyIXrWBrcI2Vi5po6fuTApMuFURlpAonEQYut5XCdPXYmQROKzyT43I1RZPqEMdIFn+8PkU1EFOojDfTtGRi9jxNGiVhOD5xWcI2lZy+IaC9iACXyfpbaBcvNqEJax7lWTSLz+5nzS3LoVN9HhtbIJeoshPfR/v0kq4UhcKozC5+SiATJiYsFIhpi9s8Twa+FqxK4XO4jKkSOgyMYRVol8hH1odbPhwKbcHzUR+7QzAJXOMCRMKRJIJGis1g/ymVnR2NHNYm0HkmbXKhUIXsLaCnnEyQgYH5AdxbumBzXwh51FoXLbvikQEgWwiYOXjhJcvGQf3wS7QR2GYABCiSSDCTOw6G23TRzoftOlyuAYVxHlpHPk3+V2Lf1z12T2U0ERJpG7BxFHD9FaTl+n4BEBuBoH8XFPXTVY0kmnD37cOy+01RD4FwVTSLj00NgHceQC54q5P2sbgBKWNTyAyqRva100dfQWfhx5FmekL9gWMYp52HO/Mg4mITLff7y0AnAWQwzaSLnx6l/HUJcpu4FDo4cptFYIl8sfEZZHhohU5hmuCbpwCPnKVmjtZs5dKv3XAA3GMkHxOOwwL6LEBZz+yCKnBLzuVwuKKKIBniSZxLpFWFsMhhi9sQTVQhfposzudAU8hEzAJTIGeb8sHiOawwNByHdnsc1u8fnyQcn8TRuL5iOkqRUTO5PpEcWF2/wVCITTCKu89npkZGRNN6sX4BDP0Zk/GJMRZZRIoSgRMBSYeDIGo8kg3uqyUWOpRFjwzQUYdrdd1EmMRkZ2hegZ2P7cNUCCTDejofZ2JBGUVSTSEDnQtAUkl47wgwgIOoSCVklwsUyf8V5uofS5IveqTguCbY3WFBiwnmcPjdNb5TEKAIGEwyhRFr3ruH9KaFwRQBNPiC9UmVdIoGcxBwVnSlNv86ptTWSt2TafF7cBVycjg8TlAi4iGFJkqBGg+h6OkRC1vRLUsMX0IigAk0yiXw0onGh+E9QhZDsWTp1IoZpfgA7a0gEph7guAlMTSGcEjKVeS99DLnYD+f5NaxOWscjwxOQwijqMU0iGouHhiWNUHSnUpQyBMFKzOsSEelUwBRiMP8A1eeJaVIrx9C3mpEWE9AfHA+QIJWIQtttYeEgnBzNa8Lp1SoURhGMCdK6CfZN52KCKWTihmYAw9wiSmSSSURlmxsDPyOuIWkt3DMVkM6eQy7OHMpxMR4vcPkZieCNgjzlaIyI1M4oi4xQdkXGAJQ8Eo0yLolEZCbDAF0V9WZwdqK2RAYsmfbE6AArTeVTKJEYjckRPNmHd6DCAc9KeQtQikAwY1g34b5RLsBsEweoQkj6Mpt6WEQrxhFWiQzjIQ0GBzRM4ppPLEY4rb46xHbSkEg8cVZnkfkcekVGC+RzASoh14ECieYlXYYQ8Kk3Oxaq2UHh8vuoN2RbLUbR7A9CfqdLhJ1kEolrrmWY8RZhvE2MLdK648z8UTqpc2ldIYRyBHmPGGASodU/7zc2Ny+dZeFQBwbJvSNjMhU4yp7Z34FiiTAW3S2a6OIJzQYUZiAghrgeqYIQ3sO6RGr9dkCoSCJBiYbUaJFE6P4PmBJRWFtGRteJghmmEoE0akLjQlPI0cgZNvWjmkSyJGdKBBiKJo6VJ04YgWOCix2IpkTGb4BELhsSoYSyKxpOhC+VyBo163kqEZ7prapZMANgWy2GaUiFkKSUSYQnSZkJh4mQS9JvjgaP0roJ3USYccFBuIfIMEzix1y6RI6ZEolomzsmBmiO6DaBzEBoGL6xnxkaERVFkJJ6SaNSiQz5YVaMUHpFZmcYrJhEQAzqiBHLYVF0q47Fa0ZUSfeGaAAK08C+qBFFjuJZFkXiJKS5lmEUjpSXetFzimQiSbf/RJIojAtNIWNJ3E+cuhjOUitdxKmxqaP9swkf2W/iMi1IVBpDsZMRQUmF41QiYaKwcEVnpUkERcdoQSNK6hIR/ZpEqFkziSRrS4R5wxiQHsirVCEXBTIcQIYgywhTidCkM0lEJhyZRNRoLiBhMtrHRYYDKrp/tEHqxGhDBxQCmj3Bpj6mmcKZRRIOh5MJmlD4gW9MSg5AOD2kYRG/4Hq/QKjrbD0Ha4mq8QjLFD7SJAIshjVCiyVyVJMIGLCehlCzpvps2bxERAA/ehq1sJsbGx5jEglSvVKJ7ICkM0QlcpyHsQJ//CDthcZIjqYO6LxVnnHRQnOnnOEAw9wNtBzX+f20hNY2l2QPYN4IVjYxQSCPjUQm5ukwSAoO4ZgW9+VxMZFI0IIPo4RK+wJoZ6ZEZFMiI36aw4MY4nnTx+oSUTcnEQgcO3ftPLhnAKuuXi5CYqwWwR01JKJqEoHKBQb3DaBR7JHCkIsxiUB+IwgaFzSGSGbewx2iLWAXVp1QgbNilPZ63ftH0BFLsiLLCYVQLlpECECTNKS4W7onJyddrDHGJNJKZ6XZwg3CiX7dBrREC8QgmpEKzZp2gRZrJlp0q4tKcClCInzMIpEYbYaPRphErGNPSQEC3o1mi62YyehcoEJCkl8rDWDqRGp1WWMFMER7ve7LIcq3BsLMgSfDUK+5WvRo28KiBOsLMInQnIs1UU2JUAm1mBLxF0kkWUsiNBZoJTjYxWlJJqArVdk9sGdAk0gSGz19KBEUjjF2z6lRIQJUQKba6m51Y7QALo7QRxygkDx7XuKGqUOGk4uNn8UwodfPIBEJrMR9nifW51CE9mnAtnMkvf+822za4NOOQDTbAl+hdqYmJuGQPmcQ1i7jheD27CSIIZTf76aXoZ4/fQzOntuEROhW72aF+SjPh2B1YLIRDn9mEpHVUfwM70CFc5yNHZWUHCETPA7eCxiPwRSFkXE8HgIj5+H8ETyPU+dEMpIdPzGEH+5FTR9QxTP0W/MsF5RlRQGVEHqpvRxER5I3voDYD4kUuyCdFTvk8DlDVDmh3T7JbhghSgynMaR5fn6Ina0lEZUlDNEgIBc5ChVdBM2K5PBEks5TncDjINQCseO0iMfPcskxLP+Qap4E/QjM4XlCD/1jmEeQHB6ODFMNgLmRxWn4eRqDB2QOSTowOaxbroRvICXz9GxuOMeF8AsjfgNweXZBOit2mB8GiQSS7DbDxg2T4jCd0gRrr+W1s5uSCGbatDIeTmpPhVXWSR7DFrA0xn6IxpVemn6xsWQiphXAMa3vHLIcY14a1Y5lTlIUUc6zn57RPldW+4zdwoCsn1awCk4SK+Jc2PyKfm0BTU6/fdT4svbNoPWatRq/vJFpSzxvfUFKor1kfRRPP0zqsYUvHqsNliocw2xzajqtUhR4GjzGkyTEW29hzqjoLLuCcUnLrKwTtPncMgvthxpMwP5bM+1avFGJaLHlDyHIH9br0MP45Mi9V62d97xzRCzFaC2oTCLBTb1/UARIqF1mIQqRoFDbYt85YKshdJ7a3FZHeAitA5I1Hdgc5PhhIzi63a5j42nmW+oLqoLhUtrUVgsBCUPpfyGRnDRkYj8fn6hHKrhwJIcY3oxElGEciqH1j94lkh8xsHgDw3bdCQQgGFFvE0ia0fKPwQiUFJFAPTKB2Fy4YZBKY+kfuwv/X3+9iSaaaKKJJppoookmmmiiiSaaaKKJJppoookmmmiiiSbeJv4PYlrZXmlJm/U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1508" name="AutoShape 4" descr="data:image/png;base64,iVBORw0KGgoAAAANSUhEUgAAAQsAAAC9CAMAAACTb6i8AAAB4FBMVEX///8AAAD/mQBmZpn/lAD/tEP/tkj/rC//sTtwcKD/s0D/lwD/kgD/uE3/qir/rjX/qCV1daPr6+t6eqb/pR7/u1VdXZRkaW7/4Lv/vVp+fqliYpf/oxfn5+d+fn5ZWZL/wWPY2Nhra2r09PTQ0OD/5cP/8uTCwsIUFBQmJ0f/v3TMzMxra51dYmawsLCnp6eMjIxBQUGQkJBycnKqqqrCyc8CDRPi4u4mJiZJSUn/uGb/27AaGhr/w37/ukTBwdaOlJn/s1j/7dM7O1f/+O4wMDBlZY6Li7Gnp8TW1t3/8dn/qDn/yo3/rkv/oyhgYF5LS3FOTl83N1cUHCO2ts5UVFKWlrhmZoS0u8H/0Z1JU1zDnGmll4hhYWttbZXEqonEspvDtaQkJDo3N0oJDiwlKDQxNz9SUm8aGicCAh1CQmgYGjo7Q0sbJCufcCvYkRzfokGIfGyXgGXChSWpgEyIbkqIip/glhvSmEOxeymHhH/Fk0ffmCSmhVx1eYKVbjSooJffp1HJnF91dpDQji5FOSpZRS3digCJaDeeoK0AGyrCewCVaShxUyqEcFZZTTqEWgltUCEaAAA9LQseFwAzGwDWpFenbhJ7UAFdPQA1HwAUFEJLMgAxAACOSACiYAAg9oKOAAAa9klEQVR4nO1di18TV9qeg1xiLgRHYuQygcmIQx3J5CrES0wVovFCaGs0YgtiW+i6iFhrFaV4KbvVal13e8Hu12/7r37ve87ckkwSup9KQvP8+vs5TE5mznnO+7y3GSjHNdFEE0000UQTTTTRRBNNNNFEE0008WYgKSL9V1SkLZ7JlkMNhKJ5kVNyaign244Q3vGMthixgFrxMyFT+bNtCaXyR/LMn4yLyhD/NfNoq+dQL7j6t5klfqsnUSe4Mjbz4zdbPYl3CTkQjEr0n3BJ1JCWP58JvariTrYbxJDEiTk5CP8I0eKP5J5rl4Tww62Z19ZBtcu1Zh9/usBz/5x757OpQzx5fHJB4gobf7KEyw5Z3y8nF+Df3J/KfdpjrufBAnIhvLLPz/9MuAJcfIAH4aU/e+UmLQ8+vES54H74eIvnstWQfcDFJ/SwcDu7xZPZYsz2DD695KeH0spXWzyZLcaDnsEfZmLs+FYqtLWT2VooHuQiwH4Iee79md3nVV9Pzz9mtKycX/H9md3nk56enr/pXHAvfcuJLZ3OViLrAS4iRltLbfdtS/cpiJsYNAcS8c3P6C4zu+5rf/QW57RFuK8lUNWBEumZnzGy7xc+3/q2q9GUO1oCVRXCMlCxvJgxuLjl8Xi+fJvz2grMvpzx1x4FEvH1PF7MGHJS2z0e5zar0aTH/9CThmp44vP5eu59cMngIrsOhvHgbc7s3UMezPfW5iLrAS58Dz5ZMF3EEnCRevQWZ/buMTsY6Y3WHDWnc2Fmm1+mgIz10bc5t3cM6fFgcnftZ2EoEZ9v6duT5qkocpHaTi0ueXBwcXfNOkukZuF7+O2Cea4AztPT7thG7vPK4OPpmZrrucq4ePqtJRMRbgMV7amVbVOj8Y8Hf/lkpubTnweUCt8dKxfgPNsBqW1To80NDj745FKtHFxpZ1y8/NaalX2TQi7aV7dLi+sKcLG2UCuXnvVoXFyyZmUfMy5S26RGEx4PDn61tlDr0fk9RoUnqLe1KFQnMNHW1ubdHi0ukMjgw69P1hglM4l4PMGMNSsrtFEq2tpubwv3+QS4eFqTiyseRgXYhZULcZ1R0bYt3Ge2B7goDg42EJYZEx6Pf+Zni5yk2ynGRdvdbdDiQokMvqzFxVxKo2LZP/OTtUxf0bhwOreB+0SJDN6q1b54oFGBXERfWeLvVymNCmdH/O1O9O2DSmQwWKN9obRpVHiW1zLKLYsJfOnUqHA6bzb6W1xXBxkX1Uv2WY+Oe8BF4qaZsH/s1JhwOh2N3uJ6QLkY2V2VC2nZ4GJlLSNyL8z+zSOHToXT0dnY7lOhEhn0z1RtX8ylTC7SCyJ33/FI/0h1GFQ4HCtvfb5vE7OUisf+6q/yPjCo8Cw9mxK4xPq67htCXpMKR8ejtz/jt4cHGhdV2xeK0+Ti4dfXIcN8YaRWBa/BBOBmA7e4FB/l4hd/1fbFrCGR9hTLUO+n9Mo0cddChcPRwC0uJhEoU6u1L/hVnQkoSO9QLgqremMvu2qlwtHVuC2uezoXmSrtC91z0uL85deYofIbKS9bdfamhQqv19uwNZpMo0jP4NLX1doX90wq2lP3Wbb+NOVcoh8CF1YqvB2NWqPNAhc9PT2DD59VaV/ITpMK5IJm61GHlnMLN61MAO42ZotLWqZU9PRULdmftBtMtLc7w6ytVQA3QeVgcKFR4e1ozBpN9jEqeu5U4UJ0WKhoc6YztK0l3AY3gXLgbxZT4fV2NWSL60qPBuYQ7YEBVWcCkNbaWktYjGUNLkwqOjqeN6D75Jd1Lm5Vbl9gQLVQsZrOhOn5LyH3xmyCcuG1UtHR2YDuU/bpXNyv3L64mmq3UNG2ns6wygWcp8NxN0H9RTEVHR3fNV6NZkikJ3CpUvtCWi6iom1d1X4hs+BFaXyFXJQwAVh6d4t4MxAMifgCFdsXcykrE21tK2qGucYs9ROdodG7jjIqOrobrcU159sEF/eKqUAuWL4pbVCfeTtxt5wKcJ8N1uJ6YlCxHKjUvpAdxVSkluL621oPWfzIrTtKqejs7OxqrBYXfVeTUtHzOFypffGgiAqnM/UiPqVVLl+iw/A61iccJUbRiehvKPepSwRfwQrP2Atc8VqNAjKK1FODi487aABx/LBiQ0VnZ0O1uJ5oTOBrR+EK7YsnJVQ4nXewrUWhdjBprH5fog+G/kfvbin/XzCJsOfFK+mMbftC9JZS4Xz57LqWVRY6GReOhy9sqOjs/K5xWlz4xr9GhW8pbd++eNLWXsyE03HrmV65mAHke28ZFV2AxmlxPTCY8PmgZLdrX4jeEqMALu4bVZxwU+di5QevDRVd/Y3S4hI9JhW+p8+m7PKBK84yKrxho4qTnuuh1DuxWqyPLoZGaXFd9Vlw59lJm2mbZmE+AfGmzSpuxYil638rMwpqGA1So92zcvHStn2hm4XTpMLhVc0qbsmMH3+/bUNFV9d3DdHi0l9EY+/a3LJrX+hmYWHC4VgNmVXcVx2Gz1y90WFDRVdXQ7S4Zq1m4blv177QzKKICsfNQsZ4W+sbS/3xdKnDhoqu/kZocVkl4kmFbdoXYocNFY71gvm21pdmVtHR8f3NjjImurq7G6DFJXtMJjye9rRN++KJs8RVsLJU1tpagI87LVnFin+jo5yK7gZwn7MeCxUeT7q8ZKdmUcqEw7EhZ4yKVueCaqM7lH5dbBfdFHXvPqXlIiqWbbj4xWlDhdexoZh/Z+xRlzWreM4VfuvqLKWiu7veW1yGRDw6F6XtC6WjXB9QlTpeKBnDHapd1qyi+2NOmLjZWUpFd3+dt7iuWJnweO6ly/6o3L1yJmiB/kI2f/Eu3mVNsDq/gzTe/3tnMRPd/d313eLSJGK+aqOWti/mvLZUeL1P5SmDi1B3eS0W+u1uMRWAum5xyakiKjxGD9PAso0+KO4UpoyKNtRdnGvSJwH89IZVIIiWem5x0deZTSo8S2pJ++KqtwIVHbdCJheFbisTAOYm4z/e7bIwAajjFhe/XMSEx/PCstl0wKqtPpCL+/HrRnWvc1GaZUojr7u7LFT013GLay5VTEXqqdG3Y5h12BoFchE22loGF5aUQi/SlfnfrVT0f1e3v+f9pIgJfO2ouH0hdFSiwtuZfvahMY5xUVR+PNI/C41t9FvYqNcW1+hqMRXtqZfF7YsnjkpW4e1ULdU9clGSdT83DUC1stFSpy0uy3ur2itYt4raF0qnraugvYq7IUt1D1yU1h9F8TM+9vukzsbzd7a8P4QHJVS0p8JFXNxz2OsDE+67BUt1L/eXlWIl5Yc8/etzjYy6rNGybcVMtLc709b2xVxHZSo6biYs1X2hv4yK7u6S7o0QPvr6O+o+67FGu5oqoaLdaenbcdJdh62r0B4Zi5bqPtRfTkV3f6H0hsraT6/AOuqxxfWghIq2ttW4ZYGzjgquguK2aLa1irgws+4Nm3sq4flfn9dfiyvrLDaKtrb21bjZqxI7K+oDsSFMmdW9hQtrAfLI9r782u911+LSJGJ92WY9ZHLxS1UqkAujrcXF++2o6K9Ul/5z9q0v7g/iXhkVqdsho1c111FZH9jWfCVMmZ2OR/2lVFQNGYn/bOYvNb1DsN9+KHoDq20lpLcvpNWqVHR2PLX++XyNi+4SKiqGjGCdtbjobz8UU4FcaO2LK94q+sCE+45otrW4j/ttqaiYcUv/W18trvVifbDXjkJa+0LsqkwFK0lfKlOW37rrt6eiYsNCqCvvqTjKqHCmXhS09sW9avqguGVpa3Gz3WWuYpMNi7rgZDZVwgS+gvVUa19c7ahFRVdAtnQ6vukuNorufnrw3fON/1R4+4vP7rtw+tSu64feyWJrYL2cCqfzZYi2L4TOqq6C9rqjlrYW95VOBG3cdAMHr37996FFfzoul2w8n00gB319fVNTH14jgXqwC9lpQ4Xz1rPrmBL84q3qKtAsutOWtha3RF3n5M3nG69//fn76bV0SCnxCHz2+IWLp3bu6duxY8fU9WtfHM3HoqE6iaxXUiWvKLJXbZ59CEuY66ygD+2BKYbUftXS1uJeb7z+7SfkoKAU960kIXv89MXeg2AHOw4ePLhzZ+bkFxP3Q2I9mIMOabXcKIALWrLzd4utQqfj7t3V9du3NzZevX7964//kr8221pcqCAWp5jgDoCD3QYFDJlPhwOlotl6yE4bKpzeNHLxhDoLx6q58t/+/dOh7+enR9YCaTVUSIgiCiCct7kucwczoISDFg4YpkisLv/3HFfabKhweNVvP+CUn3/8meDK/WvpdLwgK7DyWnuJUmAclDGg4+RR2/9VxdaDXy11FewVrBC2L/jNz5lycPHUQZ2CXbt2VWBirP7qdA1zDmtWQeEESbySK/7ySDH4LHWJmhB2WWDLxAKp4//b1ZNUymRg5cWvv/30l0V/IB2SMtX/9oXmEjUz2FUOWyquBd/Rsv4bCDeXb68svf7132Qec4GEEQQkYs8FyxJnyqxgM1Rkjtalx9ShLK6lVVm0eYRV7Co0l7hTM4Ldu6vxUIGKk3bhpoHAMqRTug52a6jBxC7NZor1UfvvotYEHw4gNmdeYkBD2JrVRvWztR2XNlQe3UezRN0MdFx/D7FQ2yoy77GRBhV/eRNPySI8QiWbSdn5PC9Q8FFipn85UdBAau1Nng7lQ2SqiAIdH8p0MuTTqpaBS2ezFolOxqE34Spk9fTAwMCFKNkMr2rirLsV4H6/QIybh0Ln2Mn+LInZfw+kQIvG/8kewKFuniz07u7tLePi8zPuVncrTz6vwgXNLqYKcCH32QQ5qVnFGym+gjyksQPSGNlM3hMZd7cgXIdNLqTpM+xk6+VwGaESzZBmmC/ozaT30qHucfKpDRO7M+lzrS2uc8/IQmUu6NJ3fSa1wg33+kmGUfFmAkhydM+OHbtFspnILKwdaS3jIi/1u1rYCj8ipd8I7YQl9mrYNa1RSbkop2L3ewJcyn1mnsxU5EKTxPSQm16GMLf5Zp6oy/HTfTv2HC/fUTtEE2dh2fjf4ZDuX0KFcxo/Z7PlhCozvSaucfBdHOw+89HndlyARGCEUEUijAmQyGFXi+t9TSIn30AEQQSlPSiRo2U7agcqEdeky8KFNIIKwe1uPWJDqJAxqXgvCwtovQxkuIemD9lLBC59Ll1FInr8lIVsNivkqUQyfzzZNAIfIGrU9nmQSF+vQo7eh7MhPSeSrWONs8IaLMR14ARs3oG4xkVegp10j7vQYg8RTmEBVzDu+NmHCxoVU+oRd4v7COdG2vzEwsWuzPUPMUASAa915nOya+o9O3w4ldHYuEYYDu2EL5KYFuaj8ibf6owpggklTGKUDTl0sW9H3wWJx1gpxvNsZ5Uwb44V1YkIW3c0Cybh3jtk4SJeONYKC0R6QCIxPohf5GPUyliohbBHqZhBA3IdTgjo9C6vEZ2I3sw1fzzBAjVepl8g5Jpqub8OXkioEZJBMqZUGlGjJPOeyAv62GwifSOyqXgSGR3Yo6Ov9wIXILh5OZTIjj52eufpUZFmCEHJHItnZVb9RfajHLi9JhdUIa7z3AEw/iMBokSz/RAxz0QwKEkjQxA/Iex9Srn4HJyFq4UjyIXrWBrcI2Vi5po6fuTApMuFURlpAonEQYut5XCdPXYmQROKzyT43I1RZPqEMdIFn+8PkU1EFOojDfTtGRi9jxNGiVhOD5xWcI2lZy+IaC9iACXyfpbaBcvNqEJax7lWTSLz+5nzS3LoVN9HhtbIJeoshPfR/v0kq4UhcKozC5+SiATJiYsFIhpi9s8Twa+FqxK4XO4jKkSOgyMYRVol8hH1odbPhwKbcHzUR+7QzAJXOMCRMKRJIJGis1g/ymVnR2NHNYm0HkmbXKhUIXsLaCnnEyQgYH5AdxbumBzXwh51FoXLbvikQEgWwiYOXjhJcvGQf3wS7QR2GYABCiSSDCTOw6G23TRzoftOlyuAYVxHlpHPk3+V2Lf1z12T2U0ERJpG7BxFHD9FaTl+n4BEBuBoH8XFPXTVY0kmnD37cOy+01RD4FwVTSLj00NgHceQC54q5P2sbgBKWNTyAyqRva100dfQWfhx5FmekL9gWMYp52HO/Mg4mITLff7y0AnAWQwzaSLnx6l/HUJcpu4FDo4cptFYIl8sfEZZHhohU5hmuCbpwCPnKVmjtZs5dKv3XAA3GMkHxOOwwL6LEBZz+yCKnBLzuVwuKKKIBniSZxLpFWFsMhhi9sQTVQhfposzudAU8hEzAJTIGeb8sHiOawwNByHdnsc1u8fnyQcn8TRuL5iOkqRUTO5PpEcWF2/wVCITTCKu89npkZGRNN6sX4BDP0Zk/GJMRZZRIoSgRMBSYeDIGo8kg3uqyUWOpRFjwzQUYdrdd1EmMRkZ2hegZ2P7cNUCCTDejofZ2JBGUVSTSEDnQtAUkl47wgwgIOoSCVklwsUyf8V5uofS5IveqTguCbY3WFBiwnmcPjdNb5TEKAIGEwyhRFr3ruH9KaFwRQBNPiC9UmVdIoGcxBwVnSlNv86ptTWSt2TafF7cBVycjg8TlAi4iGFJkqBGg+h6OkRC1vRLUsMX0IigAk0yiXw0onGh+E9QhZDsWTp1IoZpfgA7a0gEph7guAlMTSGcEjKVeS99DLnYD+f5NaxOWscjwxOQwijqMU0iGouHhiWNUHSnUpQyBMFKzOsSEelUwBRiMP8A1eeJaVIrx9C3mpEWE9AfHA+QIJWIQtttYeEgnBzNa8Lp1SoURhGMCdK6CfZN52KCKWTihmYAw9wiSmSSSURlmxsDPyOuIWkt3DMVkM6eQy7OHMpxMR4vcPkZieCNgjzlaIyI1M4oi4xQdkXGAJQ8Eo0yLolEZCbDAF0V9WZwdqK2RAYsmfbE6AArTeVTKJEYjckRPNmHd6DCAc9KeQtQikAwY1g34b5RLsBsEweoQkj6Mpt6WEQrxhFWiQzjIQ0GBzRM4ppPLEY4rb46xHbSkEg8cVZnkfkcekVGC+RzASoh14ECieYlXYYQ8Kk3Oxaq2UHh8vuoN2RbLUbR7A9CfqdLhJ1kEolrrmWY8RZhvE2MLdK648z8UTqpc2ldIYRyBHmPGGASodU/7zc2Ny+dZeFQBwbJvSNjMhU4yp7Z34FiiTAW3S2a6OIJzQYUZiAghrgeqYIQ3sO6RGr9dkCoSCJBiYbUaJFE6P4PmBJRWFtGRteJghmmEoE0akLjQlPI0cgZNvWjmkSyJGdKBBiKJo6VJ04YgWOCix2IpkTGb4BELhsSoYSyKxpOhC+VyBo163kqEZ7prapZMANgWy2GaUiFkKSUSYQnSZkJh4mQS9JvjgaP0roJ3USYccFBuIfIMEzix1y6RI6ZEolomzsmBmiO6DaBzEBoGL6xnxkaERVFkJJ6SaNSiQz5YVaMUHpFZmcYrJhEQAzqiBHLYVF0q47Fa0ZUSfeGaAAK08C+qBFFjuJZFkXiJKS5lmEUjpSXetFzimQiSbf/RJIojAtNIWNJ3E+cuhjOUitdxKmxqaP9swkf2W/iMi1IVBpDsZMRQUmF41QiYaKwcEVnpUkERcdoQSNK6hIR/ZpEqFkziSRrS4R5wxiQHsirVCEXBTIcQIYgywhTidCkM0lEJhyZRNRoLiBhMtrHRYYDKrp/tEHqxGhDBxQCmj3Bpj6mmcKZRRIOh5MJmlD4gW9MSg5AOD2kYRG/4Hq/QKjrbD0Ha4mq8QjLFD7SJAIshjVCiyVyVJMIGLCehlCzpvps2bxERAA/ehq1sJsbGx5jEglSvVKJ7ICkM0QlcpyHsQJ//CDthcZIjqYO6LxVnnHRQnOnnOEAw9wNtBzX+f20hNY2l2QPYN4IVjYxQSCPjUQm5ukwSAoO4ZgW9+VxMZFI0IIPo4RK+wJoZ6ZEZFMiI36aw4MY4nnTx+oSUTcnEQgcO3ftPLhnAKuuXi5CYqwWwR01JKJqEoHKBQb3DaBR7JHCkIsxiUB+IwgaFzSGSGbewx2iLWAXVp1QgbNilPZ63ftH0BFLsiLLCYVQLlpECECTNKS4W7onJyddrDHGJNJKZ6XZwg3CiX7dBrREC8QgmpEKzZp2gRZrJlp0q4tKcClCInzMIpEYbYaPRphErGNPSQEC3o1mi62YyehcoEJCkl8rDWDqRGp1WWMFMER7ve7LIcq3BsLMgSfDUK+5WvRo28KiBOsLMInQnIs1UU2JUAm1mBLxF0kkWUsiNBZoJTjYxWlJJqArVdk9sGdAk0gSGz19KBEUjjF2z6lRIQJUQKba6m51Y7QALo7QRxygkDx7XuKGqUOGk4uNn8UwodfPIBEJrMR9nifW51CE9mnAtnMkvf+822za4NOOQDTbAl+hdqYmJuGQPmcQ1i7jheD27CSIIZTf76aXoZ4/fQzOntuEROhW72aF+SjPh2B1YLIRDn9mEpHVUfwM70CFc5yNHZWUHCETPA7eCxiPwRSFkXE8HgIj5+H8ETyPU+dEMpIdPzGEH+5FTR9QxTP0W/MsF5RlRQGVEHqpvRxER5I3voDYD4kUuyCdFTvk8DlDVDmh3T7JbhghSgynMaR5fn6Ina0lEZUlDNEgIBc5ChVdBM2K5PBEks5TncDjINQCseO0iMfPcskxLP+Qap4E/QjM4XlCD/1jmEeQHB6ODFMNgLmRxWn4eRqDB2QOSTowOaxbroRvICXz9GxuOMeF8AsjfgNweXZBOit2mB8GiQSS7DbDxg2T4jCd0gRrr+W1s5uSCGbatDIeTmpPhVXWSR7DFrA0xn6IxpVemn6xsWQiphXAMa3vHLIcY14a1Y5lTlIUUc6zn57RPldW+4zdwoCsn1awCk4SK+Jc2PyKfm0BTU6/fdT4svbNoPWatRq/vJFpSzxvfUFKor1kfRRPP0zqsYUvHqsNliocw2xzajqtUhR4GjzGkyTEW29hzqjoLLuCcUnLrKwTtPncMgvthxpMwP5bM+1avFGJaLHlDyHIH9br0MP45Mi9V62d97xzRCzFaC2oTCLBTb1/UARIqF1mIQqRoFDbYt85YKshdJ7a3FZHeAitA5I1Hdgc5PhhIzi63a5j42nmW+oLqoLhUtrUVgsBCUPpfyGRnDRkYj8fn6hHKrhwJIcY3oxElGEciqH1j94lkh8xsHgDw3bdCQQgGFFvE0ia0fKPwQiUFJFAPTKB2Fy4YZBKY+kfuwv/X3+9iSaaaKKJJppoookmmmiiiSaaaKKJJppoookmmmiiiSbeJv4PYlrZXmlJm/U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7" name="6 Imagen" descr="apache.png"/>
          <p:cNvPicPr>
            <a:picLocks noChangeAspect="1"/>
          </p:cNvPicPr>
          <p:nvPr/>
        </p:nvPicPr>
        <p:blipFill>
          <a:blip r:embed="rId2" cstate="print"/>
          <a:stretch>
            <a:fillRect/>
          </a:stretch>
        </p:blipFill>
        <p:spPr>
          <a:xfrm>
            <a:off x="6557165" y="4497935"/>
            <a:ext cx="2221165" cy="1527050"/>
          </a:xfrm>
          <a:prstGeom prst="rect">
            <a:avLst/>
          </a:prstGeom>
        </p:spPr>
      </p:pic>
      <p:pic>
        <p:nvPicPr>
          <p:cNvPr id="8" name="7 Imagen" descr="MySQL.png"/>
          <p:cNvPicPr>
            <a:picLocks noChangeAspect="1"/>
          </p:cNvPicPr>
          <p:nvPr/>
        </p:nvPicPr>
        <p:blipFill>
          <a:blip r:embed="rId3" cstate="print"/>
          <a:stretch>
            <a:fillRect/>
          </a:stretch>
        </p:blipFill>
        <p:spPr>
          <a:xfrm>
            <a:off x="3197655" y="4345230"/>
            <a:ext cx="2736835" cy="1415457"/>
          </a:xfrm>
          <a:prstGeom prst="rect">
            <a:avLst/>
          </a:prstGeom>
        </p:spPr>
      </p:pic>
      <p:pic>
        <p:nvPicPr>
          <p:cNvPr id="9" name="8 Imagen" descr="phpmyadmin.png"/>
          <p:cNvPicPr>
            <a:picLocks noChangeAspect="1"/>
          </p:cNvPicPr>
          <p:nvPr/>
        </p:nvPicPr>
        <p:blipFill>
          <a:blip r:embed="rId4" cstate="print"/>
          <a:stretch>
            <a:fillRect/>
          </a:stretch>
        </p:blipFill>
        <p:spPr>
          <a:xfrm>
            <a:off x="907080" y="4497935"/>
            <a:ext cx="1968090" cy="139314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Diseño del servidor Web (II)</a:t>
            </a:r>
            <a:endParaRPr lang="es-ES" dirty="0"/>
          </a:p>
        </p:txBody>
      </p:sp>
      <p:sp>
        <p:nvSpPr>
          <p:cNvPr id="3" name="2 Marcador de contenido"/>
          <p:cNvSpPr>
            <a:spLocks noGrp="1"/>
          </p:cNvSpPr>
          <p:nvPr>
            <p:ph idx="1"/>
          </p:nvPr>
        </p:nvSpPr>
        <p:spPr/>
        <p:txBody>
          <a:bodyPr/>
          <a:lstStyle/>
          <a:p>
            <a:r>
              <a:rPr lang="es-ES" dirty="0" smtClean="0"/>
              <a:t>Una vez  han sido instaladas las herramientas anteriores en el servidor se procede a configurar a las mismas:</a:t>
            </a:r>
          </a:p>
          <a:p>
            <a:r>
              <a:rPr lang="es-ES" dirty="0" smtClean="0"/>
              <a:t>La base de datos se cargo mediante un fichero .</a:t>
            </a:r>
            <a:r>
              <a:rPr lang="es-ES" dirty="0" err="1" smtClean="0"/>
              <a:t>csv</a:t>
            </a:r>
            <a:r>
              <a:rPr lang="es-ES" dirty="0" smtClean="0"/>
              <a:t>. Dicho fichero se tuvo que cargar a partir de la consola propia de </a:t>
            </a:r>
            <a:r>
              <a:rPr lang="es-ES" dirty="0" err="1" smtClean="0"/>
              <a:t>MySQL</a:t>
            </a:r>
            <a:r>
              <a:rPr lang="es-ES" dirty="0" smtClean="0"/>
              <a:t> debido al gran tamaño del fichero</a:t>
            </a:r>
          </a:p>
          <a:p>
            <a:r>
              <a:rPr lang="es-ES" dirty="0" smtClean="0"/>
              <a:t>El servicio que ofrece el servidor se encuentra en el fichero </a:t>
            </a:r>
            <a:r>
              <a:rPr lang="es-ES" i="1" dirty="0" smtClean="0"/>
              <a:t>index.html</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Diseño de los clientes</a:t>
            </a:r>
            <a:endParaRPr lang="es-ES" dirty="0"/>
          </a:p>
        </p:txBody>
      </p:sp>
      <p:sp>
        <p:nvSpPr>
          <p:cNvPr id="3" name="2 Marcador de contenido"/>
          <p:cNvSpPr>
            <a:spLocks noGrp="1"/>
          </p:cNvSpPr>
          <p:nvPr>
            <p:ph idx="1"/>
          </p:nvPr>
        </p:nvSpPr>
        <p:spPr/>
        <p:txBody>
          <a:bodyPr/>
          <a:lstStyle/>
          <a:p>
            <a:r>
              <a:rPr lang="es-ES" dirty="0" smtClean="0"/>
              <a:t>Son </a:t>
            </a:r>
            <a:r>
              <a:rPr lang="es-ES" dirty="0" err="1" smtClean="0"/>
              <a:t>intacias</a:t>
            </a:r>
            <a:r>
              <a:rPr lang="es-ES" dirty="0" smtClean="0"/>
              <a:t> del mismo tipo que el servidor, con la salvedad de la configuración. </a:t>
            </a:r>
            <a:endParaRPr lang="es-ES" dirty="0" smtClean="0"/>
          </a:p>
          <a:p>
            <a:r>
              <a:rPr lang="es-ES" dirty="0" smtClean="0"/>
              <a:t>En este caso se utiliza la herramienta </a:t>
            </a:r>
            <a:r>
              <a:rPr lang="es-ES" i="1" dirty="0" err="1" smtClean="0"/>
              <a:t>Siege</a:t>
            </a:r>
            <a:r>
              <a:rPr lang="es-ES" i="1" dirty="0" smtClean="0"/>
              <a:t>, </a:t>
            </a:r>
            <a:r>
              <a:rPr lang="es-ES" dirty="0" smtClean="0"/>
              <a:t>dicha herramienta permite medir la capacidad de una aplicación web para mantenerse activa, y mantener sus servicios.</a:t>
            </a:r>
          </a:p>
          <a:p>
            <a:endParaRPr lang="es-ES" dirty="0" smtClean="0"/>
          </a:p>
          <a:p>
            <a:r>
              <a:rPr lang="es-ES" dirty="0" smtClean="0"/>
              <a:t>Se utilizaron varias instancias clientes para comprobar el correcto funcionamiento del servicio</a:t>
            </a: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Toma de decisiones</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t>Para seleccionar el tipo de instancia se opto por el de menor precio posible para abaratar costes. En este caso se usará t2.micro</a:t>
            </a:r>
          </a:p>
          <a:p>
            <a:r>
              <a:rPr lang="es-ES" dirty="0" smtClean="0"/>
              <a:t>Se opto por el lenguaje PHP para la programación web debido a que es el más conocido por los componentes del grupo</a:t>
            </a:r>
          </a:p>
          <a:p>
            <a:r>
              <a:rPr lang="es-ES" dirty="0" smtClean="0"/>
              <a:t>Se opto por una base de datos relacional debido a que era necesaria una base de datos con muchas lecturas y pocas escrituras. Por ello se opto por </a:t>
            </a:r>
            <a:r>
              <a:rPr lang="es-ES" dirty="0" err="1" smtClean="0"/>
              <a:t>MySQL</a:t>
            </a:r>
            <a:r>
              <a:rPr lang="es-ES" dirty="0" smtClean="0"/>
              <a:t> y </a:t>
            </a:r>
            <a:r>
              <a:rPr lang="es-ES" dirty="0" err="1" smtClean="0"/>
              <a:t>phpMyAdmin</a:t>
            </a:r>
            <a:r>
              <a:rPr lang="es-ES" dirty="0" smtClean="0"/>
              <a:t> como gestor.</a:t>
            </a:r>
          </a:p>
          <a:p>
            <a:r>
              <a:rPr lang="es-ES" dirty="0" smtClean="0"/>
              <a:t>También se instaló el </a:t>
            </a:r>
            <a:r>
              <a:rPr lang="es-ES" dirty="0" err="1" smtClean="0"/>
              <a:t>framework</a:t>
            </a:r>
            <a:r>
              <a:rPr lang="es-ES" dirty="0" smtClean="0"/>
              <a:t> SLIM para la creación de API REST en PHP pero por motivos de tiempo no se termino de desarrollar la API REST.</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Problemas encontrados</a:t>
            </a:r>
            <a:endParaRPr lang="es-ES" dirty="0"/>
          </a:p>
        </p:txBody>
      </p:sp>
      <p:sp>
        <p:nvSpPr>
          <p:cNvPr id="3" name="2 Marcador de contenido"/>
          <p:cNvSpPr>
            <a:spLocks noGrp="1"/>
          </p:cNvSpPr>
          <p:nvPr>
            <p:ph idx="1"/>
          </p:nvPr>
        </p:nvSpPr>
        <p:spPr/>
        <p:txBody>
          <a:bodyPr>
            <a:normAutofit fontScale="92500"/>
          </a:bodyPr>
          <a:lstStyle/>
          <a:p>
            <a:r>
              <a:rPr lang="es-ES" dirty="0" smtClean="0"/>
              <a:t>Creación de la BD a partir de un fichero .</a:t>
            </a:r>
            <a:r>
              <a:rPr lang="es-ES" dirty="0" err="1" smtClean="0"/>
              <a:t>csv</a:t>
            </a:r>
            <a:r>
              <a:rPr lang="es-ES" dirty="0" smtClean="0"/>
              <a:t> con un gran número de registros. Se solucionó con la importación del fichero .</a:t>
            </a:r>
            <a:r>
              <a:rPr lang="es-ES" dirty="0" err="1" smtClean="0"/>
              <a:t>csv</a:t>
            </a:r>
            <a:r>
              <a:rPr lang="es-ES" dirty="0" smtClean="0"/>
              <a:t> a través de la consola de </a:t>
            </a:r>
            <a:r>
              <a:rPr lang="es-ES" dirty="0" err="1" smtClean="0"/>
              <a:t>MySQL</a:t>
            </a:r>
            <a:endParaRPr lang="es-ES" dirty="0" smtClean="0"/>
          </a:p>
          <a:p>
            <a:r>
              <a:rPr lang="es-ES" dirty="0" smtClean="0"/>
              <a:t>Balanceador de carga no detectaba el fallo al conectar el servidor Web con la BD. Se solucionó con línea que enviará el código 500 HTTP. Además se estableció como ruta de </a:t>
            </a:r>
            <a:r>
              <a:rPr lang="es-ES" i="1" dirty="0" smtClean="0"/>
              <a:t>“</a:t>
            </a:r>
            <a:r>
              <a:rPr lang="es-ES" i="1" dirty="0" err="1" smtClean="0"/>
              <a:t>Health</a:t>
            </a:r>
            <a:r>
              <a:rPr lang="es-ES" i="1" dirty="0" smtClean="0"/>
              <a:t> </a:t>
            </a:r>
            <a:r>
              <a:rPr lang="es-ES" i="1" dirty="0" err="1" smtClean="0"/>
              <a:t>Check</a:t>
            </a:r>
            <a:r>
              <a:rPr lang="es-ES" i="1" dirty="0" smtClean="0"/>
              <a:t>”</a:t>
            </a:r>
            <a:r>
              <a:rPr lang="es-ES" dirty="0" smtClean="0"/>
              <a:t> con la ruta del fichero </a:t>
            </a:r>
            <a:r>
              <a:rPr lang="es-ES" i="1" dirty="0" smtClean="0"/>
              <a:t>index.php</a:t>
            </a:r>
          </a:p>
          <a:p>
            <a:r>
              <a:rPr lang="es-ES" dirty="0" smtClean="0"/>
              <a:t>Fallos al crear o eliminar instancias. Se debía a la necesidad de establecer un correo y validar el correo en las alarmas asociadas al crear o eliminar una instancia. </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1008</Words>
  <Application>Microsoft Office PowerPoint</Application>
  <PresentationFormat>Presentación en pantalla (4:3)</PresentationFormat>
  <Paragraphs>66</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Office Theme</vt:lpstr>
      <vt:lpstr>Geolocalizador de IPs</vt:lpstr>
      <vt:lpstr>Introducción</vt:lpstr>
      <vt:lpstr>Infraestructura desarrollada</vt:lpstr>
      <vt:lpstr>Instancias, Balanceador de Carga y Grupo de auto escalado</vt:lpstr>
      <vt:lpstr>Diseño del servidor Web</vt:lpstr>
      <vt:lpstr>Diseño del servidor Web (II)</vt:lpstr>
      <vt:lpstr>Diseño de los clientes</vt:lpstr>
      <vt:lpstr>Toma de decisiones</vt:lpstr>
      <vt:lpstr>Problemas encontrados</vt:lpstr>
      <vt:lpstr>Problemas encontrados</vt:lpstr>
      <vt:lpstr>Pruebas de esfuerzo</vt:lpstr>
      <vt:lpstr>Pruebas de esfuerzo (II)</vt:lpstr>
      <vt:lpstr>Pruebas de esfuerzo (III)</vt:lpstr>
      <vt:lpstr>Conclusiones</vt:lpstr>
      <vt:lpstr>Posibles mejoras</vt:lpstr>
      <vt:lpstr>Referencias</vt:lpstr>
      <vt:lpstr>Diapositiva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José Manuel Lozano Domínguez</cp:lastModifiedBy>
  <cp:revision>49</cp:revision>
  <dcterms:created xsi:type="dcterms:W3CDTF">2013-08-21T19:17:07Z</dcterms:created>
  <dcterms:modified xsi:type="dcterms:W3CDTF">2017-01-16T11:55:54Z</dcterms:modified>
</cp:coreProperties>
</file>