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80" r:id="rId15"/>
    <p:sldId id="282" r:id="rId16"/>
    <p:sldId id="283" r:id="rId17"/>
    <p:sldId id="279" r:id="rId18"/>
    <p:sldId id="284" r:id="rId19"/>
    <p:sldId id="285" r:id="rId20"/>
    <p:sldId id="274" r:id="rId21"/>
    <p:sldId id="261" r:id="rId22"/>
    <p:sldId id="266" r:id="rId23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085"/>
    <a:srgbClr val="2E8690"/>
    <a:srgbClr val="73AEB5"/>
    <a:srgbClr val="52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EC69-B9A5-470F-8C88-A8BEABD58521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4C5F4-DD97-4ACD-85E7-0ADE365B34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3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C5F4-DD97-4ACD-85E7-0ADE365B348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3285" y="308227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13"/>
                </a:lnTo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70518" y="308227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39">
                <a:moveTo>
                  <a:pt x="0" y="91441"/>
                </a:moveTo>
                <a:lnTo>
                  <a:pt x="114426" y="91441"/>
                </a:lnTo>
                <a:lnTo>
                  <a:pt x="114426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08227"/>
            <a:ext cx="8916035" cy="91440"/>
          </a:xfrm>
          <a:custGeom>
            <a:avLst/>
            <a:gdLst/>
            <a:ahLst/>
            <a:cxnLst/>
            <a:rect l="l" t="t" r="r" b="b"/>
            <a:pathLst>
              <a:path w="8916035" h="91439">
                <a:moveTo>
                  <a:pt x="0" y="91441"/>
                </a:moveTo>
                <a:lnTo>
                  <a:pt x="8915654" y="91441"/>
                </a:lnTo>
                <a:lnTo>
                  <a:pt x="8915654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970518" y="360271"/>
            <a:ext cx="114935" cy="91440"/>
          </a:xfrm>
          <a:custGeom>
            <a:avLst/>
            <a:gdLst/>
            <a:ahLst/>
            <a:cxnLst/>
            <a:rect l="l" t="t" r="r" b="b"/>
            <a:pathLst>
              <a:path w="114934" h="91440">
                <a:moveTo>
                  <a:pt x="0" y="91086"/>
                </a:moveTo>
                <a:lnTo>
                  <a:pt x="114426" y="91086"/>
                </a:lnTo>
                <a:lnTo>
                  <a:pt x="114426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410200" y="360271"/>
            <a:ext cx="3505835" cy="91440"/>
          </a:xfrm>
          <a:custGeom>
            <a:avLst/>
            <a:gdLst/>
            <a:ahLst/>
            <a:cxnLst/>
            <a:rect l="l" t="t" r="r" b="b"/>
            <a:pathLst>
              <a:path w="3505834" h="91440">
                <a:moveTo>
                  <a:pt x="0" y="91086"/>
                </a:moveTo>
                <a:lnTo>
                  <a:pt x="3505454" y="91086"/>
                </a:lnTo>
                <a:lnTo>
                  <a:pt x="3505454" y="0"/>
                </a:lnTo>
                <a:lnTo>
                  <a:pt x="0" y="0"/>
                </a:lnTo>
                <a:lnTo>
                  <a:pt x="0" y="91086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57" y="665098"/>
            <a:ext cx="8071485" cy="1106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655" y="3412490"/>
            <a:ext cx="8060689" cy="3166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es/rds/?hp=tile&amp;so-exp=below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ws.amazon.com/es/elasticache/?hp=tile&amp;so-exp=belo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ws.amazon.com/es/autoscaling/?hp=tile&amp;so-exp=below" TargetMode="External"/><Relationship Id="rId5" Type="http://schemas.openxmlformats.org/officeDocument/2006/relationships/hyperlink" Target="https://aws.amazon.com/es/ec2/" TargetMode="External"/><Relationship Id="rId10" Type="http://schemas.openxmlformats.org/officeDocument/2006/relationships/hyperlink" Target="https://www.slimframework.com/" TargetMode="External"/><Relationship Id="rId4" Type="http://schemas.openxmlformats.org/officeDocument/2006/relationships/hyperlink" Target="http://www.ip2location.com/databases/db11-ip-country-region-city-latitude-longitude-zipcode-timezone" TargetMode="External"/><Relationship Id="rId9" Type="http://schemas.openxmlformats.org/officeDocument/2006/relationships/hyperlink" Target="https://aws.amazon.com/es/dynamodb/?hp=tile&amp;so-exp=belo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493010" y="3486835"/>
            <a:ext cx="634619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100" spc="-10" dirty="0">
                <a:solidFill>
                  <a:srgbClr val="424455"/>
                </a:solidFill>
                <a:latin typeface="Georgia"/>
                <a:cs typeface="Georgia"/>
              </a:rPr>
              <a:t>Cloud Computing </a:t>
            </a:r>
            <a:r>
              <a:rPr lang="es-ES" sz="2100" dirty="0">
                <a:solidFill>
                  <a:srgbClr val="424455"/>
                </a:solidFill>
                <a:latin typeface="Georgia"/>
                <a:cs typeface="Georgia"/>
              </a:rPr>
              <a:t>- </a:t>
            </a:r>
            <a:r>
              <a:rPr lang="es-ES" sz="2100" spc="-5" dirty="0">
                <a:solidFill>
                  <a:srgbClr val="424455"/>
                </a:solidFill>
                <a:latin typeface="Georgia"/>
                <a:cs typeface="Georgia"/>
              </a:rPr>
              <a:t>Máster en Ingeniería</a:t>
            </a:r>
            <a:r>
              <a:rPr lang="es-ES" sz="2100" spc="3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lang="es-ES" sz="2100" spc="-5" dirty="0">
                <a:solidFill>
                  <a:srgbClr val="424455"/>
                </a:solidFill>
                <a:latin typeface="Georgia"/>
                <a:cs typeface="Georgia"/>
              </a:rPr>
              <a:t>Informática</a:t>
            </a:r>
            <a:endParaRPr lang="es-ES" sz="21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34275" y="4695825"/>
            <a:ext cx="1609725" cy="216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3400" y="5993438"/>
            <a:ext cx="646178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" algn="just"/>
            <a:r>
              <a:rPr sz="1400" i="1" spc="-5" dirty="0">
                <a:latin typeface="Georgia"/>
                <a:cs typeface="Georgia"/>
              </a:rPr>
              <a:t>“</a:t>
            </a:r>
            <a:r>
              <a:rPr lang="es-ES" sz="1400" i="1" spc="-5" dirty="0">
                <a:latin typeface="Georgia"/>
                <a:cs typeface="Georgia"/>
              </a:rPr>
              <a:t>La documentación es como el sexo; cuando es bueno, es muy, muy bueno, y cuando es malo, es mejor que nada</a:t>
            </a:r>
            <a:r>
              <a:rPr lang="es-ES" sz="1400" spc="-5" dirty="0">
                <a:latin typeface="Georgia"/>
                <a:cs typeface="Georgia"/>
              </a:rPr>
              <a:t>”.</a:t>
            </a:r>
            <a:endParaRPr lang="es-ES" sz="1400" dirty="0">
              <a:latin typeface="Georgia"/>
              <a:cs typeface="Georgia"/>
            </a:endParaRPr>
          </a:p>
          <a:p>
            <a:pPr marR="9525" algn="r"/>
            <a:r>
              <a:rPr lang="es-ES" sz="1400" spc="-5" dirty="0">
                <a:latin typeface="Georgia"/>
                <a:cs typeface="Georgia"/>
              </a:rPr>
              <a:t>Dick Brandon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2160000" cy="2160000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243792" y="2680038"/>
            <a:ext cx="57789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1000" sy="101000" algn="tl" rotWithShape="0">
                    <a:srgbClr val="000000">
                      <a:alpha val="30000"/>
                    </a:srgbClr>
                  </a:outerShdw>
                </a:effectLst>
              </a:rPr>
              <a:t>Geolocalizador de IP's</a:t>
            </a:r>
            <a:endParaRPr lang="es-E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sx="101000" sy="101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240243" y="4799428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Georgia" panose="02040502050405020303" pitchFamily="18" charset="0"/>
              </a:rPr>
              <a:t>Juan Carlos de la Prada de Haro</a:t>
            </a:r>
          </a:p>
          <a:p>
            <a:r>
              <a:rPr lang="es-ES" sz="1400" dirty="0">
                <a:latin typeface="Georgia" panose="02040502050405020303" pitchFamily="18" charset="0"/>
              </a:rPr>
              <a:t>Sergio Rodríguez García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74183" y="2740316"/>
            <a:ext cx="304121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500" dirty="0">
                <a:ln w="15875">
                  <a:solidFill>
                    <a:srgbClr val="2E8690"/>
                  </a:solidFill>
                </a:ln>
                <a:solidFill>
                  <a:srgbClr val="52538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2016-2017</a:t>
            </a:r>
            <a:endParaRPr lang="es-ES" sz="4500" b="0" cap="none" spc="0" dirty="0">
              <a:ln w="15875">
                <a:solidFill>
                  <a:srgbClr val="2E8690"/>
                </a:solidFill>
              </a:ln>
              <a:solidFill>
                <a:srgbClr val="52538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240243" y="4343400"/>
            <a:ext cx="234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u="sng" dirty="0">
                <a:latin typeface="Georgia" panose="02040502050405020303" pitchFamily="18" charset="0"/>
              </a:rPr>
              <a:t>Componentes del grupo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01" y="990600"/>
            <a:ext cx="2331547" cy="136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Servidor Web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Nuestra elección ha sido la de utilizar el servidor web Apache mundialmente conocido por todos.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10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15" y="2283797"/>
            <a:ext cx="2333625" cy="1419225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536257" y="3897266"/>
            <a:ext cx="799509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Sus características son: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Modular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Código abierto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Multi-plataforma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Extensible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Popular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5520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Sistema gestor de BD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Al haber elegido el servicio Amazon RDS debemos seleccionar entre los siguientes SGBD: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MySQL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Oracle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 err="1">
                <a:latin typeface="Georgia"/>
                <a:cs typeface="Georgia"/>
              </a:rPr>
              <a:t>PostgreSQL</a:t>
            </a:r>
            <a:endParaRPr lang="es-ES" sz="20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 err="1">
                <a:latin typeface="Georgia"/>
                <a:cs typeface="Georgia"/>
              </a:rPr>
              <a:t>MariaDB</a:t>
            </a:r>
            <a:endParaRPr lang="es-ES" sz="20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Amazon Aurora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Nuestra elección ha sido instalar MySQL al estar considerado uno de los SGBD open Source mas populares del mundo. Además permite ser administrado mediante phpMyAdmin en instancias de Amazon RDS.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79" y="5083296"/>
            <a:ext cx="2141697" cy="10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Framework &amp; API REST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Para la elección del framework hemos optado por instalar Slim.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Slim es un micro framework para PHP que nos permite realizar de forma rápida y sencilla aplicaciones web y APIs RESTFul. Sus características son las siguientes: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Creador de rutas muy potente</a:t>
            </a:r>
          </a:p>
          <a:p>
            <a:pPr marL="812800" marR="16510" lvl="1" indent="-342900" algn="just"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1400" dirty="0">
                <a:latin typeface="Georgia"/>
                <a:cs typeface="Georgia"/>
              </a:rPr>
              <a:t>Soporte HTTP estándar o personalizado</a:t>
            </a:r>
          </a:p>
          <a:p>
            <a:pPr marL="812800" marR="16510" lvl="1" indent="-342900" algn="just"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1400" dirty="0">
                <a:latin typeface="Georgia"/>
                <a:cs typeface="Georgia"/>
              </a:rPr>
              <a:t>Parámetros de rutas con condiciones</a:t>
            </a:r>
          </a:p>
          <a:p>
            <a:pPr marL="812800" marR="16510" lvl="1" indent="-342900" algn="just"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1400" dirty="0">
                <a:latin typeface="Georgia"/>
                <a:cs typeface="Georgia"/>
              </a:rPr>
              <a:t>Redirecciones de rutas, saltos y paros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Renderizado de plantillas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Mensajes flash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Caché HTTP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Login de acceso personalizado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Configuración sencilla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12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594842"/>
            <a:ext cx="3535680" cy="3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Geolocalizador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La practica pedía una API con acceso GET en formato JSon, CSV y XML. Al utilizar Slim como framework configuramos el fichero index.php para que funcione como una API de acceso desde el exterior.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DEFINE y función obtenerIP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3974"/>
            <a:ext cx="5388306" cy="236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08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Geolocalizador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Formato JSon y CSV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28468"/>
            <a:ext cx="5343525" cy="184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11" y="3026435"/>
            <a:ext cx="5314950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86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Geolocalizador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Formato XML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15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23" y="2344305"/>
            <a:ext cx="4086225" cy="3943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2" y="2057400"/>
            <a:ext cx="5262982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95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Geolocalizador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Vista de algunos ejemplos al hacer peticiones al servidor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16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6026087" cy="40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Sistema AWS en producción y posibles problemáticas del mismo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Al realizar las pruebas de estrés comprobamos que las instancias de Ec2 y el auto escalado no realizar su función al depender de la instancia de Amazon RDS.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17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" y="2484335"/>
            <a:ext cx="8130485" cy="30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Sistema AWS en producción y posibles problemáticas del mismo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Tras buscar información sobre el escalado del servicio Amazon RDS encontramos que existe una estructura denominada Maestro-Esclavo donde una instancia realiza las funciones de lectura y escritura como Maestro y a partir de dicha instancia se pueden crear instancias Esclavas de solo lectura. 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De esta forma conseguimos hacer el escalado de instancias, pudiendo crear nuevas instancias esclavas en momentos de gran trabajo.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" y="3838552"/>
            <a:ext cx="8068233" cy="19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Sistema AWS en producción y posibles problemáticas del mismo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Resultados obtenidos utilizando la estructura Maestro-Esclavo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19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926"/>
            <a:ext cx="7086600" cy="41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7960" y="1191260"/>
            <a:ext cx="88138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34275" y="4695825"/>
            <a:ext cx="1609725" cy="216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ángulo 19"/>
          <p:cNvSpPr/>
          <p:nvPr/>
        </p:nvSpPr>
        <p:spPr>
          <a:xfrm>
            <a:off x="847089" y="724834"/>
            <a:ext cx="17267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>
                    <a:alpha val="97000"/>
                  </a:srgbClr>
                </a:solidFill>
                <a:effectLst>
                  <a:outerShdw blurRad="38100" dist="22860" dir="5400000" sx="101000" sy="101000" algn="tl" rotWithShape="0">
                    <a:srgbClr val="000000">
                      <a:alpha val="30000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24" name="object 21"/>
          <p:cNvSpPr txBox="1"/>
          <p:nvPr/>
        </p:nvSpPr>
        <p:spPr>
          <a:xfrm>
            <a:off x="847088" y="1969515"/>
            <a:ext cx="7077711" cy="4626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900" spc="-5" dirty="0">
                <a:latin typeface="Georgia"/>
                <a:cs typeface="Georgia"/>
              </a:rPr>
              <a:t>Introducción</a:t>
            </a:r>
          </a:p>
          <a:p>
            <a:pPr marL="12700">
              <a:lnSpc>
                <a:spcPct val="100000"/>
              </a:lnSpc>
            </a:pPr>
            <a:endParaRPr lang="es-ES" sz="8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s-ES" sz="1900" spc="-5" dirty="0">
                <a:latin typeface="Georgia"/>
                <a:cs typeface="Georgia"/>
              </a:rPr>
              <a:t>1. Investigación de las distintas posibilidades que ofrece AWS para implementar servicios de alta disponibilidad</a:t>
            </a:r>
          </a:p>
          <a:p>
            <a:pPr marL="12700">
              <a:lnSpc>
                <a:spcPct val="100000"/>
              </a:lnSpc>
            </a:pPr>
            <a:endParaRPr lang="es-ES" sz="8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s-ES" sz="1900" spc="-5" dirty="0">
                <a:latin typeface="Georgia"/>
                <a:cs typeface="Georgia"/>
              </a:rPr>
              <a:t>2. Elección de los servicios AWS e implementación del    geolocalizador de IP's</a:t>
            </a:r>
            <a:endParaRPr sz="1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24280" indent="-342900">
              <a:lnSpc>
                <a:spcPts val="22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s-ES" sz="1900" spc="-5" dirty="0">
                <a:latin typeface="Georgia"/>
                <a:cs typeface="Georgia"/>
              </a:rPr>
              <a:t>Servicios AWS</a:t>
            </a:r>
          </a:p>
          <a:p>
            <a:pPr marL="1224280" indent="-342900">
              <a:lnSpc>
                <a:spcPts val="22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s-ES" sz="1900" spc="-5" dirty="0">
                <a:latin typeface="Georgia"/>
                <a:cs typeface="Georgia"/>
              </a:rPr>
              <a:t>Servidor web para el alojamiento</a:t>
            </a:r>
          </a:p>
          <a:p>
            <a:pPr marL="1224280" indent="-342900">
              <a:lnSpc>
                <a:spcPts val="22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s-ES" sz="1900" spc="-5" dirty="0">
                <a:latin typeface="Georgia"/>
                <a:cs typeface="Georgia"/>
              </a:rPr>
              <a:t>Sistema de gestión de base de datos</a:t>
            </a:r>
          </a:p>
          <a:p>
            <a:pPr marL="1224280" indent="-342900">
              <a:lnSpc>
                <a:spcPts val="22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s-ES" sz="1900" spc="-5" dirty="0">
                <a:latin typeface="Georgia"/>
                <a:cs typeface="Georgia"/>
              </a:rPr>
              <a:t>Framework para el desarrollo de la API</a:t>
            </a:r>
          </a:p>
          <a:p>
            <a:pPr marL="1224280" indent="-342900">
              <a:lnSpc>
                <a:spcPts val="22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s-ES" sz="1900" spc="-5" dirty="0">
                <a:latin typeface="Georgia"/>
                <a:cs typeface="Georgia"/>
              </a:rPr>
              <a:t>Implementación del geolocalizador</a:t>
            </a:r>
            <a:endParaRPr sz="1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lang="es-ES" sz="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s-ES" sz="1900" dirty="0">
                <a:latin typeface="Georgia" panose="02040502050405020303" pitchFamily="18" charset="0"/>
                <a:cs typeface="Times New Roman"/>
              </a:rPr>
              <a:t>3. Sistema AWS en producción y posibles problemas</a:t>
            </a:r>
          </a:p>
          <a:p>
            <a:pPr>
              <a:lnSpc>
                <a:spcPct val="100000"/>
              </a:lnSpc>
            </a:pPr>
            <a:endParaRPr lang="es-ES" sz="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s-ES" sz="1900" dirty="0">
                <a:latin typeface="Georgia" panose="02040502050405020303" pitchFamily="18" charset="0"/>
                <a:cs typeface="Times New Roman"/>
              </a:rPr>
              <a:t>4. Conclusiones</a:t>
            </a:r>
          </a:p>
          <a:p>
            <a:pPr>
              <a:lnSpc>
                <a:spcPct val="100000"/>
              </a:lnSpc>
            </a:pPr>
            <a:endParaRPr lang="es-ES" sz="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s-ES" sz="1900" dirty="0">
                <a:latin typeface="Georgia" panose="02040502050405020303" pitchFamily="18" charset="0"/>
                <a:cs typeface="Times New Roman"/>
              </a:rPr>
              <a:t>5. Referencias</a:t>
            </a:r>
            <a:endParaRPr sz="1900" dirty="0">
              <a:latin typeface="Georgia" panose="02040502050405020303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19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Conclusiones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Al termino de esta practica hemos aprendido como funciona Amazon RDS y su capacidad de escalar según la carga de trabajo, mediante el uso de replicas de lectura en la estructura Maestro – Esclavo. Aun así, hemos comprobado que el manejo de este tipo de servicios se torna bastante complejo.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2000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Posibles mejoras del sistema: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Amazon Aurora en sustitución de MySQL ya que proporciona un aumento de hasta 5 veces el desempeño de MySQL.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Amazon ElastiCache en sustitución de Amazon EC2 ya que se trata de un front-end ideal para datastores y proporciona un nivel intermedio de alto desempeño para aplicaciones con tasas de solicitudes muy altas o bajos requisitos de latencia.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7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0518" y="0"/>
            <a:ext cx="114935" cy="311150"/>
          </a:xfrm>
          <a:custGeom>
            <a:avLst/>
            <a:gdLst/>
            <a:ahLst/>
            <a:cxnLst/>
            <a:rect l="l" t="t" r="r" b="b"/>
            <a:pathLst>
              <a:path w="114934" h="311150">
                <a:moveTo>
                  <a:pt x="0" y="310667"/>
                </a:moveTo>
                <a:lnTo>
                  <a:pt x="114426" y="310667"/>
                </a:lnTo>
                <a:lnTo>
                  <a:pt x="114426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916035" cy="311150"/>
          </a:xfrm>
          <a:custGeom>
            <a:avLst/>
            <a:gdLst/>
            <a:ahLst/>
            <a:cxnLst/>
            <a:rect l="l" t="t" r="r" b="b"/>
            <a:pathLst>
              <a:path w="8916035" h="311150">
                <a:moveTo>
                  <a:pt x="0" y="310667"/>
                </a:moveTo>
                <a:lnTo>
                  <a:pt x="8915654" y="310667"/>
                </a:lnTo>
                <a:lnTo>
                  <a:pt x="8915654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440105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>
                <a:moveTo>
                  <a:pt x="0" y="180035"/>
                </a:moveTo>
                <a:lnTo>
                  <a:pt x="3674745" y="180035"/>
                </a:lnTo>
                <a:lnTo>
                  <a:pt x="3674745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3758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6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8147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7960" y="1191260"/>
            <a:ext cx="88138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34275" y="4695825"/>
            <a:ext cx="1609725" cy="216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ángulo 22"/>
          <p:cNvSpPr/>
          <p:nvPr/>
        </p:nvSpPr>
        <p:spPr>
          <a:xfrm>
            <a:off x="847088" y="724834"/>
            <a:ext cx="3131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3175">
                  <a:solidFill>
                    <a:schemeClr val="accent5"/>
                  </a:solidFill>
                  <a:prstDash val="solid"/>
                </a:ln>
                <a:solidFill>
                  <a:srgbClr val="FFFFFF">
                    <a:alpha val="97000"/>
                  </a:srgbClr>
                </a:solidFill>
                <a:effectLst>
                  <a:outerShdw blurRad="38100" dist="22860" dir="5400000" sx="101000" sy="101000" algn="tl" rotWithShape="0">
                    <a:srgbClr val="000000">
                      <a:alpha val="30000"/>
                    </a:srgbClr>
                  </a:outerShdw>
                </a:effectLst>
              </a:rPr>
              <a:t>Referencias</a:t>
            </a:r>
          </a:p>
        </p:txBody>
      </p:sp>
      <p:sp>
        <p:nvSpPr>
          <p:cNvPr id="20" name="object 21"/>
          <p:cNvSpPr txBox="1"/>
          <p:nvPr/>
        </p:nvSpPr>
        <p:spPr>
          <a:xfrm>
            <a:off x="847088" y="1969515"/>
            <a:ext cx="7077711" cy="307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4"/>
              </a:rPr>
              <a:t>IP2Location</a:t>
            </a:r>
            <a:endParaRPr lang="es-ES" sz="1900" dirty="0">
              <a:latin typeface="Georgia" panose="02040502050405020303" pitchFamily="18" charset="0"/>
              <a:cs typeface="Times New Roman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5"/>
              </a:rPr>
              <a:t>Amazon Elastic Compute Cloud (Amazon EC2)</a:t>
            </a:r>
            <a:endParaRPr lang="es-ES" sz="1900" dirty="0">
              <a:latin typeface="Georgia" panose="02040502050405020303" pitchFamily="18" charset="0"/>
              <a:cs typeface="Times New Roman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6"/>
              </a:rPr>
              <a:t>Auto Scaling</a:t>
            </a:r>
            <a:endParaRPr lang="es-ES" sz="1900" dirty="0">
              <a:latin typeface="Georgia" panose="02040502050405020303" pitchFamily="18" charset="0"/>
              <a:cs typeface="Times New Roman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7"/>
              </a:rPr>
              <a:t>Amazon ElasticCache</a:t>
            </a:r>
            <a:endParaRPr lang="es-ES" sz="1900" dirty="0">
              <a:latin typeface="Georgia" panose="02040502050405020303" pitchFamily="18" charset="0"/>
              <a:cs typeface="Times New Roman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8"/>
              </a:rPr>
              <a:t>Amazon Relational Database Service (Amazon RDS)</a:t>
            </a:r>
            <a:endParaRPr lang="es-ES" sz="1900" dirty="0">
              <a:latin typeface="Georgia" panose="02040502050405020303" pitchFamily="18" charset="0"/>
              <a:cs typeface="Times New Roman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9"/>
              </a:rPr>
              <a:t>Amazon DynamoDB</a:t>
            </a:r>
            <a:endParaRPr lang="es-ES" sz="1900" dirty="0">
              <a:latin typeface="Georgia" panose="02040502050405020303" pitchFamily="18" charset="0"/>
              <a:cs typeface="Times New Roman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900" dirty="0">
                <a:latin typeface="Georgia" panose="02040502050405020303" pitchFamily="18" charset="0"/>
                <a:cs typeface="Times New Roman"/>
                <a:hlinkClick r:id="rId10"/>
              </a:rPr>
              <a:t>Slim Framework</a:t>
            </a:r>
            <a:endParaRPr sz="1900" dirty="0">
              <a:latin typeface="Georgia" panose="02040502050405020303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803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7534275" y="4695825"/>
            <a:ext cx="1609725" cy="216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2160000" cy="216000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048001" y="1468738"/>
            <a:ext cx="55079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15875">
                  <a:solidFill>
                    <a:srgbClr val="2E8690"/>
                  </a:solidFill>
                </a:ln>
                <a:solidFill>
                  <a:srgbClr val="52538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Cloud Computing 2016-2017</a:t>
            </a:r>
            <a:endParaRPr lang="es-ES" sz="2800" b="0" cap="none" spc="0" dirty="0">
              <a:ln w="15875">
                <a:solidFill>
                  <a:srgbClr val="2E8690"/>
                </a:solidFill>
              </a:ln>
              <a:solidFill>
                <a:srgbClr val="52538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17" y="2106540"/>
            <a:ext cx="3015908" cy="376988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858516" y="712673"/>
            <a:ext cx="59681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sx="101000" sy="101000" algn="tl" rotWithShape="0">
                    <a:srgbClr val="000000">
                      <a:alpha val="30000"/>
                    </a:srgbClr>
                  </a:outerShdw>
                </a:effectLst>
              </a:rPr>
              <a:t>Geolocalización de IP's</a:t>
            </a:r>
            <a:endParaRPr lang="es-E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sx="101000" sy="101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4800" y="3529818"/>
            <a:ext cx="6524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Alguna pregunta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28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860774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Introducción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17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La practica consiste en la implementación de un sistema de geolocalización de IP’s capa de abastecer todas las peticiones realizadas por los usuarios.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2000" spc="-5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Para afrontar la alta demanda se creará un sistema con un servicio auto escalable de alta disponibilidad haciendo uso del servicio EC</a:t>
            </a:r>
            <a:r>
              <a:rPr lang="es-ES" sz="2600" spc="-5" dirty="0">
                <a:latin typeface="Georgia"/>
                <a:cs typeface="Georgia"/>
              </a:rPr>
              <a:t>2</a:t>
            </a:r>
            <a:r>
              <a:rPr lang="es-ES" sz="2000" spc="-5" dirty="0">
                <a:latin typeface="Georgia"/>
                <a:cs typeface="Georgia"/>
              </a:rPr>
              <a:t> que nos proporciona Amazon Web Services.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2000" spc="-5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 su vez, el servicio implementara una API REST cuya base de datos es proporcionada por IP2Location.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02" y="4724400"/>
            <a:ext cx="6057900" cy="140017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Investigación de las distintas posibilidades que ofrece AWS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236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Los distintos servicios que nos ofrece AWS para implementar nuestro servicio de geolocalización son los siguientes: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800" spc="-5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Amazon Elastic Compute Cloud (Amazon EC</a:t>
            </a:r>
            <a:r>
              <a:rPr lang="es-ES" sz="2600" spc="-5" dirty="0">
                <a:latin typeface="Georgia"/>
                <a:cs typeface="Georgia"/>
              </a:rPr>
              <a:t>2</a:t>
            </a:r>
            <a:r>
              <a:rPr lang="es-ES" sz="2000" spc="-5" dirty="0">
                <a:latin typeface="Georgia"/>
                <a:cs typeface="Georgia"/>
              </a:rPr>
              <a:t>)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Auto Scaling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Amazon ElasticCache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Amazon Relational Database Service (Amazon RDS)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Amazon DynamoDB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grpSp>
        <p:nvGrpSpPr>
          <p:cNvPr id="12" name="Grupo 11"/>
          <p:cNvGrpSpPr/>
          <p:nvPr/>
        </p:nvGrpSpPr>
        <p:grpSpPr>
          <a:xfrm>
            <a:off x="1118226" y="4081343"/>
            <a:ext cx="6834204" cy="1352550"/>
            <a:chOff x="634471" y="4031359"/>
            <a:chExt cx="6834204" cy="1352550"/>
          </a:xfrm>
        </p:grpSpPr>
        <p:pic>
          <p:nvPicPr>
            <p:cNvPr id="1026" name="Picture 2" descr="http://blog.storagemadeeasy.com/wp-content/uploads/2015/03/Amazon-EC2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71" y="4067174"/>
              <a:ext cx="117601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1512" y="4114799"/>
              <a:ext cx="954733" cy="1150473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2852" y="4114799"/>
              <a:ext cx="824952" cy="1150473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4188" y="4031359"/>
              <a:ext cx="1684956" cy="135255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9953" y="4114799"/>
              <a:ext cx="938722" cy="1190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9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Servicios AWS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Prosiguiendo con la realización de la practica, hemos decidido implementar nuestro sistema además de con un servicio de computación, con  otro servicio adicional de base de datos: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400" spc="-5" dirty="0">
              <a:latin typeface="Georgia"/>
              <a:cs typeface="Georgia"/>
            </a:endParaRP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Servicio de Computación: Amazon EC</a:t>
            </a:r>
            <a:r>
              <a:rPr lang="es-ES" sz="2600" spc="-5" dirty="0">
                <a:latin typeface="Georgia"/>
                <a:cs typeface="Georgia"/>
              </a:rPr>
              <a:t>2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Servicio de Base de Datos: Amazon RDS</a:t>
            </a: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endParaRPr lang="es-ES" sz="2000" dirty="0">
              <a:latin typeface="Georgia"/>
              <a:cs typeface="Georgia"/>
            </a:endParaRPr>
          </a:p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dirty="0">
                <a:latin typeface="Georgia"/>
                <a:cs typeface="Georgia"/>
              </a:rPr>
              <a:t>La elección de estos dos servicios viene propiciada por que ambos servicios están diseñados para trabajar conjuntamente y proporcionar una solución completa de informática, procesamiento de consultas y almacenamiento.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pic>
        <p:nvPicPr>
          <p:cNvPr id="14" name="Picture 2" descr="http://blog.storagemadeeasy.com/wp-content/uploads/2015/03/Amazon-EC2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22685"/>
            <a:ext cx="117601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876098"/>
            <a:ext cx="954733" cy="11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4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Creación de Amazon RDS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0" algn="just">
              <a:lnSpc>
                <a:spcPct val="100000"/>
              </a:lnSpc>
              <a:buClr>
                <a:srgbClr val="9F4DA2"/>
              </a:buClr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Para poder crear nuestro servicio de Amazon RDS se han de seguir los siguientes pasos:</a:t>
            </a:r>
          </a:p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Creación de una instancia en Amazon EC2 con sistema operativo Ubuntu y al que llamaremos phpMyAdmin.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253" y="2822591"/>
            <a:ext cx="5772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Creación de Amazon RDS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Accedemos al menú RDS Dashboard.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7" name="object 3"/>
          <p:cNvSpPr txBox="1"/>
          <p:nvPr/>
        </p:nvSpPr>
        <p:spPr>
          <a:xfrm>
            <a:off x="539305" y="3753637"/>
            <a:ext cx="7995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Creamos un nuevo DB Subnet Group.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65" y="1868782"/>
            <a:ext cx="5648325" cy="1847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" y="4343400"/>
            <a:ext cx="4010921" cy="14498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78" y="4425227"/>
            <a:ext cx="4032494" cy="1368008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4572000" y="4267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2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Creación de Amazon RDS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Creamos una instancia de Amazon RDS con motor de BD MySQL.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5570"/>
          <a:stretch/>
        </p:blipFill>
        <p:spPr>
          <a:xfrm>
            <a:off x="1754028" y="1981200"/>
            <a:ext cx="5562600" cy="1828800"/>
          </a:xfrm>
          <a:prstGeom prst="rect">
            <a:avLst/>
          </a:prstGeom>
        </p:spPr>
      </p:pic>
      <p:sp>
        <p:nvSpPr>
          <p:cNvPr id="12" name="object 3"/>
          <p:cNvSpPr txBox="1"/>
          <p:nvPr/>
        </p:nvSpPr>
        <p:spPr>
          <a:xfrm>
            <a:off x="536257" y="3950970"/>
            <a:ext cx="79950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La configuramos siguiendo el tutorial y finalmente tendremos lanzada nuestra instancia Amazon RDS.</a:t>
            </a:r>
            <a:endParaRPr sz="2000" dirty="0">
              <a:latin typeface="Georgia"/>
              <a:cs typeface="Georgia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" y="4707493"/>
            <a:ext cx="7995095" cy="10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625221"/>
            <a:ext cx="799814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2800" u="sng" spc="-10" dirty="0"/>
              <a:t>Elección de los servicios AWS e implementación del geolocalizador: Creación de Amazon RDS</a:t>
            </a:r>
            <a:endParaRPr sz="2800" u="sng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9305" y="1524000"/>
            <a:ext cx="79950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510" indent="-342900" algn="just">
              <a:lnSpc>
                <a:spcPct val="100000"/>
              </a:lnSpc>
              <a:buClr>
                <a:srgbClr val="9F4DA2"/>
              </a:buClr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s-ES" sz="2000" spc="-5" dirty="0">
                <a:latin typeface="Georgia"/>
                <a:cs typeface="Georgia"/>
              </a:rPr>
              <a:t>Por ultimo entramos en la instancia EC2 para configurarla con los siguientes comandos.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>
          <a:xfrm>
            <a:off x="536257" y="6377940"/>
            <a:ext cx="7998143" cy="276999"/>
          </a:xfrm>
        </p:spPr>
        <p:txBody>
          <a:bodyPr/>
          <a:lstStyle/>
          <a:p>
            <a:pPr algn="l"/>
            <a:r>
              <a:rPr lang="es-ES" dirty="0"/>
              <a:t>Cloud Computing – Geolocalizador de IP’s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176559"/>
            <a:ext cx="4191000" cy="21143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384118"/>
            <a:ext cx="4876799" cy="1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1174</Words>
  <Application>Microsoft Office PowerPoint</Application>
  <PresentationFormat>Presentación en pantalla (4:3)</PresentationFormat>
  <Paragraphs>166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Adobe Fan Heiti Std B</vt:lpstr>
      <vt:lpstr>Arial</vt:lpstr>
      <vt:lpstr>Calibri</vt:lpstr>
      <vt:lpstr>Georgia</vt:lpstr>
      <vt:lpstr>Times New Roman</vt:lpstr>
      <vt:lpstr>Trebuchet MS</vt:lpstr>
      <vt:lpstr>Office Theme</vt:lpstr>
      <vt:lpstr>Presentación de PowerPoint</vt:lpstr>
      <vt:lpstr>Presentación de PowerPoint</vt:lpstr>
      <vt:lpstr>Introducción</vt:lpstr>
      <vt:lpstr>Investigación de las distintas posibilidades que ofrece AWS</vt:lpstr>
      <vt:lpstr>Elección de los servicios AWS e implementación del geolocalizador: Servicios AWS</vt:lpstr>
      <vt:lpstr>Elección de los servicios AWS e implementación del geolocalizador: Creación de Amazon RDS</vt:lpstr>
      <vt:lpstr>Elección de los servicios AWS e implementación del geolocalizador: Creación de Amazon RDS</vt:lpstr>
      <vt:lpstr>Elección de los servicios AWS e implementación del geolocalizador: Creación de Amazon RDS</vt:lpstr>
      <vt:lpstr>Elección de los servicios AWS e implementación del geolocalizador: Creación de Amazon RDS</vt:lpstr>
      <vt:lpstr>Elección de los servicios AWS e implementación del geolocalizador: Servidor Web</vt:lpstr>
      <vt:lpstr>Elección de los servicios AWS e implementación del geolocalizador: Sistema gestor de BD</vt:lpstr>
      <vt:lpstr>Elección de los servicios AWS e implementación del geolocalizador: Framework &amp; API REST</vt:lpstr>
      <vt:lpstr>Elección de los servicios AWS e implementación del geolocalizador: Geolocalizador</vt:lpstr>
      <vt:lpstr>Elección de los servicios AWS e implementación del geolocalizador: Geolocalizador</vt:lpstr>
      <vt:lpstr>Elección de los servicios AWS e implementación del geolocalizador: Geolocalizador</vt:lpstr>
      <vt:lpstr>Elección de los servicios AWS e implementación del geolocalizador: Geolocalizador</vt:lpstr>
      <vt:lpstr>Sistema AWS en producción y posibles problemáticas del mismo</vt:lpstr>
      <vt:lpstr>Sistema AWS en producción y posibles problemáticas del mismo</vt:lpstr>
      <vt:lpstr>Sistema AWS en producción y posibles problemáticas del mismo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de la Prada</dc:creator>
  <cp:lastModifiedBy>SergioRG</cp:lastModifiedBy>
  <cp:revision>71</cp:revision>
  <dcterms:created xsi:type="dcterms:W3CDTF">2017-01-11T23:08:56Z</dcterms:created>
  <dcterms:modified xsi:type="dcterms:W3CDTF">2017-01-16T23:26:11Z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2017-01-11T00:00:00Z</vt:filetime>
  </property>
</Properties>
</file>