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C5FC64D-06F9-4C7D-AFA6-17C71E646FA9}" type="datetimeFigureOut">
              <a:rPr lang="es-ES" smtClean="0"/>
              <a:t>16/01/2017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255346" y="2750337"/>
            <a:ext cx="1171888" cy="1356442"/>
          </a:xfrm>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132310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C5FC64D-06F9-4C7D-AFA6-17C71E646FA9}" type="datetimeFigureOut">
              <a:rPr lang="es-ES" smtClean="0"/>
              <a:t>16/01/2017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11309"/>
            <a:ext cx="1154151" cy="1090789"/>
          </a:xfrm>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232958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C5FC64D-06F9-4C7D-AFA6-17C71E646FA9}" type="datetimeFigureOut">
              <a:rPr lang="es-ES" smtClean="0"/>
              <a:t>16/01/2017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11615"/>
            <a:ext cx="1154151" cy="1090789"/>
          </a:xfrm>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2230064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C5FC64D-06F9-4C7D-AFA6-17C71E646FA9}" type="datetimeFigureOut">
              <a:rPr lang="es-ES" smtClean="0"/>
              <a:t>16/01/2017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09925"/>
            <a:ext cx="1154151" cy="1090789"/>
          </a:xfrm>
        </p:spPr>
        <p:txBody>
          <a:bodyPr/>
          <a:lstStyle/>
          <a:p>
            <a:fld id="{34F8B89B-4F81-4964-8C16-04FFE73F1BE0}" type="slidenum">
              <a:rPr lang="es-ES" smtClean="0"/>
              <a:t>‹Nº›</a:t>
            </a:fld>
            <a:endParaRPr lang="es-E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8407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C5FC64D-06F9-4C7D-AFA6-17C71E646FA9}" type="datetimeFigureOut">
              <a:rPr lang="es-ES" smtClean="0"/>
              <a:t>16/01/2017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09925"/>
            <a:ext cx="1154151" cy="1090789"/>
          </a:xfrm>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31414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3C5FC64D-06F9-4C7D-AFA6-17C71E646FA9}" type="datetimeFigureOut">
              <a:rPr lang="es-ES" smtClean="0"/>
              <a:t>16/01/2017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1217498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3C5FC64D-06F9-4C7D-AFA6-17C71E646FA9}" type="datetimeFigureOut">
              <a:rPr lang="es-ES" smtClean="0"/>
              <a:t>16/01/2017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3518039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5FC64D-06F9-4C7D-AFA6-17C71E646FA9}" type="datetimeFigureOut">
              <a:rPr lang="es-ES" smtClean="0"/>
              <a:t>16/01/2017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1755601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C5FC64D-06F9-4C7D-AFA6-17C71E646FA9}" type="datetimeFigureOut">
              <a:rPr lang="es-ES" smtClean="0"/>
              <a:t>16/01/2017</a:t>
            </a:fld>
            <a:endParaRPr lang="es-ES"/>
          </a:p>
        </p:txBody>
      </p:sp>
      <p:sp>
        <p:nvSpPr>
          <p:cNvPr id="5" name="Footer Placeholder 4"/>
          <p:cNvSpPr>
            <a:spLocks noGrp="1"/>
          </p:cNvSpPr>
          <p:nvPr>
            <p:ph type="ftr" sz="quarter" idx="11"/>
          </p:nvPr>
        </p:nvSpPr>
        <p:spPr>
          <a:xfrm>
            <a:off x="680321" y="5936188"/>
            <a:ext cx="6126805" cy="365125"/>
          </a:xfrm>
        </p:spPr>
        <p:txBody>
          <a:bodyPr/>
          <a:lstStyle/>
          <a:p>
            <a:endParaRPr lang="es-E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4F8B89B-4F81-4964-8C16-04FFE73F1BE0}" type="slidenum">
              <a:rPr lang="es-ES" smtClean="0"/>
              <a:t>‹Nº›</a:t>
            </a:fld>
            <a:endParaRPr lang="es-ES"/>
          </a:p>
        </p:txBody>
      </p:sp>
    </p:spTree>
    <p:extLst>
      <p:ext uri="{BB962C8B-B14F-4D97-AF65-F5344CB8AC3E}">
        <p14:creationId xmlns:p14="http://schemas.microsoft.com/office/powerpoint/2010/main" val="71185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5FC64D-06F9-4C7D-AFA6-17C71E646FA9}" type="datetimeFigureOut">
              <a:rPr lang="es-ES" smtClean="0"/>
              <a:t>16/01/2017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91065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C5FC64D-06F9-4C7D-AFA6-17C71E646FA9}" type="datetimeFigureOut">
              <a:rPr lang="es-ES" smtClean="0"/>
              <a:t>16/01/2017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729455" y="2869895"/>
            <a:ext cx="1154151" cy="1090789"/>
          </a:xfrm>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318044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5FC64D-06F9-4C7D-AFA6-17C71E646FA9}" type="datetimeFigureOut">
              <a:rPr lang="es-ES" smtClean="0"/>
              <a:t>16/01/2017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109174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5FC64D-06F9-4C7D-AFA6-17C71E646FA9}" type="datetimeFigureOut">
              <a:rPr lang="es-ES" smtClean="0"/>
              <a:t>16/01/2017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408887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5FC64D-06F9-4C7D-AFA6-17C71E646FA9}" type="datetimeFigureOut">
              <a:rPr lang="es-ES" smtClean="0"/>
              <a:t>16/01/2017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70267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C5FC64D-06F9-4C7D-AFA6-17C71E646FA9}" type="datetimeFigureOut">
              <a:rPr lang="es-ES" smtClean="0"/>
              <a:t>16/01/2017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210709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C5FC64D-06F9-4C7D-AFA6-17C71E646FA9}" type="datetimeFigureOut">
              <a:rPr lang="es-ES" smtClean="0"/>
              <a:t>16/01/2017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167386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C5FC64D-06F9-4C7D-AFA6-17C71E646FA9}" type="datetimeFigureOut">
              <a:rPr lang="es-ES" smtClean="0"/>
              <a:t>16/01/2017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4F8B89B-4F81-4964-8C16-04FFE73F1BE0}" type="slidenum">
              <a:rPr lang="es-ES" smtClean="0"/>
              <a:t>‹Nº›</a:t>
            </a:fld>
            <a:endParaRPr lang="es-ES"/>
          </a:p>
        </p:txBody>
      </p:sp>
    </p:spTree>
    <p:extLst>
      <p:ext uri="{BB962C8B-B14F-4D97-AF65-F5344CB8AC3E}">
        <p14:creationId xmlns:p14="http://schemas.microsoft.com/office/powerpoint/2010/main" val="1313170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5FC64D-06F9-4C7D-AFA6-17C71E646FA9}" type="datetimeFigureOut">
              <a:rPr lang="es-ES" smtClean="0"/>
              <a:t>16/01/2017</a:t>
            </a:fld>
            <a:endParaRPr lang="es-E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4F8B89B-4F81-4964-8C16-04FFE73F1BE0}" type="slidenum">
              <a:rPr lang="es-ES" smtClean="0"/>
              <a:t>‹Nº›</a:t>
            </a:fld>
            <a:endParaRPr lang="es-ES"/>
          </a:p>
        </p:txBody>
      </p:sp>
    </p:spTree>
    <p:extLst>
      <p:ext uri="{BB962C8B-B14F-4D97-AF65-F5344CB8AC3E}">
        <p14:creationId xmlns:p14="http://schemas.microsoft.com/office/powerpoint/2010/main" val="10836191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a:t>Geolocalizador</a:t>
            </a:r>
            <a:r>
              <a:rPr lang="es-ES" dirty="0"/>
              <a:t> de </a:t>
            </a:r>
            <a:r>
              <a:rPr lang="es-ES" dirty="0" err="1"/>
              <a:t>IPs</a:t>
            </a:r>
            <a:endParaRPr lang="es-ES" dirty="0"/>
          </a:p>
        </p:txBody>
      </p:sp>
      <p:sp>
        <p:nvSpPr>
          <p:cNvPr id="3" name="Subtítulo 2"/>
          <p:cNvSpPr>
            <a:spLocks noGrp="1"/>
          </p:cNvSpPr>
          <p:nvPr>
            <p:ph type="subTitle" idx="1"/>
          </p:nvPr>
        </p:nvSpPr>
        <p:spPr/>
        <p:txBody>
          <a:bodyPr/>
          <a:lstStyle/>
          <a:p>
            <a:r>
              <a:rPr lang="es-ES" dirty="0"/>
              <a:t>Cloud Computing</a:t>
            </a:r>
          </a:p>
        </p:txBody>
      </p:sp>
    </p:spTree>
    <p:extLst>
      <p:ext uri="{BB962C8B-B14F-4D97-AF65-F5344CB8AC3E}">
        <p14:creationId xmlns:p14="http://schemas.microsoft.com/office/powerpoint/2010/main" val="242026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 </a:t>
            </a:r>
            <a:r>
              <a:rPr lang="es-ES" dirty="0"/>
              <a:t>Pruebas del sistema</a:t>
            </a:r>
          </a:p>
        </p:txBody>
      </p:sp>
      <p:sp>
        <p:nvSpPr>
          <p:cNvPr id="3" name="Marcador de contenido 2"/>
          <p:cNvSpPr>
            <a:spLocks noGrp="1"/>
          </p:cNvSpPr>
          <p:nvPr>
            <p:ph idx="1"/>
          </p:nvPr>
        </p:nvSpPr>
        <p:spPr>
          <a:xfrm>
            <a:off x="193432" y="2181545"/>
            <a:ext cx="9613861" cy="3599316"/>
          </a:xfrm>
        </p:spPr>
        <p:txBody>
          <a:bodyPr/>
          <a:lstStyle/>
          <a:p>
            <a:r>
              <a:rPr lang="es-ES" b="1" dirty="0"/>
              <a:t>Segunda prueba (4 servidores inicialmente)</a:t>
            </a:r>
          </a:p>
          <a:p>
            <a:endParaRPr lang="es-ES" dirty="0"/>
          </a:p>
        </p:txBody>
      </p:sp>
      <p:sp>
        <p:nvSpPr>
          <p:cNvPr id="4" name="Rectángulo 3"/>
          <p:cNvSpPr/>
          <p:nvPr/>
        </p:nvSpPr>
        <p:spPr>
          <a:xfrm>
            <a:off x="365625" y="3662040"/>
            <a:ext cx="6096000" cy="1790234"/>
          </a:xfrm>
          <a:prstGeom prst="rect">
            <a:avLst/>
          </a:prstGeom>
        </p:spPr>
        <p:txBody>
          <a:bodyPr>
            <a:spAutoFit/>
          </a:bodyPr>
          <a:lstStyle/>
          <a:p>
            <a:pPr marL="342900" indent="-342900" algn="just">
              <a:lnSpc>
                <a:spcPct val="115000"/>
              </a:lnSpc>
              <a:spcAft>
                <a:spcPts val="1000"/>
              </a:spcAft>
              <a:buFont typeface="Arial" panose="020B0604020202020204" pitchFamily="34" charset="0"/>
              <a:buChar char="•"/>
            </a:pPr>
            <a:r>
              <a:rPr lang="es-ES" sz="2000" dirty="0">
                <a:latin typeface="Calibri" panose="020F0502020204030204" pitchFamily="34" charset="0"/>
                <a:ea typeface="Times New Roman" panose="02020603050405020304" pitchFamily="18" charset="0"/>
                <a:cs typeface="Times New Roman" panose="02020603050405020304" pitchFamily="18" charset="0"/>
              </a:rPr>
              <a:t>Lanzamos la segunda prueba con 4 servidores inicialmente contestando a las peticiones esta vez.</a:t>
            </a:r>
          </a:p>
          <a:p>
            <a:pPr marL="285750" indent="-285750" algn="just">
              <a:spcAft>
                <a:spcPts val="200"/>
              </a:spcAft>
              <a:buFont typeface="Arial" panose="020B0604020202020204" pitchFamily="34" charset="0"/>
              <a:buChar char="•"/>
            </a:pPr>
            <a:r>
              <a:rPr lang="es-ES" dirty="0">
                <a:latin typeface="Calibri" panose="020F0502020204030204" pitchFamily="34" charset="0"/>
                <a:ea typeface="Times New Roman" panose="02020603050405020304" pitchFamily="18" charset="0"/>
                <a:cs typeface="Times New Roman" panose="02020603050405020304" pitchFamily="18" charset="0"/>
              </a:rPr>
              <a:t>Lanzamos el comando de </a:t>
            </a:r>
            <a:r>
              <a:rPr lang="es-ES" dirty="0" err="1">
                <a:latin typeface="Calibri" panose="020F0502020204030204" pitchFamily="34" charset="0"/>
                <a:ea typeface="Times New Roman" panose="02020603050405020304" pitchFamily="18" charset="0"/>
                <a:cs typeface="Times New Roman" panose="02020603050405020304" pitchFamily="18" charset="0"/>
              </a:rPr>
              <a:t>siege</a:t>
            </a:r>
            <a:r>
              <a:rPr lang="es-ES" dirty="0">
                <a:latin typeface="Calibri" panose="020F0502020204030204" pitchFamily="34" charset="0"/>
                <a:ea typeface="Times New Roman" panose="02020603050405020304" pitchFamily="18" charset="0"/>
                <a:cs typeface="Times New Roman" panose="02020603050405020304" pitchFamily="18" charset="0"/>
              </a:rPr>
              <a:t> en los 5 clientes</a:t>
            </a:r>
            <a:r>
              <a:rPr lang="es-ES" sz="2000" dirty="0">
                <a:latin typeface="Calibri" panose="020F0502020204030204" pitchFamily="34" charset="0"/>
                <a:ea typeface="Times New Roman" panose="02020603050405020304" pitchFamily="18" charset="0"/>
                <a:cs typeface="Times New Roman" panose="02020603050405020304" pitchFamily="18" charset="0"/>
              </a:rPr>
              <a:t>, u</a:t>
            </a:r>
            <a:r>
              <a:rPr lang="es-ES" dirty="0">
                <a:latin typeface="Calibri" panose="020F0502020204030204" pitchFamily="34" charset="0"/>
                <a:ea typeface="Times New Roman" panose="02020603050405020304" pitchFamily="18" charset="0"/>
                <a:cs typeface="Times New Roman" panose="02020603050405020304" pitchFamily="18" charset="0"/>
              </a:rPr>
              <a:t>na vez transcurridos los 5 minutos de 400 peticiones concurrentes, obtenemos el siguiente resultado:</a:t>
            </a:r>
          </a:p>
        </p:txBody>
      </p:sp>
      <p:pic>
        <p:nvPicPr>
          <p:cNvPr id="5" name="Imagen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0197" y="2559132"/>
            <a:ext cx="4625097" cy="3683763"/>
          </a:xfrm>
          <a:prstGeom prst="rect">
            <a:avLst/>
          </a:prstGeom>
          <a:noFill/>
          <a:ln>
            <a:noFill/>
          </a:ln>
        </p:spPr>
      </p:pic>
    </p:spTree>
    <p:extLst>
      <p:ext uri="{BB962C8B-B14F-4D97-AF65-F5344CB8AC3E}">
        <p14:creationId xmlns:p14="http://schemas.microsoft.com/office/powerpoint/2010/main" val="199956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 </a:t>
            </a:r>
            <a:r>
              <a:rPr lang="es-ES" dirty="0"/>
              <a:t>Pruebas del sistema</a:t>
            </a:r>
          </a:p>
        </p:txBody>
      </p:sp>
      <p:sp>
        <p:nvSpPr>
          <p:cNvPr id="3" name="Marcador de contenido 2"/>
          <p:cNvSpPr>
            <a:spLocks noGrp="1"/>
          </p:cNvSpPr>
          <p:nvPr>
            <p:ph idx="1"/>
          </p:nvPr>
        </p:nvSpPr>
        <p:spPr>
          <a:xfrm>
            <a:off x="560793" y="2594048"/>
            <a:ext cx="5525311" cy="3599316"/>
          </a:xfrm>
        </p:spPr>
        <p:txBody>
          <a:bodyPr>
            <a:normAutofit fontScale="92500" lnSpcReduction="20000"/>
          </a:bodyPr>
          <a:lstStyle/>
          <a:p>
            <a:r>
              <a:rPr lang="es-ES" dirty="0"/>
              <a:t>Podemos destacar como </a:t>
            </a:r>
            <a:r>
              <a:rPr lang="es-ES" u="sng" dirty="0"/>
              <a:t>casi se ha duplicado el número de transacciones por segundo</a:t>
            </a:r>
            <a:r>
              <a:rPr lang="es-ES" dirty="0"/>
              <a:t>, estos resultados se detallarán y contrastarán en el apartado de resultados obtenidos.</a:t>
            </a:r>
          </a:p>
          <a:p>
            <a:r>
              <a:rPr lang="es-ES" dirty="0"/>
              <a:t>Si nos fijamos en el balanceador de carga, obtenemos que ha tenido que subir el número de servidores que resuelven las peticiones a 5.</a:t>
            </a:r>
          </a:p>
          <a:p>
            <a:r>
              <a:rPr lang="es-ES" dirty="0"/>
              <a:t>Observamos cómo, transcurrido el tiempo, el balanceador de cargar a tenido que ir aumentado el número de instancias que resuelven peticiones a 5.</a:t>
            </a:r>
          </a:p>
          <a:p>
            <a:endParaRPr lang="es-ES"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6578481" y="2336873"/>
            <a:ext cx="5400675" cy="257175"/>
          </a:xfrm>
          <a:prstGeom prst="rect">
            <a:avLst/>
          </a:prstGeom>
          <a:noFill/>
          <a:ln>
            <a:noFill/>
          </a:ln>
        </p:spPr>
      </p:pic>
      <p:pic>
        <p:nvPicPr>
          <p:cNvPr id="5" name="Imagen 4"/>
          <p:cNvPicPr>
            <a:picLocks noChangeAspect="1"/>
          </p:cNvPicPr>
          <p:nvPr/>
        </p:nvPicPr>
        <p:blipFill>
          <a:blip r:embed="rId3"/>
          <a:stretch>
            <a:fillRect/>
          </a:stretch>
        </p:blipFill>
        <p:spPr>
          <a:xfrm>
            <a:off x="6711832" y="3026691"/>
            <a:ext cx="5133975" cy="3562350"/>
          </a:xfrm>
          <a:prstGeom prst="rect">
            <a:avLst/>
          </a:prstGeom>
        </p:spPr>
      </p:pic>
    </p:spTree>
    <p:extLst>
      <p:ext uri="{BB962C8B-B14F-4D97-AF65-F5344CB8AC3E}">
        <p14:creationId xmlns:p14="http://schemas.microsoft.com/office/powerpoint/2010/main" val="167326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 </a:t>
            </a:r>
            <a:r>
              <a:rPr lang="es-ES" dirty="0"/>
              <a:t>Pruebas del sistema</a:t>
            </a:r>
          </a:p>
        </p:txBody>
      </p:sp>
      <p:sp>
        <p:nvSpPr>
          <p:cNvPr id="3" name="Marcador de contenido 2"/>
          <p:cNvSpPr>
            <a:spLocks noGrp="1"/>
          </p:cNvSpPr>
          <p:nvPr>
            <p:ph idx="1"/>
          </p:nvPr>
        </p:nvSpPr>
        <p:spPr>
          <a:xfrm>
            <a:off x="411677" y="2354686"/>
            <a:ext cx="9613861" cy="3599316"/>
          </a:xfrm>
        </p:spPr>
        <p:txBody>
          <a:bodyPr/>
          <a:lstStyle/>
          <a:p>
            <a:r>
              <a:rPr lang="es-ES" dirty="0"/>
              <a:t>Tercera prueba (5 servidores inicialmente)</a:t>
            </a:r>
          </a:p>
          <a:p>
            <a:endParaRPr lang="es-ES" dirty="0"/>
          </a:p>
        </p:txBody>
      </p:sp>
      <p:sp>
        <p:nvSpPr>
          <p:cNvPr id="5" name="Rectángulo 4"/>
          <p:cNvSpPr/>
          <p:nvPr/>
        </p:nvSpPr>
        <p:spPr>
          <a:xfrm>
            <a:off x="411677" y="3695241"/>
            <a:ext cx="6096000" cy="1759456"/>
          </a:xfrm>
          <a:prstGeom prst="rect">
            <a:avLst/>
          </a:prstGeom>
        </p:spPr>
        <p:txBody>
          <a:bodyPr>
            <a:spAutoFit/>
          </a:bodyPr>
          <a:lstStyle/>
          <a:p>
            <a:pPr marL="342900" indent="-342900" algn="just">
              <a:lnSpc>
                <a:spcPct val="115000"/>
              </a:lnSpc>
              <a:spcAft>
                <a:spcPts val="1000"/>
              </a:spcAft>
              <a:buFont typeface="Arial" panose="020B0604020202020204" pitchFamily="34" charset="0"/>
              <a:buChar char="•"/>
            </a:pPr>
            <a:r>
              <a:rPr lang="es-ES" sz="2000" dirty="0">
                <a:latin typeface="Calibri" panose="020F0502020204030204" pitchFamily="34" charset="0"/>
                <a:ea typeface="Times New Roman" panose="02020603050405020304" pitchFamily="18" charset="0"/>
                <a:cs typeface="Times New Roman" panose="02020603050405020304" pitchFamily="18" charset="0"/>
              </a:rPr>
              <a:t>Lanzamos la tercera prueba con los 5 servidores contestando a las peticiones esta vez.</a:t>
            </a:r>
          </a:p>
          <a:p>
            <a:pPr marL="285750" indent="-285750" algn="just">
              <a:spcAft>
                <a:spcPts val="200"/>
              </a:spcAft>
              <a:buFont typeface="Arial" panose="020B0604020202020204" pitchFamily="34" charset="0"/>
              <a:buChar char="•"/>
            </a:pPr>
            <a:r>
              <a:rPr lang="es-ES" dirty="0">
                <a:latin typeface="Calibri" panose="020F0502020204030204" pitchFamily="34" charset="0"/>
                <a:ea typeface="Times New Roman" panose="02020603050405020304" pitchFamily="18" charset="0"/>
                <a:cs typeface="Times New Roman" panose="02020603050405020304" pitchFamily="18" charset="0"/>
              </a:rPr>
              <a:t>Lanzamos el comando de </a:t>
            </a:r>
            <a:r>
              <a:rPr lang="es-ES" dirty="0" err="1">
                <a:latin typeface="Calibri" panose="020F0502020204030204" pitchFamily="34" charset="0"/>
                <a:ea typeface="Times New Roman" panose="02020603050405020304" pitchFamily="18" charset="0"/>
                <a:cs typeface="Times New Roman" panose="02020603050405020304" pitchFamily="18" charset="0"/>
              </a:rPr>
              <a:t>siege</a:t>
            </a:r>
            <a:r>
              <a:rPr lang="es-ES" dirty="0">
                <a:latin typeface="Calibri" panose="020F0502020204030204" pitchFamily="34" charset="0"/>
                <a:ea typeface="Times New Roman" panose="02020603050405020304" pitchFamily="18" charset="0"/>
                <a:cs typeface="Times New Roman" panose="02020603050405020304" pitchFamily="18" charset="0"/>
              </a:rPr>
              <a:t> en los 5 clientes, una vez transcurridos los 5 minutos de 400 peticiones concurrentes, obtenemos el siguiente resultado:</a:t>
            </a:r>
          </a:p>
        </p:txBody>
      </p:sp>
      <p:pic>
        <p:nvPicPr>
          <p:cNvPr id="6" name="Imagen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7052" y="2677887"/>
            <a:ext cx="4694518" cy="3334538"/>
          </a:xfrm>
          <a:prstGeom prst="rect">
            <a:avLst/>
          </a:prstGeom>
          <a:noFill/>
          <a:ln>
            <a:noFill/>
          </a:ln>
        </p:spPr>
      </p:pic>
    </p:spTree>
    <p:extLst>
      <p:ext uri="{BB962C8B-B14F-4D97-AF65-F5344CB8AC3E}">
        <p14:creationId xmlns:p14="http://schemas.microsoft.com/office/powerpoint/2010/main" val="396061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 </a:t>
            </a:r>
            <a:r>
              <a:rPr lang="es-ES" dirty="0"/>
              <a:t>Pruebas del sistema</a:t>
            </a:r>
          </a:p>
        </p:txBody>
      </p:sp>
      <p:sp>
        <p:nvSpPr>
          <p:cNvPr id="3" name="Marcador de contenido 2"/>
          <p:cNvSpPr>
            <a:spLocks noGrp="1"/>
          </p:cNvSpPr>
          <p:nvPr>
            <p:ph idx="1"/>
          </p:nvPr>
        </p:nvSpPr>
        <p:spPr>
          <a:xfrm>
            <a:off x="680321" y="2336873"/>
            <a:ext cx="4622011" cy="3599316"/>
          </a:xfrm>
        </p:spPr>
        <p:txBody>
          <a:bodyPr>
            <a:normAutofit fontScale="77500" lnSpcReduction="20000"/>
          </a:bodyPr>
          <a:lstStyle/>
          <a:p>
            <a:r>
              <a:rPr lang="es-ES" dirty="0"/>
              <a:t>Podemos destacar como solo ha </a:t>
            </a:r>
            <a:r>
              <a:rPr lang="es-ES" u="sng" dirty="0"/>
              <a:t>subido ligeramente el número de transacciones por segundo</a:t>
            </a:r>
            <a:r>
              <a:rPr lang="es-ES" dirty="0"/>
              <a:t>, estos resultados se detallarán y contrastarán en el apartado de resultados obtenidos.</a:t>
            </a:r>
          </a:p>
          <a:p>
            <a:r>
              <a:rPr lang="es-ES" dirty="0"/>
              <a:t>Si nos fijamos en el balanceador de carga, vemos como se mantiene el número de servidores que resuelven las peticiones en 5.</a:t>
            </a:r>
          </a:p>
          <a:p>
            <a:r>
              <a:rPr lang="es-ES" dirty="0"/>
              <a:t>Observamos cómo, transcurrido el tiempo, el balanceador de cargar a llegado un momento que bajo el número de servidores que resuelven peticiones a 4, pero al poco tiempo tuvo que volver a subirlos a 5.</a:t>
            </a:r>
          </a:p>
          <a:p>
            <a:endParaRPr lang="es-ES"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6018934" y="2516208"/>
            <a:ext cx="5391150" cy="590550"/>
          </a:xfrm>
          <a:prstGeom prst="rect">
            <a:avLst/>
          </a:prstGeom>
          <a:noFill/>
          <a:ln>
            <a:noFill/>
          </a:ln>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6438529" y="3420094"/>
            <a:ext cx="4457082" cy="3014105"/>
          </a:xfrm>
          <a:prstGeom prst="rect">
            <a:avLst/>
          </a:prstGeom>
          <a:noFill/>
          <a:ln>
            <a:noFill/>
          </a:ln>
        </p:spPr>
      </p:pic>
    </p:spTree>
    <p:extLst>
      <p:ext uri="{BB962C8B-B14F-4D97-AF65-F5344CB8AC3E}">
        <p14:creationId xmlns:p14="http://schemas.microsoft.com/office/powerpoint/2010/main" val="3910519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 Resultados obtenidos</a:t>
            </a:r>
          </a:p>
        </p:txBody>
      </p:sp>
      <p:sp>
        <p:nvSpPr>
          <p:cNvPr id="3" name="Marcador de contenido 2"/>
          <p:cNvSpPr>
            <a:spLocks noGrp="1"/>
          </p:cNvSpPr>
          <p:nvPr>
            <p:ph idx="1"/>
          </p:nvPr>
        </p:nvSpPr>
        <p:spPr>
          <a:xfrm>
            <a:off x="351615" y="2265156"/>
            <a:ext cx="9613861" cy="3599316"/>
          </a:xfrm>
        </p:spPr>
        <p:txBody>
          <a:bodyPr/>
          <a:lstStyle/>
          <a:p>
            <a:r>
              <a:rPr lang="es-ES" dirty="0"/>
              <a:t>Balanceador de carga</a:t>
            </a: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81329" y="2908251"/>
            <a:ext cx="5103471" cy="1351496"/>
          </a:xfrm>
          <a:prstGeom prst="rect">
            <a:avLst/>
          </a:prstGeom>
          <a:noFill/>
          <a:ln>
            <a:noFill/>
          </a:ln>
        </p:spPr>
      </p:pic>
      <p:sp>
        <p:nvSpPr>
          <p:cNvPr id="5" name="Marcador de contenido 2"/>
          <p:cNvSpPr txBox="1">
            <a:spLocks/>
          </p:cNvSpPr>
          <p:nvPr/>
        </p:nvSpPr>
        <p:spPr>
          <a:xfrm>
            <a:off x="6699020" y="2460089"/>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s-ES" dirty="0"/>
              <a:t>Descenso del número de instancias</a:t>
            </a:r>
          </a:p>
        </p:txBody>
      </p:sp>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7248379" y="3234579"/>
            <a:ext cx="4126941" cy="3174159"/>
          </a:xfrm>
          <a:prstGeom prst="rect">
            <a:avLst/>
          </a:prstGeom>
          <a:noFill/>
          <a:ln>
            <a:noFill/>
          </a:ln>
        </p:spPr>
      </p:pic>
      <p:sp>
        <p:nvSpPr>
          <p:cNvPr id="7" name="Marcador de contenido 2"/>
          <p:cNvSpPr txBox="1">
            <a:spLocks/>
          </p:cNvSpPr>
          <p:nvPr/>
        </p:nvSpPr>
        <p:spPr>
          <a:xfrm>
            <a:off x="351614" y="4454680"/>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s-ES" dirty="0"/>
              <a:t>Uso de CPU</a:t>
            </a:r>
          </a:p>
        </p:txBody>
      </p:sp>
      <p:pic>
        <p:nvPicPr>
          <p:cNvPr id="8" name="Imagen 7"/>
          <p:cNvPicPr/>
          <p:nvPr/>
        </p:nvPicPr>
        <p:blipFill>
          <a:blip r:embed="rId4">
            <a:extLst>
              <a:ext uri="{28A0092B-C50C-407E-A947-70E740481C1C}">
                <a14:useLocalDpi xmlns:a14="http://schemas.microsoft.com/office/drawing/2010/main" val="0"/>
              </a:ext>
            </a:extLst>
          </a:blip>
          <a:srcRect/>
          <a:stretch>
            <a:fillRect/>
          </a:stretch>
        </p:blipFill>
        <p:spPr bwMode="auto">
          <a:xfrm>
            <a:off x="403559" y="5175192"/>
            <a:ext cx="5694157" cy="994428"/>
          </a:xfrm>
          <a:prstGeom prst="rect">
            <a:avLst/>
          </a:prstGeom>
          <a:noFill/>
          <a:ln>
            <a:noFill/>
          </a:ln>
        </p:spPr>
      </p:pic>
    </p:spTree>
    <p:extLst>
      <p:ext uri="{BB962C8B-B14F-4D97-AF65-F5344CB8AC3E}">
        <p14:creationId xmlns:p14="http://schemas.microsoft.com/office/powerpoint/2010/main" val="353611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 Resultados obtenidos</a:t>
            </a:r>
          </a:p>
        </p:txBody>
      </p:sp>
      <p:sp>
        <p:nvSpPr>
          <p:cNvPr id="3" name="Marcador de contenido 2"/>
          <p:cNvSpPr>
            <a:spLocks noGrp="1"/>
          </p:cNvSpPr>
          <p:nvPr>
            <p:ph idx="1"/>
          </p:nvPr>
        </p:nvSpPr>
        <p:spPr>
          <a:xfrm>
            <a:off x="306248" y="2479376"/>
            <a:ext cx="4693263" cy="4099553"/>
          </a:xfrm>
        </p:spPr>
        <p:txBody>
          <a:bodyPr>
            <a:normAutofit fontScale="55000" lnSpcReduction="20000"/>
          </a:bodyPr>
          <a:lstStyle/>
          <a:p>
            <a:r>
              <a:rPr lang="es-ES" sz="3100" dirty="0"/>
              <a:t>Contrastando por orden según la tabla, obtenemos como incrementa, según el número de instancias, el número de transacciones que resuelven durante los 5 minutos de las pruebas.</a:t>
            </a:r>
          </a:p>
          <a:p>
            <a:r>
              <a:rPr lang="es-ES" sz="3100" dirty="0"/>
              <a:t>La disponibilidad empeora al lanzar nuevas instancias, ya que el tiempo indicado al balanceador de carga para que indique una instancia como disponible, es menor que el tiempo que tarda ese servidor en iniciarse. Podemos corregir este problema incrementando ese tiempo.</a:t>
            </a:r>
          </a:p>
          <a:p>
            <a:r>
              <a:rPr lang="es-ES" sz="3100" dirty="0"/>
              <a:t>Las Transacciones/Segundo y los </a:t>
            </a:r>
            <a:r>
              <a:rPr lang="es-ES" sz="3100" dirty="0" err="1"/>
              <a:t>MBs</a:t>
            </a:r>
            <a:r>
              <a:rPr lang="es-ES" sz="3100" dirty="0"/>
              <a:t>/Segundo vemos como incrementa bastante según el número de instancias resolviendo peticiones. Y como la concurrencia le ocurre lo contrario, al haber más ordenadores resolviendo peticiones.</a:t>
            </a:r>
          </a:p>
          <a:p>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917683802"/>
              </p:ext>
            </p:extLst>
          </p:nvPr>
        </p:nvGraphicFramePr>
        <p:xfrm>
          <a:off x="5296395" y="2998519"/>
          <a:ext cx="6537364" cy="2766928"/>
        </p:xfrm>
        <a:graphic>
          <a:graphicData uri="http://schemas.openxmlformats.org/drawingml/2006/table">
            <a:tbl>
              <a:tblPr firstRow="1" firstCol="1" bandRow="1">
                <a:tableStyleId>{5C22544A-7EE6-4342-B048-85BDC9FD1C3A}</a:tableStyleId>
              </a:tblPr>
              <a:tblGrid>
                <a:gridCol w="1634341">
                  <a:extLst>
                    <a:ext uri="{9D8B030D-6E8A-4147-A177-3AD203B41FA5}">
                      <a16:colId xmlns:a16="http://schemas.microsoft.com/office/drawing/2014/main" val="114664447"/>
                    </a:ext>
                  </a:extLst>
                </a:gridCol>
                <a:gridCol w="1634341">
                  <a:extLst>
                    <a:ext uri="{9D8B030D-6E8A-4147-A177-3AD203B41FA5}">
                      <a16:colId xmlns:a16="http://schemas.microsoft.com/office/drawing/2014/main" val="800979760"/>
                    </a:ext>
                  </a:extLst>
                </a:gridCol>
                <a:gridCol w="1634341">
                  <a:extLst>
                    <a:ext uri="{9D8B030D-6E8A-4147-A177-3AD203B41FA5}">
                      <a16:colId xmlns:a16="http://schemas.microsoft.com/office/drawing/2014/main" val="1448442449"/>
                    </a:ext>
                  </a:extLst>
                </a:gridCol>
                <a:gridCol w="1634341">
                  <a:extLst>
                    <a:ext uri="{9D8B030D-6E8A-4147-A177-3AD203B41FA5}">
                      <a16:colId xmlns:a16="http://schemas.microsoft.com/office/drawing/2014/main" val="3248529912"/>
                    </a:ext>
                  </a:extLst>
                </a:gridCol>
              </a:tblGrid>
              <a:tr h="502516">
                <a:tc>
                  <a:txBody>
                    <a:bodyPr/>
                    <a:lstStyle/>
                    <a:p>
                      <a:pPr indent="450215" algn="just">
                        <a:lnSpc>
                          <a:spcPct val="115000"/>
                        </a:lnSpc>
                        <a:spcAft>
                          <a:spcPts val="0"/>
                        </a:spcAft>
                      </a:pPr>
                      <a:r>
                        <a:rPr lang="es-ES" sz="1200">
                          <a:effectLst/>
                        </a:rPr>
                        <a:t> </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ctr">
                        <a:lnSpc>
                          <a:spcPct val="115000"/>
                        </a:lnSpc>
                        <a:spcAft>
                          <a:spcPts val="0"/>
                        </a:spcAft>
                      </a:pPr>
                      <a:r>
                        <a:rPr lang="es-ES" sz="1200">
                          <a:effectLst/>
                        </a:rPr>
                        <a:t>Prueba 1 (2 Inst.)</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ctr">
                        <a:lnSpc>
                          <a:spcPct val="115000"/>
                        </a:lnSpc>
                        <a:spcAft>
                          <a:spcPts val="0"/>
                        </a:spcAft>
                      </a:pPr>
                      <a:r>
                        <a:rPr lang="es-ES" sz="1200">
                          <a:effectLst/>
                        </a:rPr>
                        <a:t>Prueba 2 (4 Inst.)</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ctr">
                        <a:lnSpc>
                          <a:spcPct val="115000"/>
                        </a:lnSpc>
                        <a:spcAft>
                          <a:spcPts val="0"/>
                        </a:spcAft>
                      </a:pPr>
                      <a:r>
                        <a:rPr lang="es-ES" sz="1200">
                          <a:effectLst/>
                        </a:rPr>
                        <a:t>Prueba 3 (5 Inst.)</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6819807"/>
                  </a:ext>
                </a:extLst>
              </a:tr>
              <a:tr h="440474">
                <a:tc>
                  <a:txBody>
                    <a:bodyPr/>
                    <a:lstStyle/>
                    <a:p>
                      <a:pPr indent="450215" algn="just">
                        <a:lnSpc>
                          <a:spcPct val="115000"/>
                        </a:lnSpc>
                        <a:spcAft>
                          <a:spcPts val="0"/>
                        </a:spcAft>
                      </a:pPr>
                      <a:r>
                        <a:rPr lang="es-ES" sz="1200">
                          <a:effectLst/>
                        </a:rPr>
                        <a:t>Transacciones</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157.000</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282.800</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307.500</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30524900"/>
                  </a:ext>
                </a:extLst>
              </a:tr>
              <a:tr h="440474">
                <a:tc>
                  <a:txBody>
                    <a:bodyPr/>
                    <a:lstStyle/>
                    <a:p>
                      <a:pPr indent="450215" algn="just">
                        <a:lnSpc>
                          <a:spcPct val="115000"/>
                        </a:lnSpc>
                        <a:spcAft>
                          <a:spcPts val="0"/>
                        </a:spcAft>
                      </a:pPr>
                      <a:r>
                        <a:rPr lang="es-ES" sz="1200">
                          <a:effectLst/>
                        </a:rPr>
                        <a:t>Disponibilidad</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100 %</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99.75 %</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99.96 %</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4607925"/>
                  </a:ext>
                </a:extLst>
              </a:tr>
              <a:tr h="502516">
                <a:tc>
                  <a:txBody>
                    <a:bodyPr/>
                    <a:lstStyle/>
                    <a:p>
                      <a:pPr indent="450215" algn="just">
                        <a:lnSpc>
                          <a:spcPct val="115000"/>
                        </a:lnSpc>
                        <a:spcAft>
                          <a:spcPts val="0"/>
                        </a:spcAft>
                      </a:pPr>
                      <a:r>
                        <a:rPr lang="es-ES" sz="1200">
                          <a:effectLst/>
                        </a:rPr>
                        <a:t>Transacciones/Segundo</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524</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944</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1027</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3018544"/>
                  </a:ext>
                </a:extLst>
              </a:tr>
              <a:tr h="440474">
                <a:tc>
                  <a:txBody>
                    <a:bodyPr/>
                    <a:lstStyle/>
                    <a:p>
                      <a:pPr indent="450215" algn="just">
                        <a:lnSpc>
                          <a:spcPct val="115000"/>
                        </a:lnSpc>
                        <a:spcAft>
                          <a:spcPts val="0"/>
                        </a:spcAft>
                      </a:pPr>
                      <a:r>
                        <a:rPr lang="es-ES" sz="1200">
                          <a:effectLst/>
                        </a:rPr>
                        <a:t>MBs/Segundo</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0.95</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1.72</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1.87</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5569046"/>
                  </a:ext>
                </a:extLst>
              </a:tr>
              <a:tr h="440474">
                <a:tc>
                  <a:txBody>
                    <a:bodyPr/>
                    <a:lstStyle/>
                    <a:p>
                      <a:pPr indent="450215" algn="just">
                        <a:lnSpc>
                          <a:spcPct val="115000"/>
                        </a:lnSpc>
                        <a:spcAft>
                          <a:spcPts val="0"/>
                        </a:spcAft>
                      </a:pPr>
                      <a:r>
                        <a:rPr lang="es-ES" sz="1200">
                          <a:effectLst/>
                        </a:rPr>
                        <a:t>Concurrencia</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270</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a:effectLst/>
                        </a:rPr>
                        <a:t>158</a:t>
                      </a:r>
                      <a:endParaRPr lang="es-E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r">
                        <a:lnSpc>
                          <a:spcPct val="115000"/>
                        </a:lnSpc>
                        <a:spcAft>
                          <a:spcPts val="0"/>
                        </a:spcAft>
                      </a:pPr>
                      <a:r>
                        <a:rPr lang="es-ES" sz="1200" dirty="0">
                          <a:effectLst/>
                        </a:rPr>
                        <a:t>138</a:t>
                      </a:r>
                      <a:endParaRPr lang="es-E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5824213"/>
                  </a:ext>
                </a:extLst>
              </a:tr>
            </a:tbl>
          </a:graphicData>
        </a:graphic>
      </p:graphicFrame>
    </p:spTree>
    <p:extLst>
      <p:ext uri="{BB962C8B-B14F-4D97-AF65-F5344CB8AC3E}">
        <p14:creationId xmlns:p14="http://schemas.microsoft.com/office/powerpoint/2010/main" val="113366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Índice</a:t>
            </a:r>
          </a:p>
        </p:txBody>
      </p:sp>
      <p:sp>
        <p:nvSpPr>
          <p:cNvPr id="3" name="Marcador de contenido 2"/>
          <p:cNvSpPr>
            <a:spLocks noGrp="1"/>
          </p:cNvSpPr>
          <p:nvPr>
            <p:ph idx="1"/>
          </p:nvPr>
        </p:nvSpPr>
        <p:spPr>
          <a:xfrm>
            <a:off x="680320" y="2794073"/>
            <a:ext cx="9613861" cy="3599316"/>
          </a:xfrm>
        </p:spPr>
        <p:txBody>
          <a:bodyPr>
            <a:normAutofit/>
          </a:bodyPr>
          <a:lstStyle/>
          <a:p>
            <a:pPr marL="457200" indent="-457200">
              <a:buFont typeface="+mj-lt"/>
              <a:buAutoNum type="arabicPeriod"/>
            </a:pPr>
            <a:r>
              <a:rPr lang="es-ES" sz="3200" dirty="0"/>
              <a:t>Introducción</a:t>
            </a:r>
          </a:p>
          <a:p>
            <a:pPr marL="457200" indent="-457200">
              <a:buFont typeface="+mj-lt"/>
              <a:buAutoNum type="arabicPeriod"/>
            </a:pPr>
            <a:r>
              <a:rPr lang="es-ES" sz="3200" dirty="0"/>
              <a:t>Nuestro sistema</a:t>
            </a:r>
          </a:p>
          <a:p>
            <a:pPr marL="457200" indent="-457200">
              <a:buFont typeface="+mj-lt"/>
              <a:buAutoNum type="arabicPeriod"/>
            </a:pPr>
            <a:r>
              <a:rPr lang="es-ES" sz="3200" dirty="0"/>
              <a:t>Implementación</a:t>
            </a:r>
          </a:p>
          <a:p>
            <a:pPr marL="457200" indent="-457200">
              <a:buFont typeface="+mj-lt"/>
              <a:buAutoNum type="arabicPeriod"/>
            </a:pPr>
            <a:r>
              <a:rPr lang="es-ES" sz="3200" dirty="0"/>
              <a:t>Pruebas del sistema</a:t>
            </a:r>
          </a:p>
          <a:p>
            <a:pPr marL="457200" indent="-457200">
              <a:buFont typeface="+mj-lt"/>
              <a:buAutoNum type="arabicPeriod"/>
            </a:pPr>
            <a:r>
              <a:rPr lang="es-ES" sz="3200" dirty="0"/>
              <a:t>Resultados obtenidos</a:t>
            </a:r>
          </a:p>
        </p:txBody>
      </p:sp>
    </p:spTree>
    <p:extLst>
      <p:ext uri="{BB962C8B-B14F-4D97-AF65-F5344CB8AC3E}">
        <p14:creationId xmlns:p14="http://schemas.microsoft.com/office/powerpoint/2010/main" val="358930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 Introducción</a:t>
            </a:r>
          </a:p>
        </p:txBody>
      </p:sp>
      <p:sp>
        <p:nvSpPr>
          <p:cNvPr id="3" name="Marcador de contenido 2"/>
          <p:cNvSpPr>
            <a:spLocks noGrp="1"/>
          </p:cNvSpPr>
          <p:nvPr>
            <p:ph idx="1"/>
          </p:nvPr>
        </p:nvSpPr>
        <p:spPr>
          <a:xfrm>
            <a:off x="632820" y="2651569"/>
            <a:ext cx="10476546" cy="3599316"/>
          </a:xfrm>
        </p:spPr>
        <p:txBody>
          <a:bodyPr/>
          <a:lstStyle/>
          <a:p>
            <a:r>
              <a:rPr lang="es-ES" dirty="0"/>
              <a:t>Se ha de desarrollar un sistema de Geolocalización de </a:t>
            </a:r>
            <a:r>
              <a:rPr lang="es-ES" dirty="0" err="1"/>
              <a:t>I</a:t>
            </a:r>
            <a:r>
              <a:rPr lang="es-ES" dirty="0" err="1"/>
              <a:t>P</a:t>
            </a:r>
            <a:r>
              <a:rPr lang="es-ES" dirty="0" err="1"/>
              <a:t>s</a:t>
            </a:r>
            <a:r>
              <a:rPr lang="es-ES" dirty="0"/>
              <a:t> (Es decir, un sistema capaz de detectar de que coordenadas viene la petición de una IP determinada) capaz de atender un número considerable de peticiones por minuto.</a:t>
            </a:r>
          </a:p>
          <a:p>
            <a:r>
              <a:rPr lang="es-ES" dirty="0"/>
              <a:t>Para ello hemos hecho uso de </a:t>
            </a:r>
            <a:r>
              <a:rPr lang="es-ES" b="1" dirty="0"/>
              <a:t>Amazon AWS</a:t>
            </a:r>
            <a:r>
              <a:rPr lang="es-ES" dirty="0"/>
              <a:t> para crear un servicio auto escalable y de alta disponibilidad, creando un sistema de </a:t>
            </a:r>
            <a:r>
              <a:rPr lang="es-ES" b="1" dirty="0"/>
              <a:t>balanceador de carga con auto-escalado</a:t>
            </a:r>
            <a:r>
              <a:rPr lang="es-ES" dirty="0"/>
              <a:t> explicado paso a paso en la teoría.</a:t>
            </a:r>
          </a:p>
          <a:p>
            <a:endParaRPr lang="es-ES" dirty="0"/>
          </a:p>
        </p:txBody>
      </p:sp>
    </p:spTree>
    <p:extLst>
      <p:ext uri="{BB962C8B-B14F-4D97-AF65-F5344CB8AC3E}">
        <p14:creationId xmlns:p14="http://schemas.microsoft.com/office/powerpoint/2010/main" val="6644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0" name="Rectangle 6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2" name="Rectangle 7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4" name="Picture 73"/>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pic>
        <p:nvPicPr>
          <p:cNvPr id="2052" name="Picture 4" descr="http://kyungw00k.github.io/nodeconf.kr-2012/img/nodejs-light.png"/>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8187091" y="2589380"/>
            <a:ext cx="3358478" cy="1679239"/>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680321" y="753228"/>
            <a:ext cx="7087552" cy="1080938"/>
          </a:xfrm>
        </p:spPr>
        <p:txBody>
          <a:bodyPr>
            <a:normAutofit/>
          </a:bodyPr>
          <a:lstStyle/>
          <a:p>
            <a:r>
              <a:rPr lang="es-ES" dirty="0"/>
              <a:t>2. Nuestro sistema</a:t>
            </a:r>
          </a:p>
        </p:txBody>
      </p:sp>
      <p:sp>
        <p:nvSpPr>
          <p:cNvPr id="3" name="Marcador de contenido 2"/>
          <p:cNvSpPr>
            <a:spLocks noGrp="1"/>
          </p:cNvSpPr>
          <p:nvPr>
            <p:ph idx="1"/>
          </p:nvPr>
        </p:nvSpPr>
        <p:spPr>
          <a:xfrm>
            <a:off x="680321" y="2336873"/>
            <a:ext cx="6423211" cy="3599316"/>
          </a:xfrm>
        </p:spPr>
        <p:txBody>
          <a:bodyPr>
            <a:normAutofit/>
          </a:bodyPr>
          <a:lstStyle/>
          <a:p>
            <a:r>
              <a:rPr lang="es-ES" sz="2000"/>
              <a:t>Nuestro sistema de geolocalización de IPs consta de un servicio API REST haciendo uso de </a:t>
            </a:r>
            <a:r>
              <a:rPr lang="es-ES" sz="2000" b="1"/>
              <a:t>Node.JS con la BBDD precargada en la memoria RAM</a:t>
            </a:r>
            <a:r>
              <a:rPr lang="es-ES" sz="2000"/>
              <a:t> en un Ubuntu Server 16.04. </a:t>
            </a:r>
          </a:p>
          <a:p>
            <a:r>
              <a:rPr lang="es-ES" sz="2000"/>
              <a:t>Se ha hecho uso de Node.JS ya que resuelve las peticiones de manera asíncrona en el servidor y, por tanto, es el adecuado cuando necesitas resolver y hacer muchas cosas al mismo tiempo.</a:t>
            </a:r>
          </a:p>
          <a:p>
            <a:r>
              <a:rPr lang="es-ES" sz="2000"/>
              <a:t>Se ha optado por precargar la BBDD en la memoria RAM del servidor para aprovechar la gran velocidad de respuesta de esta ya que la BBDD es estática.</a:t>
            </a:r>
          </a:p>
          <a:p>
            <a:endParaRPr lang="es-ES" sz="2000"/>
          </a:p>
        </p:txBody>
      </p:sp>
    </p:spTree>
    <p:extLst>
      <p:ext uri="{BB962C8B-B14F-4D97-AF65-F5344CB8AC3E}">
        <p14:creationId xmlns:p14="http://schemas.microsoft.com/office/powerpoint/2010/main" val="262153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 Implementación</a:t>
            </a:r>
          </a:p>
        </p:txBody>
      </p:sp>
      <p:sp>
        <p:nvSpPr>
          <p:cNvPr id="3" name="Marcador de contenido 2"/>
          <p:cNvSpPr>
            <a:spLocks noGrp="1"/>
          </p:cNvSpPr>
          <p:nvPr>
            <p:ph idx="1"/>
          </p:nvPr>
        </p:nvSpPr>
        <p:spPr/>
        <p:txBody>
          <a:bodyPr>
            <a:normAutofit fontScale="92500"/>
          </a:bodyPr>
          <a:lstStyle/>
          <a:p>
            <a:r>
              <a:rPr lang="es-ES" dirty="0"/>
              <a:t>El primer paso es instalar Ubuntu Server 16.04 en nuestro equipo, tarea simplificada gracias a los recursos que Amazon nos ofrece.</a:t>
            </a:r>
          </a:p>
          <a:p>
            <a:r>
              <a:rPr lang="es-ES" dirty="0"/>
              <a:t>Tras esto es necesario instalar </a:t>
            </a:r>
            <a:r>
              <a:rPr lang="es-ES" dirty="0" err="1"/>
              <a:t>NodeJs</a:t>
            </a:r>
            <a:r>
              <a:rPr lang="es-ES" dirty="0"/>
              <a:t> en el servidor.</a:t>
            </a:r>
          </a:p>
          <a:p>
            <a:r>
              <a:rPr lang="es-ES" dirty="0"/>
              <a:t>Como nuestro sistema es de auto-escalado, necesitamos que nuestro servidor Node.JS se ejecute automáticamente al inicio del servidor. Para ello hacemos uso del paquete de Node.JS llamado PM2.</a:t>
            </a:r>
          </a:p>
          <a:p>
            <a:r>
              <a:rPr lang="es-ES" dirty="0"/>
              <a:t>Implementamos nuestra API REST con nuestra propia aplicación Node.JS usando dos componentes esenciales:</a:t>
            </a:r>
          </a:p>
          <a:p>
            <a:pPr lvl="1"/>
            <a:r>
              <a:rPr lang="es-ES" dirty="0"/>
              <a:t>Framework </a:t>
            </a:r>
            <a:r>
              <a:rPr lang="es-ES" dirty="0" err="1"/>
              <a:t>Node</a:t>
            </a:r>
            <a:r>
              <a:rPr lang="es-ES" dirty="0"/>
              <a:t> Express para facilitar la programación y la librería </a:t>
            </a:r>
          </a:p>
          <a:p>
            <a:pPr lvl="1"/>
            <a:r>
              <a:rPr lang="es-ES" dirty="0"/>
              <a:t>ip2loc para precargar la BBDD en memoria y realizar las consultas a esta.</a:t>
            </a:r>
            <a:endParaRPr lang="es-ES" dirty="0"/>
          </a:p>
        </p:txBody>
      </p:sp>
    </p:spTree>
    <p:extLst>
      <p:ext uri="{BB962C8B-B14F-4D97-AF65-F5344CB8AC3E}">
        <p14:creationId xmlns:p14="http://schemas.microsoft.com/office/powerpoint/2010/main" val="7107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6" name="Marcador de contenido 3"/>
          <p:cNvPicPr>
            <a:picLocks noChangeAspect="1"/>
          </p:cNvPicPr>
          <p:nvPr/>
        </p:nvPicPr>
        <p:blipFill rotWithShape="1">
          <a:blip r:embed="rId4"/>
          <a:srcRect/>
          <a:stretch/>
        </p:blipFill>
        <p:spPr>
          <a:xfrm>
            <a:off x="6291251" y="640080"/>
            <a:ext cx="4239157" cy="5577840"/>
          </a:xfrm>
          <a:prstGeom prst="rect">
            <a:avLst/>
          </a:prstGeom>
          <a:ln>
            <a:noFill/>
          </a:ln>
          <a:effectLst>
            <a:outerShdw blurRad="76200" dist="63500" dir="5040000" algn="tl" rotWithShape="0">
              <a:srgbClr val="000000">
                <a:alpha val="41000"/>
              </a:srgbClr>
            </a:outerShdw>
          </a:effectLst>
        </p:spPr>
      </p:pic>
      <p:sp>
        <p:nvSpPr>
          <p:cNvPr id="2" name="Título 1"/>
          <p:cNvSpPr>
            <a:spLocks noGrp="1"/>
          </p:cNvSpPr>
          <p:nvPr>
            <p:ph type="title"/>
          </p:nvPr>
        </p:nvSpPr>
        <p:spPr>
          <a:xfrm>
            <a:off x="680321" y="753228"/>
            <a:ext cx="4136123" cy="1080938"/>
          </a:xfrm>
        </p:spPr>
        <p:txBody>
          <a:bodyPr>
            <a:normAutofit/>
          </a:bodyPr>
          <a:lstStyle/>
          <a:p>
            <a:r>
              <a:rPr lang="es-ES" sz="2400" dirty="0"/>
              <a:t>3. Implementación</a:t>
            </a:r>
          </a:p>
        </p:txBody>
      </p:sp>
    </p:spTree>
    <p:extLst>
      <p:ext uri="{BB962C8B-B14F-4D97-AF65-F5344CB8AC3E}">
        <p14:creationId xmlns:p14="http://schemas.microsoft.com/office/powerpoint/2010/main" val="187143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 Pruebas del sistema</a:t>
            </a:r>
          </a:p>
        </p:txBody>
      </p:sp>
      <p:sp>
        <p:nvSpPr>
          <p:cNvPr id="3" name="Marcador de contenido 2"/>
          <p:cNvSpPr>
            <a:spLocks noGrp="1"/>
          </p:cNvSpPr>
          <p:nvPr>
            <p:ph idx="1"/>
          </p:nvPr>
        </p:nvSpPr>
        <p:spPr>
          <a:xfrm>
            <a:off x="680321" y="2127697"/>
            <a:ext cx="5180152" cy="3599316"/>
          </a:xfrm>
        </p:spPr>
        <p:txBody>
          <a:bodyPr/>
          <a:lstStyle/>
          <a:p>
            <a:r>
              <a:rPr lang="es-ES" sz="2000" dirty="0"/>
              <a:t>Se va a iniciar la configuración del balanceador de carga con un mínimo de 2 servidores hasta un máximo de 5 servidores, que irán aumentando o disminuyendo según se indicó en las instrucciones de la práctica.</a:t>
            </a:r>
          </a:p>
          <a:p>
            <a:endParaRPr lang="es-ES"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321733" y="4456858"/>
            <a:ext cx="5400675" cy="581025"/>
          </a:xfrm>
          <a:prstGeom prst="rect">
            <a:avLst/>
          </a:prstGeom>
          <a:noFill/>
          <a:ln>
            <a:noFill/>
          </a:ln>
        </p:spPr>
      </p:pic>
      <p:sp>
        <p:nvSpPr>
          <p:cNvPr id="5" name="Rectángulo 4"/>
          <p:cNvSpPr/>
          <p:nvPr/>
        </p:nvSpPr>
        <p:spPr>
          <a:xfrm>
            <a:off x="6138422" y="2002191"/>
            <a:ext cx="5385461" cy="1133387"/>
          </a:xfrm>
          <a:prstGeom prst="rect">
            <a:avLst/>
          </a:prstGeom>
        </p:spPr>
        <p:txBody>
          <a:bodyPr wrap="square">
            <a:spAutoFit/>
          </a:bodyPr>
          <a:lstStyle/>
          <a:p>
            <a:pPr marL="342900" indent="-342900" algn="just">
              <a:lnSpc>
                <a:spcPct val="115000"/>
              </a:lnSpc>
              <a:spcAft>
                <a:spcPts val="1000"/>
              </a:spcAft>
              <a:buFont typeface="Arial" panose="020B0604020202020204" pitchFamily="34" charset="0"/>
              <a:buChar char="•"/>
            </a:pPr>
            <a:r>
              <a:rPr lang="es-ES" sz="2000" dirty="0">
                <a:latin typeface="Calibri" panose="020F0502020204030204" pitchFamily="34" charset="0"/>
                <a:ea typeface="Times New Roman" panose="02020603050405020304" pitchFamily="18" charset="0"/>
                <a:cs typeface="Times New Roman" panose="02020603050405020304" pitchFamily="18" charset="0"/>
              </a:rPr>
              <a:t>Podemos observar en las gráficas como, antes de realizar las pruebas, disponemos de 2 servidores resolviendo peticiones.</a:t>
            </a:r>
          </a:p>
        </p:txBody>
      </p:sp>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6828056" y="3303603"/>
            <a:ext cx="3779091" cy="2215403"/>
          </a:xfrm>
          <a:prstGeom prst="rect">
            <a:avLst/>
          </a:prstGeom>
          <a:noFill/>
          <a:ln>
            <a:noFill/>
          </a:ln>
        </p:spPr>
      </p:pic>
      <p:sp>
        <p:nvSpPr>
          <p:cNvPr id="7" name="Rectángulo 6"/>
          <p:cNvSpPr/>
          <p:nvPr/>
        </p:nvSpPr>
        <p:spPr>
          <a:xfrm>
            <a:off x="161951" y="5636258"/>
            <a:ext cx="6096000" cy="1047979"/>
          </a:xfrm>
          <a:prstGeom prst="rect">
            <a:avLst/>
          </a:prstGeom>
        </p:spPr>
        <p:txBody>
          <a:bodyPr>
            <a:spAutoFit/>
          </a:bodyPr>
          <a:lstStyle/>
          <a:p>
            <a:pPr marL="285750" indent="-285750" algn="just">
              <a:lnSpc>
                <a:spcPct val="115000"/>
              </a:lnSpc>
              <a:spcAft>
                <a:spcPts val="1000"/>
              </a:spcAft>
              <a:buFont typeface="Arial" panose="020B0604020202020204" pitchFamily="34" charset="0"/>
              <a:buChar char="•"/>
            </a:pPr>
            <a:r>
              <a:rPr lang="es-ES" dirty="0">
                <a:latin typeface="Calibri" panose="020F0502020204030204" pitchFamily="34" charset="0"/>
                <a:ea typeface="Times New Roman" panose="02020603050405020304" pitchFamily="18" charset="0"/>
                <a:cs typeface="Times New Roman" panose="02020603050405020304" pitchFamily="18" charset="0"/>
              </a:rPr>
              <a:t>Para realizar las pruebas se usarán 5 clientes con la aplicación </a:t>
            </a:r>
            <a:r>
              <a:rPr lang="es-ES" dirty="0" err="1">
                <a:latin typeface="Calibri" panose="020F0502020204030204" pitchFamily="34" charset="0"/>
                <a:ea typeface="Times New Roman" panose="02020603050405020304" pitchFamily="18" charset="0"/>
                <a:cs typeface="Times New Roman" panose="02020603050405020304" pitchFamily="18" charset="0"/>
              </a:rPr>
              <a:t>siege</a:t>
            </a:r>
            <a:r>
              <a:rPr lang="es-ES" dirty="0">
                <a:latin typeface="Calibri" panose="020F0502020204030204" pitchFamily="34" charset="0"/>
                <a:ea typeface="Times New Roman" panose="02020603050405020304" pitchFamily="18" charset="0"/>
                <a:cs typeface="Times New Roman" panose="02020603050405020304" pitchFamily="18" charset="0"/>
              </a:rPr>
              <a:t> lanzando 400 peticiones concurrentes durante 5 minutos en cada prueba, usando el comando:</a:t>
            </a:r>
          </a:p>
        </p:txBody>
      </p:sp>
      <p:sp>
        <p:nvSpPr>
          <p:cNvPr id="8" name="Rectángulo 7"/>
          <p:cNvSpPr/>
          <p:nvPr/>
        </p:nvSpPr>
        <p:spPr>
          <a:xfrm>
            <a:off x="6442635" y="5954807"/>
            <a:ext cx="5354918" cy="729430"/>
          </a:xfrm>
          <a:prstGeom prst="rect">
            <a:avLst/>
          </a:prstGeom>
        </p:spPr>
        <p:txBody>
          <a:bodyPr wrap="square">
            <a:spAutoFit/>
          </a:bodyPr>
          <a:lstStyle/>
          <a:p>
            <a:pPr indent="450215" algn="just">
              <a:lnSpc>
                <a:spcPct val="115000"/>
              </a:lnSpc>
              <a:spcAft>
                <a:spcPts val="1000"/>
              </a:spcAft>
            </a:pPr>
            <a:r>
              <a:rPr lang="es-ES" i="1" dirty="0">
                <a:latin typeface="Calibri" panose="020F0502020204030204" pitchFamily="34" charset="0"/>
                <a:ea typeface="Times New Roman" panose="02020603050405020304" pitchFamily="18" charset="0"/>
                <a:cs typeface="Times New Roman" panose="02020603050405020304" pitchFamily="18" charset="0"/>
              </a:rPr>
              <a:t>./</a:t>
            </a:r>
            <a:r>
              <a:rPr lang="es-ES" i="1" dirty="0" err="1">
                <a:latin typeface="Calibri" panose="020F0502020204030204" pitchFamily="34" charset="0"/>
                <a:ea typeface="Times New Roman" panose="02020603050405020304" pitchFamily="18" charset="0"/>
                <a:cs typeface="Times New Roman" panose="02020603050405020304" pitchFamily="18" charset="0"/>
              </a:rPr>
              <a:t>siege</a:t>
            </a:r>
            <a:r>
              <a:rPr lang="es-ES" i="1" dirty="0">
                <a:latin typeface="Calibri" panose="020F0502020204030204" pitchFamily="34" charset="0"/>
                <a:ea typeface="Times New Roman" panose="02020603050405020304" pitchFamily="18" charset="0"/>
                <a:cs typeface="Times New Roman" panose="02020603050405020304" pitchFamily="18" charset="0"/>
              </a:rPr>
              <a:t> -c 400 -t 5m sm-ap-ld-52955897.eu-central-1.elb.amazonaws.com/</a:t>
            </a:r>
            <a:r>
              <a:rPr lang="es-ES" i="1" dirty="0" err="1">
                <a:latin typeface="Calibri" panose="020F0502020204030204" pitchFamily="34" charset="0"/>
                <a:ea typeface="Times New Roman" panose="02020603050405020304" pitchFamily="18" charset="0"/>
                <a:cs typeface="Times New Roman" panose="02020603050405020304" pitchFamily="18" charset="0"/>
              </a:rPr>
              <a:t>json</a:t>
            </a:r>
            <a:r>
              <a:rPr lang="es-ES" i="1" dirty="0">
                <a:latin typeface="Calibri" panose="020F0502020204030204" pitchFamily="34" charset="0"/>
                <a:ea typeface="Times New Roman" panose="02020603050405020304" pitchFamily="18" charset="0"/>
                <a:cs typeface="Times New Roman" panose="02020603050405020304" pitchFamily="18" charset="0"/>
              </a:rPr>
              <a:t>/</a:t>
            </a:r>
            <a:r>
              <a:rPr lang="es-ES" i="1" dirty="0" err="1">
                <a:latin typeface="Calibri" panose="020F0502020204030204" pitchFamily="34" charset="0"/>
                <a:ea typeface="Times New Roman" panose="02020603050405020304" pitchFamily="18" charset="0"/>
                <a:cs typeface="Times New Roman" panose="02020603050405020304" pitchFamily="18" charset="0"/>
              </a:rPr>
              <a:t>random</a:t>
            </a:r>
            <a:endParaRPr lang="es-E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90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 </a:t>
            </a:r>
            <a:r>
              <a:rPr lang="es-ES" dirty="0"/>
              <a:t>Pruebas del sistema</a:t>
            </a:r>
          </a:p>
        </p:txBody>
      </p:sp>
      <p:sp>
        <p:nvSpPr>
          <p:cNvPr id="3" name="Marcador de contenido 2"/>
          <p:cNvSpPr>
            <a:spLocks noGrp="1"/>
          </p:cNvSpPr>
          <p:nvPr>
            <p:ph idx="1"/>
          </p:nvPr>
        </p:nvSpPr>
        <p:spPr>
          <a:xfrm>
            <a:off x="290356" y="2094826"/>
            <a:ext cx="9613861" cy="3599316"/>
          </a:xfrm>
        </p:spPr>
        <p:txBody>
          <a:bodyPr/>
          <a:lstStyle/>
          <a:p>
            <a:r>
              <a:rPr lang="es-ES" dirty="0"/>
              <a:t>Primera prueba</a:t>
            </a:r>
          </a:p>
        </p:txBody>
      </p:sp>
      <p:pic>
        <p:nvPicPr>
          <p:cNvPr id="4" name="Imagen 3"/>
          <p:cNvPicPr/>
          <p:nvPr/>
        </p:nvPicPr>
        <p:blipFill>
          <a:blip r:embed="rId2"/>
          <a:srcRect/>
          <a:stretch>
            <a:fillRect/>
          </a:stretch>
        </p:blipFill>
        <p:spPr bwMode="auto">
          <a:xfrm>
            <a:off x="412218" y="2694954"/>
            <a:ext cx="5075033" cy="3716992"/>
          </a:xfrm>
          <a:prstGeom prst="rect">
            <a:avLst/>
          </a:prstGeom>
          <a:noFill/>
          <a:ln w="9525">
            <a:noFill/>
            <a:miter lim="800000"/>
            <a:headEnd/>
            <a:tailEnd/>
          </a:ln>
        </p:spPr>
      </p:pic>
      <p:pic>
        <p:nvPicPr>
          <p:cNvPr id="5" name="Imagen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4268" y="2386681"/>
            <a:ext cx="5229225" cy="4025265"/>
          </a:xfrm>
          <a:prstGeom prst="rect">
            <a:avLst/>
          </a:prstGeom>
          <a:noFill/>
          <a:ln w="9525">
            <a:noFill/>
            <a:miter lim="800000"/>
            <a:headEnd/>
            <a:tailEnd/>
          </a:ln>
        </p:spPr>
      </p:pic>
    </p:spTree>
    <p:extLst>
      <p:ext uri="{BB962C8B-B14F-4D97-AF65-F5344CB8AC3E}">
        <p14:creationId xmlns:p14="http://schemas.microsoft.com/office/powerpoint/2010/main" val="316529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 </a:t>
            </a:r>
            <a:r>
              <a:rPr lang="es-ES" dirty="0"/>
              <a:t>Pruebas del sistema</a:t>
            </a:r>
          </a:p>
        </p:txBody>
      </p:sp>
      <p:sp>
        <p:nvSpPr>
          <p:cNvPr id="3" name="Marcador de contenido 2"/>
          <p:cNvSpPr>
            <a:spLocks noGrp="1"/>
          </p:cNvSpPr>
          <p:nvPr>
            <p:ph idx="1"/>
          </p:nvPr>
        </p:nvSpPr>
        <p:spPr>
          <a:xfrm>
            <a:off x="490317" y="2592193"/>
            <a:ext cx="5316718" cy="3599316"/>
          </a:xfrm>
        </p:spPr>
        <p:txBody>
          <a:bodyPr>
            <a:normAutofit fontScale="85000" lnSpcReduction="20000"/>
          </a:bodyPr>
          <a:lstStyle/>
          <a:p>
            <a:r>
              <a:rPr lang="es-ES" dirty="0"/>
              <a:t>Si nos fijamos en el balanceador de carga, obtenemos que ha tenido que subir el número de servidores que resuelven las peticiones a 4, aunque como veremos en las gráficas las pruebas terminaron con 3 servidores resolviendo peticiones.</a:t>
            </a:r>
          </a:p>
          <a:p>
            <a:r>
              <a:rPr lang="es-ES" dirty="0"/>
              <a:t>Observamos cómo, transcurrido el tiempo, el balanceador de cargar a tenido que ir aumentado el número de instancias que resuelven peticiones desde 2 hasta 4.</a:t>
            </a:r>
          </a:p>
          <a:p>
            <a:r>
              <a:rPr lang="es-ES" dirty="0"/>
              <a:t>Cuando terminan las pruebas aún no se ha iniciado la cuarta instancia, por lo que solo se han respondido peticiones desde 3 servidores al finalizar la prueba.</a:t>
            </a:r>
          </a:p>
          <a:p>
            <a:endParaRPr lang="es-ES" dirty="0"/>
          </a:p>
        </p:txBody>
      </p:sp>
      <p:pic>
        <p:nvPicPr>
          <p:cNvPr id="4" name="Imagen 3"/>
          <p:cNvPicPr/>
          <p:nvPr/>
        </p:nvPicPr>
        <p:blipFill>
          <a:blip r:embed="rId2"/>
          <a:srcRect/>
          <a:stretch>
            <a:fillRect/>
          </a:stretch>
        </p:blipFill>
        <p:spPr bwMode="auto">
          <a:xfrm>
            <a:off x="6044813" y="2539225"/>
            <a:ext cx="5398770" cy="485140"/>
          </a:xfrm>
          <a:prstGeom prst="rect">
            <a:avLst/>
          </a:prstGeom>
          <a:noFill/>
          <a:ln w="9525">
            <a:noFill/>
            <a:miter lim="800000"/>
            <a:headEnd/>
            <a:tailEnd/>
          </a:ln>
        </p:spPr>
      </p:pic>
      <p:pic>
        <p:nvPicPr>
          <p:cNvPr id="8" name="Imagen 7"/>
          <p:cNvPicPr>
            <a:picLocks noChangeAspect="1"/>
          </p:cNvPicPr>
          <p:nvPr/>
        </p:nvPicPr>
        <p:blipFill>
          <a:blip r:embed="rId3"/>
          <a:stretch>
            <a:fillRect/>
          </a:stretch>
        </p:blipFill>
        <p:spPr>
          <a:xfrm>
            <a:off x="6238628" y="3299931"/>
            <a:ext cx="4852925" cy="3095240"/>
          </a:xfrm>
          <a:prstGeom prst="rect">
            <a:avLst/>
          </a:prstGeom>
        </p:spPr>
      </p:pic>
    </p:spTree>
    <p:extLst>
      <p:ext uri="{BB962C8B-B14F-4D97-AF65-F5344CB8AC3E}">
        <p14:creationId xmlns:p14="http://schemas.microsoft.com/office/powerpoint/2010/main" val="642015603"/>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100</TotalTime>
  <Words>995</Words>
  <Application>Microsoft Office PowerPoint</Application>
  <PresentationFormat>Panorámica</PresentationFormat>
  <Paragraphs>82</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Times New Roman</vt:lpstr>
      <vt:lpstr>Trebuchet MS</vt:lpstr>
      <vt:lpstr>Berlín</vt:lpstr>
      <vt:lpstr>Geolocalizador de IPs</vt:lpstr>
      <vt:lpstr>Índice</vt:lpstr>
      <vt:lpstr>1. Introducción</vt:lpstr>
      <vt:lpstr>2. Nuestro sistema</vt:lpstr>
      <vt:lpstr>3. Implementación</vt:lpstr>
      <vt:lpstr>3. Implementación</vt:lpstr>
      <vt:lpstr>4. Pruebas del sistema</vt:lpstr>
      <vt:lpstr>4. Pruebas del sistema</vt:lpstr>
      <vt:lpstr>4. Pruebas del sistema</vt:lpstr>
      <vt:lpstr>4. Pruebas del sistema</vt:lpstr>
      <vt:lpstr>4. Pruebas del sistema</vt:lpstr>
      <vt:lpstr>4. Pruebas del sistema</vt:lpstr>
      <vt:lpstr>4. Pruebas del sistema</vt:lpstr>
      <vt:lpstr>5. Resultados obtenidos</vt:lpstr>
      <vt:lpstr>5. Resultados obtenidos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Geolocalizador de IPs</dc:title>
  <dc:creator>Alvaro Perez Garcia</dc:creator>
  <cp:lastModifiedBy>Alvaro Perez Garcia</cp:lastModifiedBy>
  <cp:revision>9</cp:revision>
  <dcterms:created xsi:type="dcterms:W3CDTF">2017-01-16T22:09:27Z</dcterms:created>
  <dcterms:modified xsi:type="dcterms:W3CDTF">2017-01-16T23:49:49Z</dcterms:modified>
</cp:coreProperties>
</file>