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62"/>
  </p:notesMasterIdLst>
  <p:sldIdLst>
    <p:sldId id="307" r:id="rId2"/>
    <p:sldId id="308" r:id="rId3"/>
    <p:sldId id="309" r:id="rId4"/>
    <p:sldId id="310" r:id="rId5"/>
    <p:sldId id="311" r:id="rId6"/>
    <p:sldId id="312" r:id="rId7"/>
    <p:sldId id="313" r:id="rId8"/>
    <p:sldId id="314" r:id="rId9"/>
    <p:sldId id="315" r:id="rId10"/>
    <p:sldId id="316" r:id="rId11"/>
    <p:sldId id="317" r:id="rId12"/>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9" r:id="rId53"/>
    <p:sldId id="300" r:id="rId54"/>
    <p:sldId id="301" r:id="rId55"/>
    <p:sldId id="302" r:id="rId56"/>
    <p:sldId id="298" r:id="rId57"/>
    <p:sldId id="303" r:id="rId58"/>
    <p:sldId id="304" r:id="rId59"/>
    <p:sldId id="305" r:id="rId60"/>
    <p:sldId id="30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1" autoAdjust="0"/>
    <p:restoredTop sz="94660"/>
  </p:normalViewPr>
  <p:slideViewPr>
    <p:cSldViewPr>
      <p:cViewPr>
        <p:scale>
          <a:sx n="100" d="100"/>
          <a:sy n="100" d="100"/>
        </p:scale>
        <p:origin x="-2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C84D4-20A1-4F8D-86B0-BFEDC875D51C}" type="datetimeFigureOut">
              <a:rPr lang="en-US" smtClean="0"/>
              <a:pPr/>
              <a:t>11/24/08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1AD54C-DF89-43A4-827B-0D2C371FACC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1AD54C-DF89-43A4-827B-0D2C371FACC4}"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1AD54C-DF89-43A4-827B-0D2C371FACC4}"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A1DBD76-A7E9-4A27-A998-062B1372495D}" type="slidenum">
              <a:rPr lang="en-PH" smtClean="0"/>
              <a:pPr/>
              <a:t>23</a:t>
            </a:fld>
            <a:endParaRPr lang="en-P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A1DBD76-A7E9-4A27-A998-062B1372495D}" type="slidenum">
              <a:rPr lang="en-PH" smtClean="0"/>
              <a:pPr/>
              <a:t>24</a:t>
            </a:fld>
            <a:endParaRPr lang="en-P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A1DBD76-A7E9-4A27-A998-062B1372495D}" type="slidenum">
              <a:rPr lang="en-PH" smtClean="0"/>
              <a:pPr/>
              <a:t>25</a:t>
            </a:fld>
            <a:endParaRPr lang="en-P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A1DBD76-A7E9-4A27-A998-062B1372495D}" type="slidenum">
              <a:rPr lang="en-PH" smtClean="0"/>
              <a:pPr/>
              <a:t>26</a:t>
            </a:fld>
            <a:endParaRPr lang="en-P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PH" dirty="0" smtClean="0"/>
              <a:t>The deadlock in </a:t>
            </a:r>
            <a:r>
              <a:rPr lang="en-PH" dirty="0" err="1" smtClean="0"/>
              <a:t>LeftRightDeadlock</a:t>
            </a:r>
            <a:r>
              <a:rPr lang="en-PH" dirty="0" smtClean="0"/>
              <a:t> came about because the two threads attempted to acquire the same locks in a different order. If they asked for the locks in the same order, there would be no cyclic locking dependency and therefore no deadlock. If you can guarantee that every thread that needs locks L and M at the same time always acquires L and M in the same order, there will be no deadlock.</a:t>
            </a:r>
          </a:p>
          <a:p>
            <a:endParaRPr lang="en-PH" dirty="0" smtClean="0"/>
          </a:p>
          <a:p>
            <a:r>
              <a:rPr lang="en-PH" dirty="0" smtClean="0"/>
              <a:t>Database systems are designed to detect and recover from deadlock. A transaction may acquire many locks, and locks are held until the transaction commits. So it is quite possible, and in fact not uncommon, for two transactions to deadlock. Without intervention, they would wait forever (holding locks that are probably required by other transactions as well). But the database server is not going to let this happen. When it detects that a set of transactions is deadlocked (which it does by searching the is-waiting-for graph for cycles), it picks a victim and aborts that transaction. This releases the locks held by the victim, allowing the other transactions to proceed. The application can then retry the aborted transaction, which may be able to complete now that any competing transactions have completed.</a:t>
            </a:r>
          </a:p>
          <a:p>
            <a:endParaRPr lang="en-PH" dirty="0" smtClean="0"/>
          </a:p>
          <a:p>
            <a:r>
              <a:rPr lang="en-PH" dirty="0" smtClean="0"/>
              <a:t>The JVM is not nearly as helpful in resolving deadlocks as database servers are. When a set of Java threads deadlock, that's the end of the game—those threads are permanently out of commission. Depending on what those threads do, the application may stall completely, or a particular subsystem may stall, or performance may suffer. The only way to restore the application to health is to abort and restart it—and hope the same thing doesn't happen again.</a:t>
            </a:r>
          </a:p>
          <a:p>
            <a:endParaRPr lang="en-PH" dirty="0"/>
          </a:p>
        </p:txBody>
      </p:sp>
      <p:sp>
        <p:nvSpPr>
          <p:cNvPr id="4" name="Slide Number Placeholder 3"/>
          <p:cNvSpPr>
            <a:spLocks noGrp="1"/>
          </p:cNvSpPr>
          <p:nvPr>
            <p:ph type="sldNum" sz="quarter" idx="10"/>
          </p:nvPr>
        </p:nvSpPr>
        <p:spPr/>
        <p:txBody>
          <a:bodyPr/>
          <a:lstStyle/>
          <a:p>
            <a:fld id="{1A1DBD76-A7E9-4A27-A998-062B1372495D}" type="slidenum">
              <a:rPr lang="en-PH" smtClean="0"/>
              <a:pPr/>
              <a:t>27</a:t>
            </a:fld>
            <a:endParaRPr lang="en-P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1A1DBD76-A7E9-4A27-A998-062B1372495D}" type="slidenum">
              <a:rPr lang="en-PH" smtClean="0"/>
              <a:pPr/>
              <a:t>28</a:t>
            </a:fld>
            <a:endParaRPr lang="en-P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1A1DBD76-A7E9-4A27-A998-062B1372495D}" type="slidenum">
              <a:rPr lang="en-PH" smtClean="0"/>
              <a:pPr/>
              <a:t>29</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PH" dirty="0" smtClean="0"/>
              <a:t>The deadlock in </a:t>
            </a:r>
            <a:r>
              <a:rPr lang="en-PH" dirty="0" err="1" smtClean="0"/>
              <a:t>LeftRightDeadlock</a:t>
            </a:r>
            <a:r>
              <a:rPr lang="en-PH" dirty="0" smtClean="0"/>
              <a:t> came about because the two threads attempted to acquire the same locks in a different order. If they asked for the locks in the same order, there would be no cyclic locking dependency and therefore no deadlock. If you can guarantee that every thread that needs locks L and M at the same time always acquires L and M in the same order, there will be no deadlock.</a:t>
            </a:r>
          </a:p>
          <a:p>
            <a:endParaRPr lang="en-PH" dirty="0" smtClean="0"/>
          </a:p>
          <a:p>
            <a:r>
              <a:rPr lang="en-PH" dirty="0" smtClean="0"/>
              <a:t>Database systems are designed to detect and recover from deadlock. A transaction may acquire many locks, and locks are held until the transaction commits. So it is quite possible, and in fact not uncommon, for two transactions to deadlock. Without intervention, they would wait forever (holding locks that are probably required by other transactions as well). But the database server is not going to let this happen. When it detects that a set of transactions is deadlocked (which it does by searching the is-waiting-for graph for cycles), it picks a victim and aborts that transaction. This releases the locks held by the victim, allowing the other transactions to proceed. The application can then retry the aborted transaction, which may be able to complete now that any competing transactions have completed.</a:t>
            </a:r>
          </a:p>
          <a:p>
            <a:endParaRPr lang="en-PH" dirty="0" smtClean="0"/>
          </a:p>
          <a:p>
            <a:r>
              <a:rPr lang="en-PH" dirty="0" smtClean="0"/>
              <a:t>The JVM is not nearly as helpful in resolving deadlocks as database servers are. When a set of Java threads deadlock, that's the end of the game—those threads are permanently out of commission. Depending on what those threads do, the application may stall completely, or a particular subsystem may stall, or performance may suffer. The only way to restore the application to health is to abort and restart it—and hope the same thing doesn't happen again.</a:t>
            </a:r>
          </a:p>
          <a:p>
            <a:endParaRPr lang="en-PH" dirty="0"/>
          </a:p>
        </p:txBody>
      </p:sp>
      <p:sp>
        <p:nvSpPr>
          <p:cNvPr id="4" name="Slide Number Placeholder 3"/>
          <p:cNvSpPr>
            <a:spLocks noGrp="1"/>
          </p:cNvSpPr>
          <p:nvPr>
            <p:ph type="sldNum" sz="quarter" idx="10"/>
          </p:nvPr>
        </p:nvSpPr>
        <p:spPr/>
        <p:txBody>
          <a:bodyPr/>
          <a:lstStyle/>
          <a:p>
            <a:fld id="{1A1DBD76-A7E9-4A27-A998-062B1372495D}" type="slidenum">
              <a:rPr lang="en-PH" smtClean="0"/>
              <a:pPr/>
              <a:t>30</a:t>
            </a:fld>
            <a:endParaRPr lang="en-P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C01E132-B1C7-4F3D-84C2-30C7B87D312A}" type="slidenum">
              <a:rPr lang="en-GB" smtClean="0"/>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C01E132-B1C7-4F3D-84C2-30C7B87D312A}" type="slidenum">
              <a:rPr lang="en-GB" smtClean="0"/>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C01E132-B1C7-4F3D-84C2-30C7B87D312A}" type="slidenum">
              <a:rPr lang="en-GB" smtClean="0"/>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C01E132-B1C7-4F3D-84C2-30C7B87D312A}" type="slidenum">
              <a:rPr lang="en-GB" smtClean="0"/>
              <a:t>35</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C01E132-B1C7-4F3D-84C2-30C7B87D312A}" type="slidenum">
              <a:rPr lang="en-GB" smtClean="0"/>
              <a:t>36</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37</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38</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39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4</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40</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41</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42</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43</a:t>
            </a:fld>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44</a:t>
            </a:fld>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45</a:t>
            </a:fld>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46</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47</a:t>
            </a:fld>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48</a:t>
            </a:fld>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49</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5</a:t>
            </a:fld>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50</a:t>
            </a:fld>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51</a:t>
            </a:fld>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52</a:t>
            </a:fld>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53</a:t>
            </a:fld>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54</a:t>
            </a:fld>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55</a:t>
            </a:fld>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56</a:t>
            </a:fld>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57</a:t>
            </a:fld>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58</a:t>
            </a:fld>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59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6</a:t>
            </a:fld>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60</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1AD54C-DF89-43A4-827B-0D2C371FACC4}"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B5D8D82-3D4F-4515-A588-034F6906326C}" type="datetimeFigureOut">
              <a:rPr lang="en-US" smtClean="0"/>
              <a:pPr/>
              <a:t>11/24/08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47FB57-9F3A-4729-BF8D-9D0DD0EB02AA}" type="slidenum">
              <a:rPr lang="en-GB" smtClean="0"/>
              <a:pPr/>
              <a:t>‹#›</a:t>
            </a:fld>
            <a:endParaRPr lang="en-GB"/>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5D8D82-3D4F-4515-A588-034F6906326C}" type="datetimeFigureOut">
              <a:rPr lang="en-US" smtClean="0"/>
              <a:pPr/>
              <a:t>11/24/08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47FB57-9F3A-4729-BF8D-9D0DD0EB02A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5D8D82-3D4F-4515-A588-034F6906326C}" type="datetimeFigureOut">
              <a:rPr lang="en-US" smtClean="0"/>
              <a:pPr/>
              <a:t>11/24/08</a:t>
            </a:fld>
            <a:endParaRPr lang="en-GB"/>
          </a:p>
        </p:txBody>
      </p:sp>
      <p:sp>
        <p:nvSpPr>
          <p:cNvPr id="5" name="Footer Placeholder 4"/>
          <p:cNvSpPr>
            <a:spLocks noGrp="1"/>
          </p:cNvSpPr>
          <p:nvPr>
            <p:ph type="ftr" sz="quarter" idx="11"/>
          </p:nvPr>
        </p:nvSpPr>
        <p:spPr>
          <a:xfrm>
            <a:off x="2640597" y="6377459"/>
            <a:ext cx="3836404" cy="365125"/>
          </a:xfrm>
        </p:spPr>
        <p:txBody>
          <a:bodyPr/>
          <a:lstStyle/>
          <a:p>
            <a:endParaRPr lang="en-GB"/>
          </a:p>
        </p:txBody>
      </p:sp>
      <p:sp>
        <p:nvSpPr>
          <p:cNvPr id="6" name="Slide Number Placeholder 5"/>
          <p:cNvSpPr>
            <a:spLocks noGrp="1"/>
          </p:cNvSpPr>
          <p:nvPr>
            <p:ph type="sldNum" sz="quarter" idx="12"/>
          </p:nvPr>
        </p:nvSpPr>
        <p:spPr/>
        <p:txBody>
          <a:bodyPr/>
          <a:lstStyle/>
          <a:p>
            <a:fld id="{0647FB57-9F3A-4729-BF8D-9D0DD0EB02A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5D8D82-3D4F-4515-A588-034F6906326C}" type="datetimeFigureOut">
              <a:rPr lang="en-US" smtClean="0"/>
              <a:pPr/>
              <a:t>11/24/08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47FB57-9F3A-4729-BF8D-9D0DD0EB02A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5D8D82-3D4F-4515-A588-034F6906326C}" type="datetimeFigureOut">
              <a:rPr lang="en-US" smtClean="0"/>
              <a:pPr/>
              <a:t>11/24/08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47FB57-9F3A-4729-BF8D-9D0DD0EB02AA}"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5D8D82-3D4F-4515-A588-034F6906326C}" type="datetimeFigureOut">
              <a:rPr lang="en-US" smtClean="0"/>
              <a:pPr/>
              <a:t>11/24/08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47FB57-9F3A-4729-BF8D-9D0DD0EB02A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B5D8D82-3D4F-4515-A588-034F6906326C}" type="datetimeFigureOut">
              <a:rPr lang="en-US" smtClean="0"/>
              <a:pPr/>
              <a:t>11/24/08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47FB57-9F3A-4729-BF8D-9D0DD0EB02A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5D8D82-3D4F-4515-A588-034F6906326C}" type="datetimeFigureOut">
              <a:rPr lang="en-US" smtClean="0"/>
              <a:pPr/>
              <a:t>11/24/08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47FB57-9F3A-4729-BF8D-9D0DD0EB02A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D8D82-3D4F-4515-A588-034F6906326C}" type="datetimeFigureOut">
              <a:rPr lang="en-US" smtClean="0"/>
              <a:pPr/>
              <a:t>11/24/08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47FB57-9F3A-4729-BF8D-9D0DD0EB02A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5D8D82-3D4F-4515-A588-034F6906326C}" type="datetimeFigureOut">
              <a:rPr lang="en-US" smtClean="0"/>
              <a:pPr/>
              <a:t>11/24/08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47FB57-9F3A-4729-BF8D-9D0DD0EB02AA}" type="slidenum">
              <a:rPr lang="en-GB" smtClean="0"/>
              <a:pPr/>
              <a:t>‹#›</a:t>
            </a:fld>
            <a:endParaRPr lang="en-GB"/>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B5D8D82-3D4F-4515-A588-034F6906326C}" type="datetimeFigureOut">
              <a:rPr lang="en-US" smtClean="0"/>
              <a:pPr/>
              <a:t>11/24/08</a:t>
            </a:fld>
            <a:endParaRPr lang="en-GB"/>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GB"/>
          </a:p>
        </p:txBody>
      </p:sp>
      <p:sp>
        <p:nvSpPr>
          <p:cNvPr id="7" name="Slide Number Placeholder 6"/>
          <p:cNvSpPr>
            <a:spLocks noGrp="1"/>
          </p:cNvSpPr>
          <p:nvPr>
            <p:ph type="sldNum" sz="quarter" idx="12"/>
          </p:nvPr>
        </p:nvSpPr>
        <p:spPr>
          <a:xfrm>
            <a:off x="8339328" y="1170432"/>
            <a:ext cx="733864" cy="201168"/>
          </a:xfrm>
        </p:spPr>
        <p:txBody>
          <a:bodyPr/>
          <a:lstStyle/>
          <a:p>
            <a:fld id="{0647FB57-9F3A-4729-BF8D-9D0DD0EB02AA}"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B5D8D82-3D4F-4515-A588-034F6906326C}" type="datetimeFigureOut">
              <a:rPr lang="en-US" smtClean="0"/>
              <a:pPr/>
              <a:t>11/24/08</a:t>
            </a:fld>
            <a:endParaRPr lang="en-GB"/>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GB"/>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647FB57-9F3A-4729-BF8D-9D0DD0EB02A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file:///C:\Users\Atty.%20Ian%20Sia\Documents\MSIT%20Stuff\CSC504C%20Inventado\Group%20Report\deadlock.tx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file:///C:\Users\Atty.%20Ian%20Sia\Documents\MSIT%20Stuff\CSC504C%20Inventado\Group%20Report\nodeadlock.tx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java.sun.com/docs/books/tutorial/essential/concurrency/example/SynchronizedRGB.java" TargetMode="External"/><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Concurrency</a:t>
            </a:r>
            <a:endParaRPr lang="en-GB" dirty="0"/>
          </a:p>
        </p:txBody>
      </p:sp>
      <p:sp>
        <p:nvSpPr>
          <p:cNvPr id="3" name="Subtitle 2"/>
          <p:cNvSpPr>
            <a:spLocks noGrp="1"/>
          </p:cNvSpPr>
          <p:nvPr>
            <p:ph type="subTitle" idx="1"/>
          </p:nvPr>
        </p:nvSpPr>
        <p:spPr/>
        <p:txBody>
          <a:bodyPr/>
          <a:lstStyle/>
          <a:p>
            <a:r>
              <a:rPr lang="en-US" dirty="0" smtClean="0"/>
              <a:t>A Java Report on</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and Interruptions</a:t>
            </a:r>
            <a:endParaRPr lang="en-GB" dirty="0"/>
          </a:p>
        </p:txBody>
      </p:sp>
      <p:sp>
        <p:nvSpPr>
          <p:cNvPr id="3" name="Content Placeholder 2"/>
          <p:cNvSpPr>
            <a:spLocks noGrp="1"/>
          </p:cNvSpPr>
          <p:nvPr>
            <p:ph sz="half" idx="1"/>
          </p:nvPr>
        </p:nvSpPr>
        <p:spPr>
          <a:ln>
            <a:solidFill>
              <a:schemeClr val="accent1">
                <a:alpha val="96000"/>
              </a:schemeClr>
            </a:solidFill>
          </a:ln>
        </p:spPr>
        <p:txBody>
          <a:bodyPr>
            <a:normAutofit/>
          </a:bodyPr>
          <a:lstStyle/>
          <a:p>
            <a:pPr>
              <a:buNone/>
            </a:pPr>
            <a:r>
              <a:rPr lang="en-GB" sz="1600" dirty="0" smtClean="0"/>
              <a:t>for (</a:t>
            </a:r>
            <a:r>
              <a:rPr lang="en-GB" sz="1600" dirty="0" err="1" smtClean="0"/>
              <a:t>int</a:t>
            </a:r>
            <a:r>
              <a:rPr lang="en-GB" sz="1600" dirty="0" smtClean="0"/>
              <a:t> </a:t>
            </a:r>
            <a:r>
              <a:rPr lang="en-GB" sz="1600" dirty="0" err="1" smtClean="0"/>
              <a:t>i</a:t>
            </a:r>
            <a:r>
              <a:rPr lang="en-GB" sz="1600" dirty="0" smtClean="0"/>
              <a:t> = 0; </a:t>
            </a:r>
            <a:r>
              <a:rPr lang="en-GB" sz="1600" dirty="0" err="1" smtClean="0"/>
              <a:t>i</a:t>
            </a:r>
            <a:r>
              <a:rPr lang="en-GB" sz="1600" dirty="0" smtClean="0"/>
              <a:t> &lt; </a:t>
            </a:r>
            <a:r>
              <a:rPr lang="en-GB" sz="1600" dirty="0" err="1" smtClean="0"/>
              <a:t>importantInfo.length</a:t>
            </a:r>
            <a:r>
              <a:rPr lang="en-GB" sz="1600" dirty="0" smtClean="0"/>
              <a:t>; </a:t>
            </a:r>
            <a:r>
              <a:rPr lang="en-GB" sz="1600" dirty="0" err="1" smtClean="0"/>
              <a:t>i</a:t>
            </a:r>
            <a:r>
              <a:rPr lang="en-GB" sz="1600" dirty="0" smtClean="0"/>
              <a:t>++) {   </a:t>
            </a:r>
          </a:p>
          <a:p>
            <a:pPr>
              <a:buNone/>
            </a:pPr>
            <a:r>
              <a:rPr lang="en-GB" sz="1600" dirty="0" smtClean="0"/>
              <a:t> 	//Pause for 4 seconds    </a:t>
            </a:r>
          </a:p>
          <a:p>
            <a:pPr>
              <a:buNone/>
            </a:pPr>
            <a:r>
              <a:rPr lang="en-GB" sz="1600" dirty="0" smtClean="0"/>
              <a:t>try {        </a:t>
            </a:r>
          </a:p>
          <a:p>
            <a:pPr>
              <a:buNone/>
            </a:pPr>
            <a:r>
              <a:rPr lang="en-GB" sz="1600" dirty="0" smtClean="0"/>
              <a:t>		</a:t>
            </a:r>
            <a:r>
              <a:rPr lang="en-GB" sz="1600" dirty="0" err="1" smtClean="0"/>
              <a:t>Thread.sleep</a:t>
            </a:r>
            <a:r>
              <a:rPr lang="en-GB" sz="1600" dirty="0" smtClean="0"/>
              <a:t>(4000);   </a:t>
            </a:r>
          </a:p>
          <a:p>
            <a:pPr>
              <a:buNone/>
            </a:pPr>
            <a:r>
              <a:rPr lang="en-GB" sz="1600" dirty="0" smtClean="0"/>
              <a:t>		 } catch (</a:t>
            </a:r>
            <a:r>
              <a:rPr lang="en-GB" sz="1600" dirty="0" err="1" smtClean="0"/>
              <a:t>InterruptedException</a:t>
            </a:r>
            <a:r>
              <a:rPr lang="en-GB" sz="1600" dirty="0" smtClean="0"/>
              <a:t> e) {        </a:t>
            </a:r>
          </a:p>
          <a:p>
            <a:pPr>
              <a:buNone/>
            </a:pPr>
            <a:r>
              <a:rPr lang="en-GB" sz="1600" dirty="0" smtClean="0"/>
              <a:t>		      //We've been interrupted: no more messages.       </a:t>
            </a:r>
          </a:p>
          <a:p>
            <a:pPr>
              <a:buNone/>
            </a:pPr>
            <a:r>
              <a:rPr lang="en-GB" sz="1600" dirty="0" smtClean="0"/>
              <a:t> 		     return;    </a:t>
            </a:r>
          </a:p>
          <a:p>
            <a:pPr>
              <a:buNone/>
            </a:pPr>
            <a:r>
              <a:rPr lang="en-GB" sz="1600" dirty="0" smtClean="0"/>
              <a:t>}   </a:t>
            </a:r>
          </a:p>
          <a:p>
            <a:pPr>
              <a:buNone/>
            </a:pPr>
            <a:r>
              <a:rPr lang="en-GB" sz="1600" dirty="0" smtClean="0"/>
              <a:t>     //Print a message    </a:t>
            </a:r>
            <a:r>
              <a:rPr lang="en-GB" sz="1600" dirty="0" err="1" smtClean="0"/>
              <a:t>System.out.println</a:t>
            </a:r>
            <a:r>
              <a:rPr lang="en-GB" sz="1600" dirty="0" smtClean="0"/>
              <a:t>(</a:t>
            </a:r>
            <a:r>
              <a:rPr lang="en-GB" sz="1600" dirty="0" err="1" smtClean="0"/>
              <a:t>importantInfo</a:t>
            </a:r>
            <a:r>
              <a:rPr lang="en-GB" sz="1600" dirty="0" smtClean="0"/>
              <a:t>[</a:t>
            </a:r>
            <a:r>
              <a:rPr lang="en-GB" sz="1600" dirty="0" err="1" smtClean="0"/>
              <a:t>i</a:t>
            </a:r>
            <a:r>
              <a:rPr lang="en-GB" sz="1600" dirty="0" smtClean="0"/>
              <a:t>]);</a:t>
            </a:r>
          </a:p>
          <a:p>
            <a:pPr>
              <a:buNone/>
            </a:pPr>
            <a:r>
              <a:rPr lang="en-GB" sz="1600" dirty="0" smtClean="0"/>
              <a:t>}</a:t>
            </a:r>
          </a:p>
          <a:p>
            <a:endParaRPr lang="en-GB" dirty="0"/>
          </a:p>
        </p:txBody>
      </p:sp>
      <p:sp>
        <p:nvSpPr>
          <p:cNvPr id="4" name="Content Placeholder 3"/>
          <p:cNvSpPr>
            <a:spLocks noGrp="1"/>
          </p:cNvSpPr>
          <p:nvPr>
            <p:ph sz="half" idx="2"/>
          </p:nvPr>
        </p:nvSpPr>
        <p:spPr/>
        <p:txBody>
          <a:bodyPr>
            <a:normAutofit/>
          </a:bodyPr>
          <a:lstStyle/>
          <a:p>
            <a:r>
              <a:rPr lang="en-US" sz="2400" dirty="0" smtClean="0"/>
              <a:t>Interruptions allow threads to stop what they are doing and do something else.</a:t>
            </a:r>
          </a:p>
          <a:p>
            <a:r>
              <a:rPr lang="en-US" sz="2400" dirty="0" smtClean="0"/>
              <a:t>Catching the </a:t>
            </a:r>
            <a:r>
              <a:rPr lang="en-US" sz="2400" dirty="0" err="1" smtClean="0"/>
              <a:t>InterruptedInterception</a:t>
            </a:r>
            <a:r>
              <a:rPr lang="en-US" sz="2400" dirty="0" smtClean="0"/>
              <a:t> allows the thread to determine if it was interrupted.</a:t>
            </a:r>
            <a:endParaRPr lang="en-GB"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Threads and Joining </a:t>
            </a:r>
            <a:r>
              <a:rPr lang="en-US" dirty="0" smtClean="0"/>
              <a:t>O</a:t>
            </a:r>
            <a:r>
              <a:rPr lang="en-US" dirty="0" smtClean="0"/>
              <a:t>ther Threads</a:t>
            </a:r>
            <a:endParaRPr lang="en-GB" dirty="0"/>
          </a:p>
        </p:txBody>
      </p:sp>
      <p:sp>
        <p:nvSpPr>
          <p:cNvPr id="3" name="Content Placeholder 2"/>
          <p:cNvSpPr>
            <a:spLocks noGrp="1"/>
          </p:cNvSpPr>
          <p:nvPr>
            <p:ph sz="half" idx="1"/>
          </p:nvPr>
        </p:nvSpPr>
        <p:spPr>
          <a:ln>
            <a:solidFill>
              <a:schemeClr val="accent1">
                <a:alpha val="96000"/>
              </a:schemeClr>
            </a:solidFill>
          </a:ln>
        </p:spPr>
        <p:txBody>
          <a:bodyPr>
            <a:normAutofit/>
          </a:bodyPr>
          <a:lstStyle/>
          <a:p>
            <a:pPr>
              <a:buNone/>
            </a:pPr>
            <a:r>
              <a:rPr lang="en-US" sz="1800" dirty="0" err="1" smtClean="0"/>
              <a:t>yourThread.Join</a:t>
            </a:r>
            <a:r>
              <a:rPr lang="en-US" sz="1800" dirty="0" smtClean="0"/>
              <a:t>();</a:t>
            </a:r>
            <a:endParaRPr lang="en-GB" sz="1800" dirty="0"/>
          </a:p>
        </p:txBody>
      </p:sp>
      <p:sp>
        <p:nvSpPr>
          <p:cNvPr id="4" name="Content Placeholder 3"/>
          <p:cNvSpPr>
            <a:spLocks noGrp="1"/>
          </p:cNvSpPr>
          <p:nvPr>
            <p:ph sz="half" idx="2"/>
          </p:nvPr>
        </p:nvSpPr>
        <p:spPr/>
        <p:txBody>
          <a:bodyPr/>
          <a:lstStyle/>
          <a:p>
            <a:r>
              <a:rPr lang="en-US" dirty="0" smtClean="0"/>
              <a:t>The join method allows the currently running thread to wait for the completion of another thread.</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 Synchronization</a:t>
            </a:r>
            <a:endParaRPr lang="en-GB" dirty="0"/>
          </a:p>
        </p:txBody>
      </p:sp>
      <p:sp>
        <p:nvSpPr>
          <p:cNvPr id="3" name="Subtitle 2"/>
          <p:cNvSpPr>
            <a:spLocks noGrp="1"/>
          </p:cNvSpPr>
          <p:nvPr>
            <p:ph type="subTitle" idx="1"/>
          </p:nvPr>
        </p:nvSpPr>
        <p:spPr/>
        <p:txBody>
          <a:bodyPr/>
          <a:lstStyle/>
          <a:p>
            <a:r>
              <a:rPr lang="en-US" dirty="0" smtClean="0"/>
              <a:t>Philip Laureano on</a:t>
            </a:r>
            <a:endParaRPr lang="en-GB" dirty="0"/>
          </a:p>
        </p:txBody>
      </p:sp>
      <p:pic>
        <p:nvPicPr>
          <p:cNvPr id="4" name="Picture 3" descr="%7Bc82ac061-6ed4-4423-a7b8-e7e2aa4aac7a%7D.jpg"/>
          <p:cNvPicPr>
            <a:picLocks noChangeAspect="1"/>
          </p:cNvPicPr>
          <p:nvPr/>
        </p:nvPicPr>
        <p:blipFill>
          <a:blip r:embed="rId3"/>
          <a:stretch>
            <a:fillRect/>
          </a:stretch>
        </p:blipFill>
        <p:spPr>
          <a:xfrm>
            <a:off x="785786" y="2214554"/>
            <a:ext cx="952500" cy="7143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Dueling Threads</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Consider  the following code example:</a:t>
            </a:r>
          </a:p>
          <a:p>
            <a:pPr>
              <a:buNone/>
            </a:pPr>
            <a:endParaRPr lang="en-US" dirty="0" smtClean="0"/>
          </a:p>
          <a:p>
            <a:pPr>
              <a:buNone/>
            </a:pPr>
            <a:r>
              <a:rPr lang="en-GB" sz="2000" dirty="0" smtClean="0"/>
              <a:t>class Counter </a:t>
            </a:r>
          </a:p>
          <a:p>
            <a:pPr>
              <a:buNone/>
            </a:pPr>
            <a:r>
              <a:rPr lang="en-GB" sz="2000" dirty="0" smtClean="0"/>
              <a:t>{ </a:t>
            </a:r>
          </a:p>
          <a:p>
            <a:pPr>
              <a:buNone/>
            </a:pPr>
            <a:r>
              <a:rPr lang="en-GB" sz="2000" dirty="0" smtClean="0"/>
              <a:t>     private </a:t>
            </a:r>
            <a:r>
              <a:rPr lang="en-GB" sz="2000" dirty="0" err="1" smtClean="0"/>
              <a:t>int</a:t>
            </a:r>
            <a:r>
              <a:rPr lang="en-GB" sz="2000" dirty="0" smtClean="0"/>
              <a:t> c = 0; </a:t>
            </a:r>
          </a:p>
          <a:p>
            <a:pPr>
              <a:buNone/>
            </a:pPr>
            <a:r>
              <a:rPr lang="en-GB" sz="2000" dirty="0" smtClean="0"/>
              <a:t>     public void increment() </a:t>
            </a:r>
          </a:p>
          <a:p>
            <a:pPr>
              <a:buNone/>
            </a:pPr>
            <a:r>
              <a:rPr lang="en-GB" sz="2000" dirty="0" smtClean="0"/>
              <a:t>     { </a:t>
            </a:r>
          </a:p>
          <a:p>
            <a:pPr>
              <a:buNone/>
            </a:pPr>
            <a:r>
              <a:rPr lang="en-GB" sz="2000" dirty="0" smtClean="0"/>
              <a:t>          </a:t>
            </a:r>
            <a:r>
              <a:rPr lang="en-GB" sz="2000" dirty="0" err="1" smtClean="0"/>
              <a:t>c++</a:t>
            </a:r>
            <a:r>
              <a:rPr lang="en-GB" sz="2000" dirty="0" smtClean="0"/>
              <a:t>; </a:t>
            </a:r>
          </a:p>
          <a:p>
            <a:pPr>
              <a:buNone/>
            </a:pPr>
            <a:r>
              <a:rPr lang="en-GB" sz="2000" dirty="0" smtClean="0"/>
              <a:t>     } </a:t>
            </a:r>
          </a:p>
          <a:p>
            <a:pPr>
              <a:buNone/>
            </a:pPr>
            <a:r>
              <a:rPr lang="en-GB" sz="2000" dirty="0" smtClean="0"/>
              <a:t>     public void decrement() </a:t>
            </a:r>
          </a:p>
          <a:p>
            <a:pPr>
              <a:buNone/>
            </a:pPr>
            <a:r>
              <a:rPr lang="en-GB" sz="2000" dirty="0" smtClean="0"/>
              <a:t>     { </a:t>
            </a:r>
          </a:p>
          <a:p>
            <a:pPr>
              <a:buNone/>
            </a:pPr>
            <a:r>
              <a:rPr lang="en-GB" sz="2000" dirty="0" smtClean="0"/>
              <a:t>          c--;</a:t>
            </a:r>
          </a:p>
          <a:p>
            <a:pPr>
              <a:buNone/>
            </a:pPr>
            <a:r>
              <a:rPr lang="en-GB" sz="2000" dirty="0" smtClean="0"/>
              <a:t>      } </a:t>
            </a:r>
          </a:p>
          <a:p>
            <a:pPr>
              <a:buNone/>
            </a:pPr>
            <a:r>
              <a:rPr lang="en-GB" sz="2000" dirty="0" smtClean="0"/>
              <a:t>     public </a:t>
            </a:r>
            <a:r>
              <a:rPr lang="en-GB" sz="2000" dirty="0" err="1" smtClean="0"/>
              <a:t>int</a:t>
            </a:r>
            <a:r>
              <a:rPr lang="en-GB" sz="2000" dirty="0" smtClean="0"/>
              <a:t> value() </a:t>
            </a:r>
          </a:p>
          <a:p>
            <a:pPr>
              <a:buNone/>
            </a:pPr>
            <a:r>
              <a:rPr lang="en-GB" sz="2000" dirty="0" smtClean="0"/>
              <a:t>     { </a:t>
            </a:r>
          </a:p>
          <a:p>
            <a:pPr>
              <a:buNone/>
            </a:pPr>
            <a:r>
              <a:rPr lang="en-GB" sz="2000" dirty="0" smtClean="0"/>
              <a:t>           return c; </a:t>
            </a:r>
          </a:p>
          <a:p>
            <a:pPr>
              <a:buNone/>
            </a:pPr>
            <a:r>
              <a:rPr lang="en-GB" sz="2000" dirty="0" smtClean="0"/>
              <a:t>     }</a:t>
            </a:r>
          </a:p>
          <a:p>
            <a:pPr>
              <a:buNone/>
            </a:pPr>
            <a:r>
              <a:rPr lang="en-GB" sz="2000" dirty="0" smtClean="0"/>
              <a:t>} </a:t>
            </a:r>
            <a:endParaRPr lang="en-GB"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Problem of Dueling Threads—Example Notes</a:t>
            </a:r>
            <a:endParaRPr lang="en-GB" dirty="0"/>
          </a:p>
        </p:txBody>
      </p:sp>
      <p:sp>
        <p:nvSpPr>
          <p:cNvPr id="3" name="Content Placeholder 2"/>
          <p:cNvSpPr>
            <a:spLocks noGrp="1"/>
          </p:cNvSpPr>
          <p:nvPr>
            <p:ph idx="1"/>
          </p:nvPr>
        </p:nvSpPr>
        <p:spPr/>
        <p:txBody>
          <a:bodyPr/>
          <a:lstStyle/>
          <a:p>
            <a:r>
              <a:rPr lang="en-US" dirty="0" smtClean="0"/>
              <a:t>Works perfectly in single-threaded scenarios</a:t>
            </a:r>
          </a:p>
          <a:p>
            <a:r>
              <a:rPr lang="en-US" dirty="0" smtClean="0"/>
              <a:t>In multi-threaded environment, any number of threads can access the Counter class</a:t>
            </a:r>
          </a:p>
          <a:p>
            <a:pPr lvl="1"/>
            <a:r>
              <a:rPr lang="en-US" dirty="0" smtClean="0"/>
              <a:t>This can lead to unpredictable results</a:t>
            </a:r>
          </a:p>
          <a:p>
            <a:pPr lvl="1"/>
            <a:r>
              <a:rPr lang="en-US" dirty="0" smtClean="0"/>
              <a:t>Threads might interfere with each other</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Thread Interference Case</a:t>
            </a:r>
            <a:endParaRPr lang="en-GB" dirty="0"/>
          </a:p>
        </p:txBody>
      </p:sp>
      <p:sp>
        <p:nvSpPr>
          <p:cNvPr id="3" name="Content Placeholder 2"/>
          <p:cNvSpPr>
            <a:spLocks noGrp="1"/>
          </p:cNvSpPr>
          <p:nvPr>
            <p:ph idx="1"/>
          </p:nvPr>
        </p:nvSpPr>
        <p:spPr/>
        <p:txBody>
          <a:bodyPr/>
          <a:lstStyle/>
          <a:p>
            <a:pPr marL="633222" indent="-514350">
              <a:buFont typeface="+mj-lt"/>
              <a:buAutoNum type="arabicPeriod"/>
            </a:pPr>
            <a:r>
              <a:rPr lang="en-GB" sz="2400" dirty="0" smtClean="0"/>
              <a:t>Thread A: Retrieve c. </a:t>
            </a:r>
          </a:p>
          <a:p>
            <a:pPr marL="633222" indent="-514350">
              <a:buFont typeface="+mj-lt"/>
              <a:buAutoNum type="arabicPeriod"/>
            </a:pPr>
            <a:r>
              <a:rPr lang="en-GB" sz="2400" dirty="0" smtClean="0"/>
              <a:t>Thread B: Retrieve c. </a:t>
            </a:r>
          </a:p>
          <a:p>
            <a:pPr marL="633222" indent="-514350">
              <a:buFont typeface="+mj-lt"/>
              <a:buAutoNum type="arabicPeriod"/>
            </a:pPr>
            <a:r>
              <a:rPr lang="en-GB" sz="2400" dirty="0" smtClean="0"/>
              <a:t>Thread A: Increment retrieved value; result is 1. </a:t>
            </a:r>
          </a:p>
          <a:p>
            <a:pPr marL="633222" indent="-514350">
              <a:buFont typeface="+mj-lt"/>
              <a:buAutoNum type="arabicPeriod"/>
            </a:pPr>
            <a:r>
              <a:rPr lang="en-GB" sz="2400" dirty="0" smtClean="0"/>
              <a:t>Thread B: Decrement retrieved value; result is -1. </a:t>
            </a:r>
          </a:p>
          <a:p>
            <a:pPr marL="633222" indent="-514350">
              <a:buFont typeface="+mj-lt"/>
              <a:buAutoNum type="arabicPeriod"/>
            </a:pPr>
            <a:r>
              <a:rPr lang="en-GB" sz="2400" dirty="0" smtClean="0"/>
              <a:t>Thread A: Store result in c; c is now 1. </a:t>
            </a:r>
          </a:p>
          <a:p>
            <a:pPr marL="633222" indent="-514350">
              <a:buFont typeface="+mj-lt"/>
              <a:buAutoNum type="arabicPeriod"/>
            </a:pPr>
            <a:r>
              <a:rPr lang="en-GB" sz="2400" dirty="0" smtClean="0"/>
              <a:t>Thread B: Store result in c; c is now -1. </a:t>
            </a:r>
          </a:p>
          <a:p>
            <a:pPr>
              <a:buNone/>
            </a:pP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GB" dirty="0"/>
          </a:p>
        </p:txBody>
      </p:sp>
      <p:sp>
        <p:nvSpPr>
          <p:cNvPr id="3" name="Content Placeholder 2"/>
          <p:cNvSpPr>
            <a:spLocks noGrp="1"/>
          </p:cNvSpPr>
          <p:nvPr>
            <p:ph idx="1"/>
          </p:nvPr>
        </p:nvSpPr>
        <p:spPr/>
        <p:txBody>
          <a:bodyPr/>
          <a:lstStyle/>
          <a:p>
            <a:r>
              <a:rPr lang="en-US" dirty="0" smtClean="0"/>
              <a:t>Thread A’s result was overwritten by Thread B</a:t>
            </a:r>
          </a:p>
          <a:p>
            <a:r>
              <a:rPr lang="en-US" dirty="0" smtClean="0"/>
              <a:t>Since both threads modified the variable </a:t>
            </a:r>
            <a:r>
              <a:rPr lang="en-US" i="1" dirty="0" smtClean="0"/>
              <a:t>c </a:t>
            </a:r>
            <a:r>
              <a:rPr lang="en-US" dirty="0" smtClean="0"/>
              <a:t>at the same time, the final result is undefined and unpredictable</a:t>
            </a:r>
          </a:p>
          <a:p>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Fixing the problem with Java’s ‘synchronized’ keyword</a:t>
            </a:r>
            <a:endParaRPr lang="en-GB" dirty="0"/>
          </a:p>
        </p:txBody>
      </p:sp>
      <p:sp>
        <p:nvSpPr>
          <p:cNvPr id="3" name="Content Placeholder 2"/>
          <p:cNvSpPr>
            <a:spLocks noGrp="1"/>
          </p:cNvSpPr>
          <p:nvPr>
            <p:ph idx="1"/>
          </p:nvPr>
        </p:nvSpPr>
        <p:spPr/>
        <p:txBody>
          <a:bodyPr/>
          <a:lstStyle/>
          <a:p>
            <a:r>
              <a:rPr lang="en-US" dirty="0" smtClean="0"/>
              <a:t>The two approaches</a:t>
            </a:r>
          </a:p>
          <a:p>
            <a:pPr lvl="1"/>
            <a:r>
              <a:rPr lang="en-US" dirty="0" smtClean="0"/>
              <a:t>Synchronized methods – only one thread can execute the method at a time</a:t>
            </a:r>
          </a:p>
          <a:p>
            <a:pPr lvl="1"/>
            <a:r>
              <a:rPr lang="en-US" dirty="0" smtClean="0"/>
              <a:t>Synchronized statements – only one thread can execute the specified block of code at one time</a:t>
            </a:r>
          </a:p>
          <a:p>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Synchronized Methods – An Example</a:t>
            </a:r>
            <a:endParaRPr lang="en-GB" dirty="0"/>
          </a:p>
        </p:txBody>
      </p:sp>
      <p:sp>
        <p:nvSpPr>
          <p:cNvPr id="3" name="Content Placeholder 2"/>
          <p:cNvSpPr>
            <a:spLocks noGrp="1"/>
          </p:cNvSpPr>
          <p:nvPr>
            <p:ph idx="1"/>
          </p:nvPr>
        </p:nvSpPr>
        <p:spPr/>
        <p:txBody>
          <a:bodyPr>
            <a:normAutofit fontScale="92500" lnSpcReduction="20000"/>
          </a:bodyPr>
          <a:lstStyle/>
          <a:p>
            <a:pPr>
              <a:buNone/>
            </a:pPr>
            <a:r>
              <a:rPr lang="en-GB" sz="2400" dirty="0" smtClean="0"/>
              <a:t>public class </a:t>
            </a:r>
            <a:r>
              <a:rPr lang="en-GB" sz="2400" dirty="0" err="1" smtClean="0"/>
              <a:t>SynchronizedCounter</a:t>
            </a:r>
            <a:r>
              <a:rPr lang="en-GB" sz="2400" dirty="0" smtClean="0"/>
              <a:t> </a:t>
            </a:r>
          </a:p>
          <a:p>
            <a:pPr>
              <a:buNone/>
            </a:pPr>
            <a:r>
              <a:rPr lang="en-GB" sz="2400" dirty="0" smtClean="0"/>
              <a:t>{ </a:t>
            </a:r>
          </a:p>
          <a:p>
            <a:pPr>
              <a:buNone/>
            </a:pPr>
            <a:r>
              <a:rPr lang="en-GB" sz="2400" dirty="0" smtClean="0"/>
              <a:t>	private </a:t>
            </a:r>
            <a:r>
              <a:rPr lang="en-GB" sz="2400" dirty="0" err="1" smtClean="0"/>
              <a:t>int</a:t>
            </a:r>
            <a:r>
              <a:rPr lang="en-GB" sz="2400" dirty="0" smtClean="0"/>
              <a:t> c = 0; </a:t>
            </a:r>
          </a:p>
          <a:p>
            <a:pPr>
              <a:buNone/>
            </a:pPr>
            <a:r>
              <a:rPr lang="en-GB" sz="2400" dirty="0" smtClean="0"/>
              <a:t>	public </a:t>
            </a:r>
            <a:r>
              <a:rPr lang="en-GB" sz="2400" b="1" dirty="0" smtClean="0"/>
              <a:t>synchronized</a:t>
            </a:r>
            <a:r>
              <a:rPr lang="en-GB" sz="2400" dirty="0" smtClean="0"/>
              <a:t> void increment() </a:t>
            </a:r>
          </a:p>
          <a:p>
            <a:pPr>
              <a:buNone/>
            </a:pPr>
            <a:r>
              <a:rPr lang="en-GB" sz="2400" dirty="0" smtClean="0"/>
              <a:t>	{ </a:t>
            </a:r>
          </a:p>
          <a:p>
            <a:pPr>
              <a:buNone/>
            </a:pPr>
            <a:r>
              <a:rPr lang="en-GB" sz="2400" dirty="0" smtClean="0"/>
              <a:t>		</a:t>
            </a:r>
            <a:r>
              <a:rPr lang="en-GB" sz="2400" dirty="0" err="1" smtClean="0"/>
              <a:t>c++</a:t>
            </a:r>
            <a:r>
              <a:rPr lang="en-GB" sz="2400" dirty="0" smtClean="0"/>
              <a:t>; </a:t>
            </a:r>
          </a:p>
          <a:p>
            <a:pPr>
              <a:buNone/>
            </a:pPr>
            <a:r>
              <a:rPr lang="en-GB" sz="2400" dirty="0" smtClean="0"/>
              <a:t>	} </a:t>
            </a:r>
          </a:p>
          <a:p>
            <a:pPr>
              <a:buNone/>
            </a:pPr>
            <a:r>
              <a:rPr lang="en-GB" sz="2400" dirty="0" smtClean="0"/>
              <a:t>	public </a:t>
            </a:r>
            <a:r>
              <a:rPr lang="en-GB" sz="2400" b="1" dirty="0" smtClean="0"/>
              <a:t>synchronized</a:t>
            </a:r>
            <a:r>
              <a:rPr lang="en-GB" sz="2400" dirty="0" smtClean="0"/>
              <a:t> void decrement() </a:t>
            </a:r>
          </a:p>
          <a:p>
            <a:pPr>
              <a:buNone/>
            </a:pPr>
            <a:r>
              <a:rPr lang="en-GB" sz="2400" dirty="0" smtClean="0"/>
              <a:t>	{ </a:t>
            </a:r>
          </a:p>
          <a:p>
            <a:pPr>
              <a:buNone/>
            </a:pPr>
            <a:r>
              <a:rPr lang="en-GB" sz="2400" dirty="0" smtClean="0"/>
              <a:t>		c--; </a:t>
            </a:r>
          </a:p>
          <a:p>
            <a:pPr>
              <a:buNone/>
            </a:pPr>
            <a:r>
              <a:rPr lang="en-GB" sz="2400" dirty="0" smtClean="0"/>
              <a:t>	} </a:t>
            </a:r>
          </a:p>
          <a:p>
            <a:pPr>
              <a:buNone/>
            </a:pPr>
            <a:r>
              <a:rPr lang="en-GB" sz="2400" dirty="0" smtClean="0"/>
              <a:t>	public </a:t>
            </a:r>
            <a:r>
              <a:rPr lang="en-GB" sz="2400" b="1" dirty="0" smtClean="0"/>
              <a:t>synchronized</a:t>
            </a:r>
            <a:r>
              <a:rPr lang="en-GB" sz="2400" dirty="0" smtClean="0"/>
              <a:t> </a:t>
            </a:r>
            <a:r>
              <a:rPr lang="en-GB" sz="2400" dirty="0" err="1" smtClean="0"/>
              <a:t>int</a:t>
            </a:r>
            <a:r>
              <a:rPr lang="en-GB" sz="2400" dirty="0" smtClean="0"/>
              <a:t> value() </a:t>
            </a:r>
          </a:p>
          <a:p>
            <a:pPr>
              <a:buNone/>
            </a:pPr>
            <a:r>
              <a:rPr lang="en-GB" sz="2400" dirty="0" smtClean="0"/>
              <a:t>	{ </a:t>
            </a:r>
          </a:p>
          <a:p>
            <a:pPr>
              <a:buNone/>
            </a:pPr>
            <a:r>
              <a:rPr lang="en-GB" sz="2400" dirty="0" smtClean="0"/>
              <a:t>		return c; </a:t>
            </a:r>
          </a:p>
          <a:p>
            <a:pPr>
              <a:buNone/>
            </a:pPr>
            <a:r>
              <a:rPr lang="en-GB" sz="2400" dirty="0" smtClean="0"/>
              <a:t>	} </a:t>
            </a:r>
          </a:p>
          <a:p>
            <a:pPr>
              <a:buNone/>
            </a:pPr>
            <a:r>
              <a:rPr lang="en-GB" sz="2400" dirty="0" smtClean="0"/>
              <a:t>} </a:t>
            </a:r>
            <a:endParaRPr lang="en-GB"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Synchronized Methods – An Example (Notes)</a:t>
            </a:r>
            <a:endParaRPr lang="en-GB" dirty="0"/>
          </a:p>
        </p:txBody>
      </p:sp>
      <p:sp>
        <p:nvSpPr>
          <p:cNvPr id="3" name="Content Placeholder 2"/>
          <p:cNvSpPr>
            <a:spLocks noGrp="1"/>
          </p:cNvSpPr>
          <p:nvPr>
            <p:ph idx="1"/>
          </p:nvPr>
        </p:nvSpPr>
        <p:spPr/>
        <p:txBody>
          <a:bodyPr/>
          <a:lstStyle/>
          <a:p>
            <a:r>
              <a:rPr lang="en-US" dirty="0" smtClean="0"/>
              <a:t>Only one thread at a time can access the </a:t>
            </a:r>
            <a:r>
              <a:rPr lang="en-US" dirty="0" err="1" smtClean="0"/>
              <a:t>SynchronizedCounter</a:t>
            </a:r>
            <a:r>
              <a:rPr lang="en-US" dirty="0" smtClean="0"/>
              <a:t> instance</a:t>
            </a:r>
          </a:p>
          <a:p>
            <a:r>
              <a:rPr lang="en-US" dirty="0" smtClean="0"/>
              <a:t>This eliminates the problems given in the first example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Concurrent Software</a:t>
            </a:r>
            <a:endParaRPr lang="en-GB" dirty="0"/>
          </a:p>
        </p:txBody>
      </p:sp>
      <p:sp>
        <p:nvSpPr>
          <p:cNvPr id="3" name="Content Placeholder 2"/>
          <p:cNvSpPr>
            <a:spLocks noGrp="1"/>
          </p:cNvSpPr>
          <p:nvPr>
            <p:ph idx="1"/>
          </p:nvPr>
        </p:nvSpPr>
        <p:spPr/>
        <p:txBody>
          <a:bodyPr/>
          <a:lstStyle/>
          <a:p>
            <a:r>
              <a:rPr lang="en-GB" dirty="0" smtClean="0"/>
              <a:t> Software that can do things such </a:t>
            </a:r>
            <a:r>
              <a:rPr lang="en-GB" dirty="0" smtClean="0"/>
              <a:t>as:</a:t>
            </a:r>
            <a:endParaRPr lang="en-GB" dirty="0" smtClean="0"/>
          </a:p>
          <a:p>
            <a:pPr lvl="1"/>
            <a:r>
              <a:rPr lang="en-GB" dirty="0" smtClean="0"/>
              <a:t>stream and read </a:t>
            </a:r>
            <a:r>
              <a:rPr lang="en-GB" dirty="0" smtClean="0"/>
              <a:t>digital audio off the </a:t>
            </a:r>
            <a:r>
              <a:rPr lang="en-GB" dirty="0" smtClean="0"/>
              <a:t>network at the same time</a:t>
            </a:r>
            <a:endParaRPr lang="en-GB" dirty="0" smtClean="0"/>
          </a:p>
          <a:p>
            <a:pPr lvl="1"/>
            <a:r>
              <a:rPr lang="en-GB" dirty="0" smtClean="0"/>
              <a:t>decompress it</a:t>
            </a:r>
          </a:p>
          <a:p>
            <a:pPr lvl="1"/>
            <a:r>
              <a:rPr lang="en-GB" dirty="0" smtClean="0"/>
              <a:t>manage playback, and update its display</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Synchronized Statement Blocks—An Example</a:t>
            </a:r>
            <a:endParaRPr lang="en-GB" dirty="0"/>
          </a:p>
        </p:txBody>
      </p:sp>
      <p:sp>
        <p:nvSpPr>
          <p:cNvPr id="3" name="Content Placeholder 2"/>
          <p:cNvSpPr>
            <a:spLocks noGrp="1"/>
          </p:cNvSpPr>
          <p:nvPr>
            <p:ph idx="1"/>
          </p:nvPr>
        </p:nvSpPr>
        <p:spPr/>
        <p:txBody>
          <a:bodyPr>
            <a:normAutofit fontScale="47500" lnSpcReduction="20000"/>
          </a:bodyPr>
          <a:lstStyle/>
          <a:p>
            <a:pPr>
              <a:buNone/>
            </a:pPr>
            <a:r>
              <a:rPr lang="en-GB" dirty="0" smtClean="0"/>
              <a:t>public class </a:t>
            </a:r>
            <a:r>
              <a:rPr lang="en-GB" dirty="0" err="1" smtClean="0"/>
              <a:t>SynchronizedStatementBlockCounter</a:t>
            </a:r>
            <a:r>
              <a:rPr lang="en-GB" dirty="0" smtClean="0"/>
              <a:t> </a:t>
            </a:r>
          </a:p>
          <a:p>
            <a:pPr>
              <a:buNone/>
            </a:pPr>
            <a:r>
              <a:rPr lang="en-GB" dirty="0" smtClean="0"/>
              <a:t>{ </a:t>
            </a:r>
          </a:p>
          <a:p>
            <a:pPr>
              <a:buNone/>
            </a:pPr>
            <a:r>
              <a:rPr lang="en-US" dirty="0" smtClean="0"/>
              <a:t>	private object lock = new Object();</a:t>
            </a:r>
            <a:endParaRPr lang="en-GB" dirty="0" smtClean="0"/>
          </a:p>
          <a:p>
            <a:pPr>
              <a:buNone/>
            </a:pPr>
            <a:r>
              <a:rPr lang="en-GB" dirty="0" smtClean="0"/>
              <a:t>	private </a:t>
            </a:r>
            <a:r>
              <a:rPr lang="en-GB" dirty="0" err="1" smtClean="0"/>
              <a:t>int</a:t>
            </a:r>
            <a:r>
              <a:rPr lang="en-GB" dirty="0" smtClean="0"/>
              <a:t> c = 0; </a:t>
            </a:r>
          </a:p>
          <a:p>
            <a:pPr>
              <a:buNone/>
            </a:pPr>
            <a:r>
              <a:rPr lang="en-GB" dirty="0" smtClean="0"/>
              <a:t>	public void increment() </a:t>
            </a:r>
          </a:p>
          <a:p>
            <a:pPr>
              <a:buNone/>
            </a:pPr>
            <a:r>
              <a:rPr lang="en-GB" dirty="0" smtClean="0"/>
              <a:t>	{ </a:t>
            </a:r>
          </a:p>
          <a:p>
            <a:pPr>
              <a:buNone/>
            </a:pPr>
            <a:r>
              <a:rPr lang="en-US" dirty="0" smtClean="0"/>
              <a:t>		synchronized (lock)</a:t>
            </a:r>
          </a:p>
          <a:p>
            <a:pPr>
              <a:buNone/>
            </a:pPr>
            <a:r>
              <a:rPr lang="en-US" dirty="0" smtClean="0"/>
              <a:t>		{</a:t>
            </a:r>
            <a:endParaRPr lang="en-GB" dirty="0" smtClean="0"/>
          </a:p>
          <a:p>
            <a:pPr>
              <a:buNone/>
            </a:pPr>
            <a:r>
              <a:rPr lang="en-GB" dirty="0" smtClean="0"/>
              <a:t>		       </a:t>
            </a:r>
            <a:r>
              <a:rPr lang="en-GB" dirty="0" err="1" smtClean="0"/>
              <a:t>c++</a:t>
            </a:r>
            <a:r>
              <a:rPr lang="en-GB" dirty="0" smtClean="0"/>
              <a:t>; </a:t>
            </a:r>
          </a:p>
          <a:p>
            <a:pPr>
              <a:buNone/>
            </a:pPr>
            <a:r>
              <a:rPr lang="en-US" dirty="0" smtClean="0"/>
              <a:t>		}</a:t>
            </a:r>
            <a:endParaRPr lang="en-GB" dirty="0" smtClean="0"/>
          </a:p>
          <a:p>
            <a:pPr>
              <a:buNone/>
            </a:pPr>
            <a:r>
              <a:rPr lang="en-GB" dirty="0" smtClean="0"/>
              <a:t>	} </a:t>
            </a:r>
          </a:p>
          <a:p>
            <a:pPr>
              <a:buNone/>
            </a:pPr>
            <a:r>
              <a:rPr lang="en-GB" dirty="0" smtClean="0"/>
              <a:t>	public void decrement() </a:t>
            </a:r>
          </a:p>
          <a:p>
            <a:pPr>
              <a:buNone/>
            </a:pPr>
            <a:r>
              <a:rPr lang="en-GB" dirty="0" smtClean="0"/>
              <a:t>	{ </a:t>
            </a:r>
          </a:p>
          <a:p>
            <a:pPr>
              <a:buNone/>
            </a:pPr>
            <a:r>
              <a:rPr lang="en-US" dirty="0" smtClean="0"/>
              <a:t>		synchronized(lock)</a:t>
            </a:r>
          </a:p>
          <a:p>
            <a:pPr>
              <a:buNone/>
            </a:pPr>
            <a:r>
              <a:rPr lang="en-US" dirty="0" smtClean="0"/>
              <a:t>		{</a:t>
            </a:r>
            <a:endParaRPr lang="en-GB" dirty="0" smtClean="0"/>
          </a:p>
          <a:p>
            <a:pPr>
              <a:buNone/>
            </a:pPr>
            <a:r>
              <a:rPr lang="en-GB" dirty="0" smtClean="0"/>
              <a:t>		       c--; </a:t>
            </a:r>
          </a:p>
          <a:p>
            <a:pPr>
              <a:buNone/>
            </a:pPr>
            <a:r>
              <a:rPr lang="en-US" dirty="0" smtClean="0"/>
              <a:t>		}</a:t>
            </a:r>
            <a:endParaRPr lang="en-GB" dirty="0" smtClean="0"/>
          </a:p>
          <a:p>
            <a:pPr>
              <a:buNone/>
            </a:pPr>
            <a:r>
              <a:rPr lang="en-GB" dirty="0" smtClean="0"/>
              <a:t>	} </a:t>
            </a:r>
          </a:p>
          <a:p>
            <a:pPr>
              <a:buNone/>
            </a:pPr>
            <a:endParaRPr lang="en-GB" dirty="0" smtClean="0"/>
          </a:p>
          <a:p>
            <a:pPr>
              <a:buNone/>
            </a:pPr>
            <a:r>
              <a:rPr lang="en-GB" dirty="0" smtClean="0"/>
              <a:t>	public </a:t>
            </a:r>
            <a:r>
              <a:rPr lang="en-GB" dirty="0" err="1" smtClean="0"/>
              <a:t>int</a:t>
            </a:r>
            <a:r>
              <a:rPr lang="en-GB" dirty="0" smtClean="0"/>
              <a:t> value() </a:t>
            </a:r>
          </a:p>
          <a:p>
            <a:pPr>
              <a:buNone/>
            </a:pPr>
            <a:r>
              <a:rPr lang="en-GB" dirty="0" smtClean="0"/>
              <a:t>	{ </a:t>
            </a:r>
          </a:p>
          <a:p>
            <a:pPr>
              <a:buNone/>
            </a:pPr>
            <a:r>
              <a:rPr lang="en-GB" dirty="0" smtClean="0"/>
              <a:t>		return c; </a:t>
            </a:r>
          </a:p>
          <a:p>
            <a:pPr>
              <a:buNone/>
            </a:pPr>
            <a:r>
              <a:rPr lang="en-GB" dirty="0" smtClean="0"/>
              <a:t>	} </a:t>
            </a:r>
          </a:p>
          <a:p>
            <a:pPr>
              <a:buNone/>
            </a:pPr>
            <a:r>
              <a:rPr lang="en-GB" dirty="0" smtClean="0"/>
              <a:t>} </a:t>
            </a:r>
          </a:p>
          <a:p>
            <a:pPr>
              <a:buNone/>
            </a:pP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Synchronized Statement Blocks—An Example (Notes)</a:t>
            </a:r>
            <a:endParaRPr lang="en-GB" dirty="0"/>
          </a:p>
        </p:txBody>
      </p:sp>
      <p:sp>
        <p:nvSpPr>
          <p:cNvPr id="3" name="Content Placeholder 2"/>
          <p:cNvSpPr>
            <a:spLocks noGrp="1"/>
          </p:cNvSpPr>
          <p:nvPr>
            <p:ph idx="1"/>
          </p:nvPr>
        </p:nvSpPr>
        <p:spPr/>
        <p:txBody>
          <a:bodyPr/>
          <a:lstStyle/>
          <a:p>
            <a:r>
              <a:rPr lang="en-US" dirty="0" smtClean="0"/>
              <a:t>The code in the synchronized blocks can only be accessed by one thread at a time</a:t>
            </a:r>
          </a:p>
          <a:p>
            <a:r>
              <a:rPr lang="en-US" dirty="0" smtClean="0"/>
              <a:t>Everything outside the synchronized code blocks is still not thread-safe</a:t>
            </a:r>
          </a:p>
          <a:p>
            <a:r>
              <a:rPr lang="en-US" dirty="0" smtClean="0"/>
              <a:t>The statement block will attempt to acquire a lock for the “lock” object. </a:t>
            </a:r>
          </a:p>
          <a:p>
            <a:pPr lvl="1"/>
            <a:r>
              <a:rPr lang="en-US" dirty="0" smtClean="0"/>
              <a:t>The executing thread will suspend itself until a lock can be acquired and the lock is successfully obtained.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 </a:t>
            </a:r>
            <a:r>
              <a:rPr lang="en-US" dirty="0" err="1" smtClean="0"/>
              <a:t>Liveness</a:t>
            </a:r>
            <a:endParaRPr lang="en-GB" dirty="0"/>
          </a:p>
        </p:txBody>
      </p:sp>
      <p:sp>
        <p:nvSpPr>
          <p:cNvPr id="3" name="Subtitle 2"/>
          <p:cNvSpPr>
            <a:spLocks noGrp="1"/>
          </p:cNvSpPr>
          <p:nvPr>
            <p:ph type="subTitle" idx="1"/>
          </p:nvPr>
        </p:nvSpPr>
        <p:spPr/>
        <p:txBody>
          <a:bodyPr/>
          <a:lstStyle/>
          <a:p>
            <a:r>
              <a:rPr lang="en-US" dirty="0" smtClean="0"/>
              <a:t>Atty. Christian Sia on</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PH" dirty="0" smtClean="0"/>
              <a:t>Liveness</a:t>
            </a:r>
            <a:endParaRPr lang="en-PH" dirty="0"/>
          </a:p>
        </p:txBody>
      </p:sp>
      <p:sp>
        <p:nvSpPr>
          <p:cNvPr id="18" name="TextBox 17"/>
          <p:cNvSpPr txBox="1"/>
          <p:nvPr/>
        </p:nvSpPr>
        <p:spPr>
          <a:xfrm>
            <a:off x="1676400" y="1828800"/>
            <a:ext cx="6324600" cy="2062103"/>
          </a:xfrm>
          <a:prstGeom prst="rect">
            <a:avLst/>
          </a:prstGeom>
          <a:noFill/>
        </p:spPr>
        <p:txBody>
          <a:bodyPr wrap="square" rtlCol="0">
            <a:spAutoFit/>
          </a:bodyPr>
          <a:lstStyle/>
          <a:p>
            <a:pPr>
              <a:buFont typeface="Arial" pitchFamily="34" charset="0"/>
              <a:buChar char="•"/>
            </a:pPr>
            <a:r>
              <a:rPr lang="en-PH" sz="3200" dirty="0" smtClean="0"/>
              <a:t>  A concurrent application's ability to execute in a timely manner</a:t>
            </a:r>
          </a:p>
          <a:p>
            <a:endParaRPr lang="en-PH" sz="3200" dirty="0" smtClean="0"/>
          </a:p>
          <a:p>
            <a:pPr>
              <a:buFont typeface="Arial" pitchFamily="34" charset="0"/>
              <a:buChar char="•"/>
            </a:pPr>
            <a:r>
              <a:rPr lang="en-PH" sz="3200" dirty="0" smtClean="0"/>
              <a:t>  Also called responsiveness</a:t>
            </a:r>
            <a:endParaRPr lang="en-PH"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3 Liveness Problems In Threads</a:t>
            </a:r>
            <a:endParaRPr lang="en-PH" dirty="0"/>
          </a:p>
        </p:txBody>
      </p:sp>
      <p:sp>
        <p:nvSpPr>
          <p:cNvPr id="3" name="TextBox 2"/>
          <p:cNvSpPr txBox="1"/>
          <p:nvPr/>
        </p:nvSpPr>
        <p:spPr>
          <a:xfrm>
            <a:off x="714348" y="2133600"/>
            <a:ext cx="7500990" cy="2062103"/>
          </a:xfrm>
          <a:prstGeom prst="rect">
            <a:avLst/>
          </a:prstGeom>
          <a:noFill/>
        </p:spPr>
        <p:txBody>
          <a:bodyPr wrap="square" rtlCol="0">
            <a:spAutoFit/>
          </a:bodyPr>
          <a:lstStyle/>
          <a:p>
            <a:pPr marL="342900" indent="-342900">
              <a:buFont typeface="Arial" pitchFamily="34" charset="0"/>
              <a:buChar char="•"/>
            </a:pPr>
            <a:r>
              <a:rPr lang="en-PH" sz="3200" dirty="0" smtClean="0"/>
              <a:t>Deadlock (Most Common)</a:t>
            </a:r>
          </a:p>
          <a:p>
            <a:pPr marL="342900" indent="-342900">
              <a:buFont typeface="Arial" pitchFamily="34" charset="0"/>
              <a:buChar char="•"/>
            </a:pPr>
            <a:r>
              <a:rPr lang="en-PH" sz="3200" dirty="0" smtClean="0"/>
              <a:t>Starvation</a:t>
            </a:r>
          </a:p>
          <a:p>
            <a:pPr marL="342900" indent="-342900">
              <a:buFont typeface="Arial" pitchFamily="34" charset="0"/>
              <a:buChar char="•"/>
            </a:pPr>
            <a:r>
              <a:rPr lang="en-PH" sz="3200" dirty="0" err="1" smtClean="0"/>
              <a:t>Livelock</a:t>
            </a:r>
            <a:endParaRPr lang="en-PH" sz="3200" dirty="0" smtClean="0"/>
          </a:p>
          <a:p>
            <a:pPr marL="342900" indent="-342900"/>
            <a:endParaRPr lang="en-PH"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Liveness </a:t>
            </a:r>
            <a:endParaRPr lang="en-PH" dirty="0"/>
          </a:p>
        </p:txBody>
      </p:sp>
      <p:sp>
        <p:nvSpPr>
          <p:cNvPr id="3" name="Content Placeholder 2"/>
          <p:cNvSpPr>
            <a:spLocks noGrp="1"/>
          </p:cNvSpPr>
          <p:nvPr>
            <p:ph idx="1"/>
          </p:nvPr>
        </p:nvSpPr>
        <p:spPr/>
        <p:txBody>
          <a:bodyPr/>
          <a:lstStyle/>
          <a:p>
            <a:pPr>
              <a:buNone/>
            </a:pPr>
            <a:r>
              <a:rPr lang="en-PH" dirty="0" smtClean="0"/>
              <a:t>Deadlock</a:t>
            </a:r>
          </a:p>
          <a:p>
            <a:pPr>
              <a:buNone/>
            </a:pPr>
            <a:endParaRPr lang="en-PH" dirty="0"/>
          </a:p>
          <a:p>
            <a:r>
              <a:rPr lang="en-PH" i="1" dirty="0" smtClean="0"/>
              <a:t>Deadlock</a:t>
            </a:r>
            <a:r>
              <a:rPr lang="en-PH" dirty="0" smtClean="0"/>
              <a:t> describes a situation where two or more threads are blocked forever.</a:t>
            </a:r>
          </a:p>
          <a:p>
            <a:pPr>
              <a:buNone/>
            </a:pPr>
            <a:endParaRPr lang="en-PH" dirty="0" smtClean="0"/>
          </a:p>
          <a:p>
            <a:r>
              <a:rPr lang="en-PH" dirty="0" smtClean="0"/>
              <a:t>Caused by mutual interdependence between two threads </a:t>
            </a:r>
          </a:p>
          <a:p>
            <a:endParaRPr lang="en-PH" dirty="0"/>
          </a:p>
        </p:txBody>
      </p:sp>
      <p:sp>
        <p:nvSpPr>
          <p:cNvPr id="4" name="Text Placeholder 3"/>
          <p:cNvSpPr>
            <a:spLocks noGrp="1"/>
          </p:cNvSpPr>
          <p:nvPr>
            <p:ph type="body" sz="half" idx="2"/>
          </p:nvPr>
        </p:nvSpPr>
        <p:spPr/>
        <p:txBody>
          <a:bodyPr/>
          <a:lstStyle/>
          <a:p>
            <a:endParaRPr lang="en-PH" dirty="0" smtClean="0"/>
          </a:p>
          <a:p>
            <a:r>
              <a:rPr lang="en-PH" dirty="0" smtClean="0"/>
              <a:t>3 Problems </a:t>
            </a:r>
          </a:p>
          <a:p>
            <a:endParaRPr lang="en-PH" dirty="0"/>
          </a:p>
          <a:p>
            <a:pPr marL="342900" indent="-342900">
              <a:buAutoNum type="arabicPeriod"/>
            </a:pPr>
            <a:r>
              <a:rPr lang="en-PH" dirty="0" smtClean="0"/>
              <a:t>Deadlock (Most Common)</a:t>
            </a:r>
          </a:p>
          <a:p>
            <a:pPr marL="342900" indent="-342900">
              <a:buAutoNum type="arabicPeriod"/>
            </a:pPr>
            <a:r>
              <a:rPr lang="en-PH" dirty="0" smtClean="0"/>
              <a:t>Starvation</a:t>
            </a:r>
          </a:p>
          <a:p>
            <a:pPr marL="342900" indent="-342900">
              <a:buAutoNum type="arabicPeriod"/>
            </a:pPr>
            <a:r>
              <a:rPr lang="en-PH" dirty="0" err="1" smtClean="0"/>
              <a:t>Livelock</a:t>
            </a:r>
            <a:endParaRPr lang="en-PH" dirty="0" smtClean="0"/>
          </a:p>
          <a:p>
            <a:endParaRPr lang="en-PH"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42910" y="2000240"/>
          <a:ext cx="2833510" cy="2377440"/>
        </p:xfrm>
        <a:graphic>
          <a:graphicData uri="http://schemas.openxmlformats.org/drawingml/2006/table">
            <a:tbl>
              <a:tblPr firstRow="1" bandRow="1">
                <a:tableStyleId>{5C22544A-7EE6-4342-B048-85BDC9FD1C3A}</a:tableStyleId>
              </a:tblPr>
              <a:tblGrid>
                <a:gridCol w="2833510"/>
              </a:tblGrid>
              <a:tr h="215739">
                <a:tc>
                  <a:txBody>
                    <a:bodyPr/>
                    <a:lstStyle/>
                    <a:p>
                      <a:r>
                        <a:rPr lang="en-PH" dirty="0" smtClean="0"/>
                        <a:t>Thread 1</a:t>
                      </a:r>
                      <a:endParaRPr lang="en-PH" dirty="0"/>
                    </a:p>
                  </a:txBody>
                  <a:tcPr/>
                </a:tc>
              </a:tr>
              <a:tr h="1186563">
                <a:tc>
                  <a:txBody>
                    <a:bodyPr/>
                    <a:lstStyle/>
                    <a:p>
                      <a:r>
                        <a:rPr lang="en-PH" sz="1400" dirty="0" smtClean="0"/>
                        <a:t>run () {</a:t>
                      </a:r>
                    </a:p>
                    <a:p>
                      <a:r>
                        <a:rPr lang="en-PH" sz="1400" dirty="0" smtClean="0"/>
                        <a:t>      </a:t>
                      </a:r>
                    </a:p>
                    <a:p>
                      <a:r>
                        <a:rPr lang="en-PH" sz="1400" dirty="0" smtClean="0"/>
                        <a:t>      synchronized</a:t>
                      </a:r>
                      <a:r>
                        <a:rPr lang="en-PH" sz="1400" baseline="0" dirty="0" smtClean="0"/>
                        <a:t>  (</a:t>
                      </a:r>
                      <a:r>
                        <a:rPr lang="en-PH" sz="1400" baseline="0" dirty="0" err="1" smtClean="0"/>
                        <a:t>theObject</a:t>
                      </a:r>
                      <a:r>
                        <a:rPr lang="en-PH" sz="1400" baseline="0" dirty="0" smtClean="0"/>
                        <a:t>) {</a:t>
                      </a:r>
                    </a:p>
                    <a:p>
                      <a:r>
                        <a:rPr lang="en-PH" sz="1400" baseline="0" dirty="0" smtClean="0"/>
                        <a:t>      </a:t>
                      </a:r>
                    </a:p>
                    <a:p>
                      <a:r>
                        <a:rPr lang="en-PH" sz="1400" baseline="0" dirty="0" smtClean="0"/>
                        <a:t>            sleep (1000);</a:t>
                      </a:r>
                    </a:p>
                    <a:p>
                      <a:r>
                        <a:rPr lang="en-PH" sz="1400" baseline="0" dirty="0" smtClean="0"/>
                        <a:t>      </a:t>
                      </a:r>
                    </a:p>
                    <a:p>
                      <a:r>
                        <a:rPr lang="en-PH" sz="1400" baseline="0" dirty="0" smtClean="0"/>
                        <a:t>           theOtherObject.method2()</a:t>
                      </a:r>
                    </a:p>
                    <a:p>
                      <a:r>
                        <a:rPr lang="en-PH" sz="1400" baseline="0" dirty="0" smtClean="0"/>
                        <a:t>      }</a:t>
                      </a:r>
                      <a:endParaRPr lang="en-PH" sz="1400" dirty="0" smtClean="0"/>
                    </a:p>
                    <a:p>
                      <a:r>
                        <a:rPr lang="en-PH" sz="1400" dirty="0" smtClean="0"/>
                        <a:t>}</a:t>
                      </a:r>
                      <a:endParaRPr lang="en-PH" sz="1400" dirty="0"/>
                    </a:p>
                  </a:txBody>
                  <a:tcPr/>
                </a:tc>
              </a:tr>
            </a:tbl>
          </a:graphicData>
        </a:graphic>
      </p:graphicFrame>
      <p:graphicFrame>
        <p:nvGraphicFramePr>
          <p:cNvPr id="7" name="Table 6"/>
          <p:cNvGraphicFramePr>
            <a:graphicFrameLocks noGrp="1"/>
          </p:cNvGraphicFramePr>
          <p:nvPr/>
        </p:nvGraphicFramePr>
        <p:xfrm>
          <a:off x="4857752" y="2071678"/>
          <a:ext cx="3581400" cy="2421466"/>
        </p:xfrm>
        <a:graphic>
          <a:graphicData uri="http://schemas.openxmlformats.org/drawingml/2006/table">
            <a:tbl>
              <a:tblPr firstRow="1" bandRow="1">
                <a:tableStyleId>{5C22544A-7EE6-4342-B048-85BDC9FD1C3A}</a:tableStyleId>
              </a:tblPr>
              <a:tblGrid>
                <a:gridCol w="3581400"/>
              </a:tblGrid>
              <a:tr h="372533">
                <a:tc>
                  <a:txBody>
                    <a:bodyPr/>
                    <a:lstStyle/>
                    <a:p>
                      <a:r>
                        <a:rPr lang="en-PH" dirty="0" smtClean="0"/>
                        <a:t>Thread 2</a:t>
                      </a:r>
                      <a:endParaRPr lang="en-PH" dirty="0"/>
                    </a:p>
                  </a:txBody>
                  <a:tcPr/>
                </a:tc>
              </a:tr>
              <a:tr h="2048933">
                <a:tc>
                  <a:txBody>
                    <a:bodyPr/>
                    <a:lstStyle/>
                    <a:p>
                      <a:r>
                        <a:rPr lang="en-PH" sz="1400" dirty="0" smtClean="0"/>
                        <a:t>run () {</a:t>
                      </a:r>
                    </a:p>
                    <a:p>
                      <a:r>
                        <a:rPr lang="en-PH" sz="1400" dirty="0" smtClean="0"/>
                        <a:t>      </a:t>
                      </a:r>
                    </a:p>
                    <a:p>
                      <a:r>
                        <a:rPr lang="en-PH" sz="1400" dirty="0" smtClean="0"/>
                        <a:t>      synchronized</a:t>
                      </a:r>
                      <a:r>
                        <a:rPr lang="en-PH" sz="1400" baseline="0" dirty="0" smtClean="0"/>
                        <a:t>  (</a:t>
                      </a:r>
                      <a:r>
                        <a:rPr lang="en-PH" sz="1400" baseline="0" dirty="0" err="1" smtClean="0"/>
                        <a:t>theOtherObject</a:t>
                      </a:r>
                      <a:r>
                        <a:rPr lang="en-PH" sz="1400" baseline="0" dirty="0" smtClean="0"/>
                        <a:t>) {</a:t>
                      </a:r>
                    </a:p>
                    <a:p>
                      <a:r>
                        <a:rPr lang="en-PH" sz="1400" baseline="0" dirty="0" smtClean="0"/>
                        <a:t>      </a:t>
                      </a:r>
                    </a:p>
                    <a:p>
                      <a:r>
                        <a:rPr lang="en-PH" sz="1400" baseline="0" dirty="0" smtClean="0"/>
                        <a:t>            sleep (1000);</a:t>
                      </a:r>
                    </a:p>
                    <a:p>
                      <a:r>
                        <a:rPr lang="en-PH" sz="1400" baseline="0" dirty="0" smtClean="0"/>
                        <a:t>      </a:t>
                      </a:r>
                    </a:p>
                    <a:p>
                      <a:r>
                        <a:rPr lang="en-PH" sz="1400" baseline="0" dirty="0" smtClean="0"/>
                        <a:t>           theObject.method1()</a:t>
                      </a:r>
                    </a:p>
                    <a:p>
                      <a:r>
                        <a:rPr lang="en-PH" sz="1400" baseline="0" dirty="0" smtClean="0"/>
                        <a:t>      }</a:t>
                      </a:r>
                      <a:endParaRPr lang="en-PH" sz="1400" dirty="0" smtClean="0"/>
                    </a:p>
                    <a:p>
                      <a:r>
                        <a:rPr lang="en-PH" sz="1400" dirty="0" smtClean="0"/>
                        <a:t>}</a:t>
                      </a:r>
                      <a:endParaRPr lang="en-PH" sz="1400" dirty="0"/>
                    </a:p>
                  </a:txBody>
                  <a:tcPr/>
                </a:tc>
              </a:tr>
            </a:tbl>
          </a:graphicData>
        </a:graphic>
      </p:graphicFrame>
      <p:graphicFrame>
        <p:nvGraphicFramePr>
          <p:cNvPr id="8" name="Table 7"/>
          <p:cNvGraphicFramePr>
            <a:graphicFrameLocks noGrp="1"/>
          </p:cNvGraphicFramePr>
          <p:nvPr/>
        </p:nvGraphicFramePr>
        <p:xfrm>
          <a:off x="1768668" y="5235272"/>
          <a:ext cx="2667000" cy="1066800"/>
        </p:xfrm>
        <a:graphic>
          <a:graphicData uri="http://schemas.openxmlformats.org/drawingml/2006/table">
            <a:tbl>
              <a:tblPr firstRow="1" bandRow="1">
                <a:tableStyleId>{5C22544A-7EE6-4342-B048-85BDC9FD1C3A}</a:tableStyleId>
              </a:tblPr>
              <a:tblGrid>
                <a:gridCol w="2667000"/>
              </a:tblGrid>
              <a:tr h="533400">
                <a:tc>
                  <a:txBody>
                    <a:bodyPr/>
                    <a:lstStyle/>
                    <a:p>
                      <a:pPr algn="ctr"/>
                      <a:r>
                        <a:rPr lang="en-PH" dirty="0" err="1" smtClean="0"/>
                        <a:t>theObject</a:t>
                      </a:r>
                      <a:endParaRPr lang="en-PH" dirty="0"/>
                    </a:p>
                  </a:txBody>
                  <a:tcPr/>
                </a:tc>
              </a:tr>
              <a:tr h="533400">
                <a:tc>
                  <a:txBody>
                    <a:bodyPr/>
                    <a:lstStyle/>
                    <a:p>
                      <a:pPr algn="ctr"/>
                      <a:r>
                        <a:rPr lang="en-PH" dirty="0" smtClean="0"/>
                        <a:t>method1()</a:t>
                      </a:r>
                      <a:endParaRPr lang="en-PH" dirty="0"/>
                    </a:p>
                  </a:txBody>
                  <a:tcPr/>
                </a:tc>
              </a:tr>
            </a:tbl>
          </a:graphicData>
        </a:graphic>
      </p:graphicFrame>
      <p:graphicFrame>
        <p:nvGraphicFramePr>
          <p:cNvPr id="9" name="Table 8"/>
          <p:cNvGraphicFramePr>
            <a:graphicFrameLocks noGrp="1"/>
          </p:cNvGraphicFramePr>
          <p:nvPr/>
        </p:nvGraphicFramePr>
        <p:xfrm>
          <a:off x="5857884" y="5214950"/>
          <a:ext cx="2667000" cy="1066800"/>
        </p:xfrm>
        <a:graphic>
          <a:graphicData uri="http://schemas.openxmlformats.org/drawingml/2006/table">
            <a:tbl>
              <a:tblPr firstRow="1" bandRow="1">
                <a:tableStyleId>{5C22544A-7EE6-4342-B048-85BDC9FD1C3A}</a:tableStyleId>
              </a:tblPr>
              <a:tblGrid>
                <a:gridCol w="2667000"/>
              </a:tblGrid>
              <a:tr h="533400">
                <a:tc>
                  <a:txBody>
                    <a:bodyPr/>
                    <a:lstStyle/>
                    <a:p>
                      <a:pPr algn="ctr"/>
                      <a:r>
                        <a:rPr lang="en-PH" dirty="0" err="1" smtClean="0"/>
                        <a:t>theOtherObject</a:t>
                      </a:r>
                      <a:endParaRPr lang="en-PH" dirty="0"/>
                    </a:p>
                  </a:txBody>
                  <a:tcPr/>
                </a:tc>
              </a:tr>
              <a:tr h="533400">
                <a:tc>
                  <a:txBody>
                    <a:bodyPr/>
                    <a:lstStyle/>
                    <a:p>
                      <a:pPr algn="ctr"/>
                      <a:r>
                        <a:rPr lang="en-PH" dirty="0" smtClean="0"/>
                        <a:t>method2()</a:t>
                      </a:r>
                      <a:endParaRPr lang="en-PH" dirty="0"/>
                    </a:p>
                  </a:txBody>
                  <a:tcPr/>
                </a:tc>
              </a:tr>
            </a:tbl>
          </a:graphicData>
        </a:graphic>
      </p:graphicFrame>
      <p:cxnSp>
        <p:nvCxnSpPr>
          <p:cNvPr id="31" name="Straight Arrow Connector 30"/>
          <p:cNvCxnSpPr/>
          <p:nvPr/>
        </p:nvCxnSpPr>
        <p:spPr>
          <a:xfrm rot="16200000" flipH="1">
            <a:off x="2095476" y="4101392"/>
            <a:ext cx="2057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6420255" y="4156733"/>
            <a:ext cx="2057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42976" y="4572008"/>
            <a:ext cx="2209800" cy="646331"/>
          </a:xfrm>
          <a:prstGeom prst="rect">
            <a:avLst/>
          </a:prstGeom>
          <a:noFill/>
        </p:spPr>
        <p:txBody>
          <a:bodyPr wrap="square" rtlCol="0">
            <a:spAutoFit/>
          </a:bodyPr>
          <a:lstStyle/>
          <a:p>
            <a:r>
              <a:rPr lang="en-PH" dirty="0" smtClean="0"/>
              <a:t>Thread 1 has the control of </a:t>
            </a:r>
            <a:r>
              <a:rPr lang="en-PH" dirty="0" err="1" smtClean="0"/>
              <a:t>theObject</a:t>
            </a:r>
            <a:endParaRPr lang="en-PH" dirty="0"/>
          </a:p>
        </p:txBody>
      </p:sp>
      <p:sp>
        <p:nvSpPr>
          <p:cNvPr id="37" name="TextBox 36"/>
          <p:cNvSpPr txBox="1"/>
          <p:nvPr/>
        </p:nvSpPr>
        <p:spPr>
          <a:xfrm>
            <a:off x="4972455" y="4537733"/>
            <a:ext cx="2514600" cy="646331"/>
          </a:xfrm>
          <a:prstGeom prst="rect">
            <a:avLst/>
          </a:prstGeom>
          <a:noFill/>
        </p:spPr>
        <p:txBody>
          <a:bodyPr wrap="square" rtlCol="0">
            <a:spAutoFit/>
          </a:bodyPr>
          <a:lstStyle/>
          <a:p>
            <a:r>
              <a:rPr lang="en-PH" dirty="0" smtClean="0"/>
              <a:t>Thread 2 has the control of </a:t>
            </a:r>
            <a:r>
              <a:rPr lang="en-PH" dirty="0" err="1" smtClean="0"/>
              <a:t>theOtherObject</a:t>
            </a:r>
            <a:endParaRPr lang="en-PH" dirty="0"/>
          </a:p>
        </p:txBody>
      </p:sp>
      <p:sp>
        <p:nvSpPr>
          <p:cNvPr id="12" name="Title 11"/>
          <p:cNvSpPr>
            <a:spLocks noGrp="1"/>
          </p:cNvSpPr>
          <p:nvPr>
            <p:ph type="title"/>
          </p:nvPr>
        </p:nvSpPr>
        <p:spPr/>
        <p:txBody>
          <a:bodyPr/>
          <a:lstStyle/>
          <a:p>
            <a:endParaRPr lang="en-GB" dirty="0"/>
          </a:p>
        </p:txBody>
      </p:sp>
      <p:sp>
        <p:nvSpPr>
          <p:cNvPr id="13" name="Content Placeholder 12"/>
          <p:cNvSpPr>
            <a:spLocks noGrp="1"/>
          </p:cNvSpPr>
          <p:nvPr>
            <p:ph sz="half" idx="1"/>
          </p:nvPr>
        </p:nvSpPr>
        <p:spPr/>
        <p:txBody>
          <a:bodyPr/>
          <a:lstStyle/>
          <a:p>
            <a:endParaRPr lang="en-GB" dirty="0"/>
          </a:p>
        </p:txBody>
      </p:sp>
      <p:sp>
        <p:nvSpPr>
          <p:cNvPr id="14" name="Content Placeholder 13"/>
          <p:cNvSpPr>
            <a:spLocks noGrp="1"/>
          </p:cNvSpPr>
          <p:nvPr>
            <p:ph sz="half" idx="2"/>
          </p:nvPr>
        </p:nvSpPr>
        <p:spPr/>
        <p:txBody>
          <a:bodyPr/>
          <a:lstStyle/>
          <a:p>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571612"/>
            <a:ext cx="7467600" cy="1754326"/>
          </a:xfrm>
          <a:prstGeom prst="rect">
            <a:avLst/>
          </a:prstGeom>
          <a:noFill/>
        </p:spPr>
        <p:txBody>
          <a:bodyPr wrap="square" rtlCol="0">
            <a:spAutoFit/>
          </a:bodyPr>
          <a:lstStyle/>
          <a:p>
            <a:pPr marL="342900" indent="-342900"/>
            <a:endParaRPr lang="en-PH" dirty="0" smtClean="0"/>
          </a:p>
          <a:p>
            <a:pPr marL="342900" indent="-342900"/>
            <a:r>
              <a:rPr lang="en-PH" sz="3600" dirty="0"/>
              <a:t>	</a:t>
            </a:r>
            <a:r>
              <a:rPr lang="en-PH" sz="3200" dirty="0" smtClean="0"/>
              <a:t>All threads should acquire the locks they need in a fixed global order.</a:t>
            </a:r>
          </a:p>
          <a:p>
            <a:pPr marL="342900" indent="-342900">
              <a:buFont typeface="+mj-lt"/>
              <a:buAutoNum type="arabicPeriod"/>
            </a:pPr>
            <a:endParaRPr lang="en-PH" dirty="0"/>
          </a:p>
        </p:txBody>
      </p:sp>
      <p:sp>
        <p:nvSpPr>
          <p:cNvPr id="5" name="Title 4"/>
          <p:cNvSpPr>
            <a:spLocks noGrp="1"/>
          </p:cNvSpPr>
          <p:nvPr>
            <p:ph type="title"/>
          </p:nvPr>
        </p:nvSpPr>
        <p:spPr/>
        <p:txBody>
          <a:bodyPr>
            <a:normAutofit fontScale="90000"/>
          </a:bodyPr>
          <a:lstStyle/>
          <a:p>
            <a:r>
              <a:rPr lang="en-US" dirty="0" smtClean="0"/>
              <a:t>The Deadlock </a:t>
            </a:r>
            <a:br>
              <a:rPr lang="en-US" dirty="0" smtClean="0"/>
            </a:br>
            <a:r>
              <a:rPr lang="en-US" dirty="0" smtClean="0"/>
              <a:t>Solution</a:t>
            </a:r>
            <a:endParaRPr lang="en-GB" dirty="0"/>
          </a:p>
        </p:txBody>
      </p:sp>
      <p:sp>
        <p:nvSpPr>
          <p:cNvPr id="31" name="Content Placeholder 30"/>
          <p:cNvSpPr>
            <a:spLocks noGrp="1"/>
          </p:cNvSpPr>
          <p:nvPr>
            <p:ph idx="1"/>
          </p:nvPr>
        </p:nvSpPr>
        <p:spPr>
          <a:xfrm>
            <a:off x="571472" y="3286124"/>
            <a:ext cx="8229600" cy="3043238"/>
          </a:xfrm>
        </p:spPr>
        <p:txBody>
          <a:bodyPr/>
          <a:lstStyle/>
          <a:p>
            <a:pPr>
              <a:buNone/>
            </a:pPr>
            <a:r>
              <a:rPr lang="en-PH" dirty="0" smtClean="0">
                <a:hlinkClick r:id="rId3" action="ppaction://hlinkfile"/>
              </a:rPr>
              <a:t>Deadlock prone code</a:t>
            </a:r>
            <a:endParaRPr lang="en-PH" dirty="0" smtClean="0"/>
          </a:p>
          <a:p>
            <a:pPr>
              <a:buNone/>
            </a:pPr>
            <a:endParaRPr lang="en-PH" dirty="0"/>
          </a:p>
          <a:p>
            <a:pPr>
              <a:buNone/>
            </a:pPr>
            <a:r>
              <a:rPr lang="en-PH" dirty="0" smtClean="0">
                <a:hlinkClick r:id="rId4" action="ppaction://hlinkfile"/>
              </a:rPr>
              <a:t>No deadlock code</a:t>
            </a:r>
            <a:endParaRPr lang="en-PH"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Liveness </a:t>
            </a:r>
            <a:endParaRPr lang="en-PH" dirty="0"/>
          </a:p>
        </p:txBody>
      </p:sp>
      <p:sp>
        <p:nvSpPr>
          <p:cNvPr id="3" name="Content Placeholder 2"/>
          <p:cNvSpPr>
            <a:spLocks noGrp="1"/>
          </p:cNvSpPr>
          <p:nvPr>
            <p:ph idx="1"/>
          </p:nvPr>
        </p:nvSpPr>
        <p:spPr/>
        <p:txBody>
          <a:bodyPr>
            <a:normAutofit fontScale="70000" lnSpcReduction="20000"/>
          </a:bodyPr>
          <a:lstStyle/>
          <a:p>
            <a:pPr>
              <a:buNone/>
            </a:pPr>
            <a:r>
              <a:rPr lang="en-PH" dirty="0" smtClean="0"/>
              <a:t>Starvation</a:t>
            </a:r>
          </a:p>
          <a:p>
            <a:pPr>
              <a:buNone/>
            </a:pPr>
            <a:endParaRPr lang="en-PH" dirty="0"/>
          </a:p>
          <a:p>
            <a:r>
              <a:rPr lang="en-PH" i="1" dirty="0" smtClean="0"/>
              <a:t>Starvation</a:t>
            </a:r>
            <a:r>
              <a:rPr lang="en-PH" dirty="0" smtClean="0"/>
              <a:t> describes a situation where a thread is unable to gain regular access to shared resources and is unable to make progress. </a:t>
            </a:r>
          </a:p>
          <a:p>
            <a:pPr>
              <a:buNone/>
            </a:pPr>
            <a:endParaRPr lang="en-PH" dirty="0" smtClean="0"/>
          </a:p>
          <a:p>
            <a:r>
              <a:rPr lang="en-PH" dirty="0" smtClean="0"/>
              <a:t>This happens when shared resources are made unavailable for long periods by "greedy" threads </a:t>
            </a:r>
          </a:p>
          <a:p>
            <a:endParaRPr lang="en-PH" dirty="0" smtClean="0"/>
          </a:p>
          <a:p>
            <a:r>
              <a:rPr lang="en-PH" dirty="0"/>
              <a:t>C</a:t>
            </a:r>
            <a:r>
              <a:rPr lang="en-PH" dirty="0" smtClean="0"/>
              <a:t>aused by executing non-terminating constructs (infinite loops or resource waits that do not terminate) with a lock held.</a:t>
            </a:r>
          </a:p>
          <a:p>
            <a:endParaRPr lang="en-PH" dirty="0"/>
          </a:p>
        </p:txBody>
      </p:sp>
      <p:sp>
        <p:nvSpPr>
          <p:cNvPr id="4" name="Text Placeholder 3"/>
          <p:cNvSpPr>
            <a:spLocks noGrp="1"/>
          </p:cNvSpPr>
          <p:nvPr>
            <p:ph type="body" sz="half" idx="2"/>
          </p:nvPr>
        </p:nvSpPr>
        <p:spPr/>
        <p:txBody>
          <a:bodyPr/>
          <a:lstStyle/>
          <a:p>
            <a:r>
              <a:rPr lang="en-PH" dirty="0" smtClean="0"/>
              <a:t>3 Problems </a:t>
            </a:r>
          </a:p>
          <a:p>
            <a:endParaRPr lang="en-PH" dirty="0" smtClean="0"/>
          </a:p>
          <a:p>
            <a:pPr marL="342900" indent="-342900">
              <a:buAutoNum type="arabicPeriod"/>
            </a:pPr>
            <a:r>
              <a:rPr lang="en-PH" dirty="0" smtClean="0"/>
              <a:t>Deadlock (Most Common)</a:t>
            </a:r>
          </a:p>
          <a:p>
            <a:pPr marL="342900" indent="-342900">
              <a:buAutoNum type="arabicPeriod"/>
            </a:pPr>
            <a:r>
              <a:rPr lang="en-PH" dirty="0" smtClean="0"/>
              <a:t>Starvation</a:t>
            </a:r>
          </a:p>
          <a:p>
            <a:pPr marL="342900" indent="-342900">
              <a:buAutoNum type="arabicPeriod"/>
            </a:pPr>
            <a:r>
              <a:rPr lang="en-PH" dirty="0" err="1" smtClean="0"/>
              <a:t>Livelock</a:t>
            </a:r>
            <a:endParaRPr lang="en-PH" dirty="0" smtClean="0"/>
          </a:p>
          <a:p>
            <a:endParaRPr lang="en-PH"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Liveness </a:t>
            </a:r>
            <a:endParaRPr lang="en-PH" dirty="0"/>
          </a:p>
        </p:txBody>
      </p:sp>
      <p:sp>
        <p:nvSpPr>
          <p:cNvPr id="3" name="Content Placeholder 2"/>
          <p:cNvSpPr>
            <a:spLocks noGrp="1"/>
          </p:cNvSpPr>
          <p:nvPr>
            <p:ph idx="1"/>
          </p:nvPr>
        </p:nvSpPr>
        <p:spPr/>
        <p:txBody>
          <a:bodyPr>
            <a:normAutofit fontScale="77500" lnSpcReduction="20000"/>
          </a:bodyPr>
          <a:lstStyle/>
          <a:p>
            <a:pPr>
              <a:buNone/>
            </a:pPr>
            <a:r>
              <a:rPr lang="en-PH" dirty="0" err="1" smtClean="0"/>
              <a:t>Livelock</a:t>
            </a:r>
            <a:endParaRPr lang="en-PH" dirty="0" smtClean="0"/>
          </a:p>
          <a:p>
            <a:pPr>
              <a:buNone/>
            </a:pPr>
            <a:endParaRPr lang="en-PH" dirty="0"/>
          </a:p>
          <a:p>
            <a:r>
              <a:rPr lang="en-PH" dirty="0" smtClean="0"/>
              <a:t>A thread often acts in response to the action of another thread. If the other thread's action is also a response to the action of another thread, then </a:t>
            </a:r>
            <a:r>
              <a:rPr lang="en-PH" i="1" dirty="0" err="1" smtClean="0"/>
              <a:t>livelock</a:t>
            </a:r>
            <a:r>
              <a:rPr lang="en-PH" dirty="0" smtClean="0"/>
              <a:t> may result. </a:t>
            </a:r>
          </a:p>
          <a:p>
            <a:endParaRPr lang="en-PH" dirty="0"/>
          </a:p>
          <a:p>
            <a:r>
              <a:rPr lang="en-PH" dirty="0" smtClean="0"/>
              <a:t>As with deadlock, </a:t>
            </a:r>
            <a:r>
              <a:rPr lang="en-PH" dirty="0" err="1" smtClean="0"/>
              <a:t>livelocked</a:t>
            </a:r>
            <a:r>
              <a:rPr lang="en-PH" dirty="0" smtClean="0"/>
              <a:t> threads are unable to make further progress. However, the threads are not blocked — they are simply too busy responding to each other to resume work.</a:t>
            </a:r>
          </a:p>
          <a:p>
            <a:endParaRPr lang="en-PH" dirty="0"/>
          </a:p>
        </p:txBody>
      </p:sp>
      <p:sp>
        <p:nvSpPr>
          <p:cNvPr id="4" name="Text Placeholder 3"/>
          <p:cNvSpPr>
            <a:spLocks noGrp="1"/>
          </p:cNvSpPr>
          <p:nvPr>
            <p:ph type="body" sz="half" idx="2"/>
          </p:nvPr>
        </p:nvSpPr>
        <p:spPr/>
        <p:txBody>
          <a:bodyPr/>
          <a:lstStyle/>
          <a:p>
            <a:r>
              <a:rPr lang="en-PH" dirty="0" smtClean="0"/>
              <a:t>3 Problems </a:t>
            </a:r>
          </a:p>
          <a:p>
            <a:endParaRPr lang="en-PH" dirty="0" smtClean="0"/>
          </a:p>
          <a:p>
            <a:pPr marL="342900" indent="-342900">
              <a:buAutoNum type="arabicPeriod"/>
            </a:pPr>
            <a:r>
              <a:rPr lang="en-PH" dirty="0" smtClean="0"/>
              <a:t>Deadlock (Most Common)</a:t>
            </a:r>
          </a:p>
          <a:p>
            <a:pPr marL="342900" indent="-342900">
              <a:buAutoNum type="arabicPeriod"/>
            </a:pPr>
            <a:r>
              <a:rPr lang="en-PH" dirty="0" smtClean="0"/>
              <a:t>Starvation</a:t>
            </a:r>
          </a:p>
          <a:p>
            <a:pPr marL="342900" indent="-342900">
              <a:buAutoNum type="arabicPeriod"/>
            </a:pPr>
            <a:r>
              <a:rPr lang="en-PH" dirty="0" err="1" smtClean="0"/>
              <a:t>Livelock</a:t>
            </a:r>
            <a:endParaRPr lang="en-PH" dirty="0" smtClean="0"/>
          </a:p>
          <a:p>
            <a:endParaRPr lang="en-PH"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Java Platform &amp; Concurrency</a:t>
            </a:r>
            <a:endParaRPr lang="en-GB" dirty="0"/>
          </a:p>
        </p:txBody>
      </p:sp>
      <p:sp>
        <p:nvSpPr>
          <p:cNvPr id="3" name="Content Placeholder 2"/>
          <p:cNvSpPr>
            <a:spLocks noGrp="1"/>
          </p:cNvSpPr>
          <p:nvPr>
            <p:ph idx="1"/>
          </p:nvPr>
        </p:nvSpPr>
        <p:spPr/>
        <p:txBody>
          <a:bodyPr/>
          <a:lstStyle/>
          <a:p>
            <a:r>
              <a:rPr lang="en-GB" dirty="0" smtClean="0"/>
              <a:t>Designed </a:t>
            </a:r>
            <a:r>
              <a:rPr lang="en-GB" dirty="0" smtClean="0"/>
              <a:t>from the ground up to support concurrent programming, with basic concurrency support in the Java programming language and the Java class libraries</a:t>
            </a:r>
            <a:r>
              <a:rPr lang="en-GB" dirty="0" smtClean="0"/>
              <a:t>.</a:t>
            </a:r>
          </a:p>
          <a:p>
            <a:r>
              <a:rPr lang="en-GB" dirty="0" smtClean="0"/>
              <a:t>The </a:t>
            </a:r>
            <a:r>
              <a:rPr lang="en-GB" dirty="0" smtClean="0"/>
              <a:t>Java platform has also included high-level concurrency </a:t>
            </a:r>
            <a:r>
              <a:rPr lang="en-GB" dirty="0" smtClean="0"/>
              <a:t>APIs since version 5.0</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571612"/>
            <a:ext cx="7467600" cy="1200329"/>
          </a:xfrm>
          <a:prstGeom prst="rect">
            <a:avLst/>
          </a:prstGeom>
          <a:noFill/>
        </p:spPr>
        <p:txBody>
          <a:bodyPr wrap="square" rtlCol="0">
            <a:spAutoFit/>
          </a:bodyPr>
          <a:lstStyle/>
          <a:p>
            <a:pPr marL="342900" indent="-342900"/>
            <a:r>
              <a:rPr lang="en-PH" sz="3600" dirty="0"/>
              <a:t>	</a:t>
            </a:r>
            <a:r>
              <a:rPr lang="en-PH" sz="3600" dirty="0" smtClean="0"/>
              <a:t>Introduce randomness into the retry mechanism.</a:t>
            </a:r>
            <a:endParaRPr lang="en-PH" dirty="0"/>
          </a:p>
        </p:txBody>
      </p:sp>
      <p:sp>
        <p:nvSpPr>
          <p:cNvPr id="5" name="TextBox 4"/>
          <p:cNvSpPr txBox="1"/>
          <p:nvPr/>
        </p:nvSpPr>
        <p:spPr>
          <a:xfrm>
            <a:off x="500034" y="3786190"/>
            <a:ext cx="7467600" cy="2308324"/>
          </a:xfrm>
          <a:prstGeom prst="rect">
            <a:avLst/>
          </a:prstGeom>
          <a:noFill/>
        </p:spPr>
        <p:txBody>
          <a:bodyPr wrap="square" rtlCol="0">
            <a:spAutoFit/>
          </a:bodyPr>
          <a:lstStyle/>
          <a:p>
            <a:r>
              <a:rPr lang="en-PH" sz="3200" b="1" dirty="0" smtClean="0"/>
              <a:t>Example:</a:t>
            </a:r>
            <a:endParaRPr lang="en-PH" sz="3200" dirty="0" smtClean="0"/>
          </a:p>
          <a:p>
            <a:pPr marL="342900" indent="-342900"/>
            <a:r>
              <a:rPr lang="en-PH" dirty="0" smtClean="0"/>
              <a:t>	</a:t>
            </a:r>
          </a:p>
          <a:p>
            <a:pPr marL="342900" indent="-342900"/>
            <a:r>
              <a:rPr lang="en-PH" sz="2400" dirty="0"/>
              <a:t>	</a:t>
            </a:r>
            <a:r>
              <a:rPr lang="en-PH" sz="2400" dirty="0" smtClean="0"/>
              <a:t>Two </a:t>
            </a:r>
            <a:r>
              <a:rPr lang="en-PH" sz="2400" dirty="0"/>
              <a:t>stations in an </a:t>
            </a:r>
            <a:r>
              <a:rPr lang="en-PH" sz="2400" dirty="0" err="1"/>
              <a:t>ethernet</a:t>
            </a:r>
            <a:r>
              <a:rPr lang="en-PH" sz="2400" dirty="0"/>
              <a:t> network </a:t>
            </a:r>
            <a:r>
              <a:rPr lang="en-PH" sz="2400" dirty="0" smtClean="0"/>
              <a:t>trying to </a:t>
            </a:r>
            <a:r>
              <a:rPr lang="en-PH" sz="2400" dirty="0"/>
              <a:t>send a packet on the shared carrier at the same </a:t>
            </a:r>
            <a:r>
              <a:rPr lang="en-PH" sz="2400" dirty="0" smtClean="0"/>
              <a:t>time from opposite ends</a:t>
            </a:r>
          </a:p>
          <a:p>
            <a:pPr marL="342900" indent="-342900"/>
            <a:endParaRPr lang="en-PH" dirty="0"/>
          </a:p>
        </p:txBody>
      </p:sp>
      <p:sp>
        <p:nvSpPr>
          <p:cNvPr id="6" name="Title 5"/>
          <p:cNvSpPr>
            <a:spLocks noGrp="1"/>
          </p:cNvSpPr>
          <p:nvPr>
            <p:ph type="title"/>
          </p:nvPr>
        </p:nvSpPr>
        <p:spPr/>
        <p:txBody>
          <a:bodyPr/>
          <a:lstStyle/>
          <a:p>
            <a:r>
              <a:rPr lang="en-US" dirty="0" smtClean="0"/>
              <a:t>Solution:</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Paul Jonathan Guillergan </a:t>
            </a:r>
            <a:r>
              <a:rPr lang="en-US" dirty="0" smtClean="0"/>
              <a:t> on</a:t>
            </a:r>
            <a:endParaRPr lang="en-GB" dirty="0"/>
          </a:p>
        </p:txBody>
      </p:sp>
      <p:pic>
        <p:nvPicPr>
          <p:cNvPr id="4" name="Picture 3" descr="PicMe.jpg"/>
          <p:cNvPicPr>
            <a:picLocks noChangeAspect="1"/>
          </p:cNvPicPr>
          <p:nvPr/>
        </p:nvPicPr>
        <p:blipFill>
          <a:blip r:embed="rId3" cstate="print">
            <a:grayscl/>
          </a:blip>
          <a:stretch>
            <a:fillRect/>
          </a:stretch>
        </p:blipFill>
        <p:spPr>
          <a:xfrm>
            <a:off x="857224" y="2071677"/>
            <a:ext cx="905554" cy="857257"/>
          </a:xfrm>
          <a:prstGeom prst="rect">
            <a:avLst/>
          </a:prstGeom>
        </p:spPr>
      </p:pic>
      <p:sp>
        <p:nvSpPr>
          <p:cNvPr id="2" name="Title 1"/>
          <p:cNvSpPr>
            <a:spLocks noGrp="1"/>
          </p:cNvSpPr>
          <p:nvPr>
            <p:ph type="ctrTitle"/>
          </p:nvPr>
        </p:nvSpPr>
        <p:spPr/>
        <p:txBody>
          <a:bodyPr/>
          <a:lstStyle/>
          <a:p>
            <a:r>
              <a:rPr lang="en-US" dirty="0" smtClean="0"/>
              <a:t>Guarded Blocks</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sz="4000" dirty="0" smtClean="0"/>
              <a:t>What are guarded blocks?</a:t>
            </a:r>
            <a:endParaRPr lang="en-US" sz="4000" dirty="0" smtClean="0"/>
          </a:p>
        </p:txBody>
      </p:sp>
      <p:sp>
        <p:nvSpPr>
          <p:cNvPr id="2051" name="Rectangle 3"/>
          <p:cNvSpPr>
            <a:spLocks noGrp="1" noChangeArrowheads="1"/>
          </p:cNvSpPr>
          <p:nvPr>
            <p:ph idx="1"/>
          </p:nvPr>
        </p:nvSpPr>
        <p:spPr/>
        <p:txBody>
          <a:bodyPr/>
          <a:lstStyle/>
          <a:p>
            <a:pPr algn="l" eaLnBrk="1" hangingPunct="1">
              <a:buFontTx/>
              <a:buChar char="•"/>
            </a:pPr>
            <a:r>
              <a:rPr lang="en-US" sz="2400" dirty="0" smtClean="0"/>
              <a:t>One </a:t>
            </a:r>
            <a:r>
              <a:rPr lang="en-US" sz="2400" dirty="0" smtClean="0"/>
              <a:t>of the most popular mechanisms of coordinating the execution of multiple threads in a multithreaded application</a:t>
            </a:r>
            <a:r>
              <a:rPr lang="en-US" sz="2400" dirty="0" smtClean="0"/>
              <a:t>.</a:t>
            </a:r>
          </a:p>
          <a:p>
            <a:pPr algn="l" eaLnBrk="1" hangingPunct="1">
              <a:buNone/>
            </a:pPr>
            <a:endParaRPr lang="en-US" sz="2400" dirty="0" smtClean="0"/>
          </a:p>
          <a:p>
            <a:pPr>
              <a:buFontTx/>
              <a:buChar char="•"/>
            </a:pPr>
            <a:r>
              <a:rPr lang="en-US" sz="2400" dirty="0" smtClean="0"/>
              <a:t> Guarded blocks keep checking for a particular condition to become true and resumes actual execution of the thread only when that condition becomes true.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spcBef>
                <a:spcPct val="20000"/>
              </a:spcBef>
              <a:buFontTx/>
              <a:buChar char="•"/>
            </a:pPr>
            <a:r>
              <a:rPr lang="en-US" dirty="0" smtClean="0"/>
              <a:t>Multiple threads modifying the same state</a:t>
            </a:r>
          </a:p>
          <a:p>
            <a:pPr>
              <a:spcBef>
                <a:spcPct val="20000"/>
              </a:spcBef>
            </a:pPr>
            <a:endParaRPr lang="en-US" dirty="0" smtClean="0"/>
          </a:p>
          <a:p>
            <a:pPr>
              <a:spcBef>
                <a:spcPct val="20000"/>
              </a:spcBef>
              <a:buFontTx/>
              <a:buChar char="•"/>
            </a:pPr>
            <a:r>
              <a:rPr lang="en-US" dirty="0" smtClean="0"/>
              <a:t>Those same multiple threads rely on a common condition to  be true before they can resume execution</a:t>
            </a:r>
          </a:p>
          <a:p>
            <a:pPr>
              <a:buNone/>
            </a:pPr>
            <a:endParaRPr lang="en-GB" dirty="0"/>
          </a:p>
        </p:txBody>
      </p:sp>
      <p:sp>
        <p:nvSpPr>
          <p:cNvPr id="4" name="Title 3"/>
          <p:cNvSpPr>
            <a:spLocks noGrp="1"/>
          </p:cNvSpPr>
          <p:nvPr>
            <p:ph type="title"/>
          </p:nvPr>
        </p:nvSpPr>
        <p:spPr/>
        <p:txBody>
          <a:bodyPr>
            <a:normAutofit fontScale="90000"/>
          </a:bodyPr>
          <a:lstStyle/>
          <a:p>
            <a:r>
              <a:rPr lang="en-US" dirty="0" smtClean="0"/>
              <a:t>What are guarded blocks used for?</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775191"/>
            <a:ext cx="4114800" cy="4625609"/>
          </a:xfrm>
        </p:spPr>
        <p:txBody>
          <a:bodyPr/>
          <a:lstStyle/>
          <a:p>
            <a:r>
              <a:rPr lang="en-US" sz="2400" b="1" dirty="0" smtClean="0"/>
              <a:t>synchronized guarded block</a:t>
            </a:r>
            <a:r>
              <a:rPr lang="en-US" sz="2400" dirty="0" smtClean="0"/>
              <a:t> - if the condition is false then the block simply calls the </a:t>
            </a:r>
            <a:r>
              <a:rPr lang="en-US" sz="2400" dirty="0" err="1" smtClean="0"/>
              <a:t>Object.wait</a:t>
            </a:r>
            <a:r>
              <a:rPr lang="en-US" sz="2400" dirty="0" smtClean="0"/>
              <a:t>() method to release the acquired monitors on that object and leaves the processor to be used by other threads.</a:t>
            </a:r>
          </a:p>
          <a:p>
            <a:endParaRPr lang="en-GB" dirty="0"/>
          </a:p>
        </p:txBody>
      </p:sp>
      <p:sp>
        <p:nvSpPr>
          <p:cNvPr id="4100" name="Text Box 4"/>
          <p:cNvSpPr txBox="1">
            <a:spLocks noChangeArrowheads="1"/>
          </p:cNvSpPr>
          <p:nvPr/>
        </p:nvSpPr>
        <p:spPr bwMode="auto">
          <a:xfrm>
            <a:off x="4714876" y="1785926"/>
            <a:ext cx="4214842" cy="3693319"/>
          </a:xfrm>
          <a:prstGeom prst="rect">
            <a:avLst/>
          </a:prstGeom>
          <a:noFill/>
          <a:ln w="9525">
            <a:solidFill>
              <a:schemeClr val="accent1">
                <a:alpha val="96000"/>
              </a:schemeClr>
            </a:solidFill>
            <a:miter lim="800000"/>
            <a:headEnd/>
            <a:tailEnd/>
          </a:ln>
        </p:spPr>
        <p:txBody>
          <a:bodyPr wrap="square">
            <a:spAutoFit/>
          </a:bodyPr>
          <a:lstStyle/>
          <a:p>
            <a:pPr>
              <a:spcBef>
                <a:spcPct val="50000"/>
              </a:spcBef>
            </a:pPr>
            <a:r>
              <a:rPr lang="en-US" dirty="0"/>
              <a:t>public synchronized </a:t>
            </a:r>
            <a:r>
              <a:rPr lang="en-US" dirty="0" err="1"/>
              <a:t>guardedBlock</a:t>
            </a:r>
            <a:r>
              <a:rPr lang="en-US" dirty="0"/>
              <a:t>() {</a:t>
            </a:r>
            <a:br>
              <a:rPr lang="en-US" dirty="0"/>
            </a:br>
            <a:r>
              <a:rPr lang="en-US" dirty="0"/>
              <a:t/>
            </a:r>
            <a:br>
              <a:rPr lang="en-US" dirty="0"/>
            </a:br>
            <a:r>
              <a:rPr lang="en-US" dirty="0"/>
              <a:t>  while(!</a:t>
            </a:r>
            <a:r>
              <a:rPr lang="en-US" dirty="0" err="1"/>
              <a:t>sharedBooleanFlag</a:t>
            </a:r>
            <a:r>
              <a:rPr lang="en-US" dirty="0"/>
              <a:t>) {</a:t>
            </a:r>
            <a:br>
              <a:rPr lang="en-US" dirty="0"/>
            </a:br>
            <a:r>
              <a:rPr lang="en-US" dirty="0"/>
              <a:t>    try {</a:t>
            </a:r>
            <a:br>
              <a:rPr lang="en-US" dirty="0"/>
            </a:br>
            <a:r>
              <a:rPr lang="en-US" dirty="0"/>
              <a:t>    wait();</a:t>
            </a:r>
            <a:br>
              <a:rPr lang="en-US" dirty="0"/>
            </a:br>
            <a:r>
              <a:rPr lang="en-US" dirty="0"/>
              <a:t>    } catch (</a:t>
            </a:r>
            <a:r>
              <a:rPr lang="en-US" dirty="0" err="1"/>
              <a:t>InterruptedException</a:t>
            </a:r>
            <a:r>
              <a:rPr lang="en-US" dirty="0"/>
              <a:t> e) {}</a:t>
            </a:r>
            <a:br>
              <a:rPr lang="en-US" dirty="0"/>
            </a:br>
            <a:r>
              <a:rPr lang="en-US" dirty="0"/>
              <a:t>    }</a:t>
            </a:r>
            <a:br>
              <a:rPr lang="en-US" dirty="0"/>
            </a:br>
            <a:r>
              <a:rPr lang="en-US" dirty="0"/>
              <a:t/>
            </a:r>
            <a:br>
              <a:rPr lang="en-US" dirty="0"/>
            </a:br>
            <a:r>
              <a:rPr lang="en-US" dirty="0" err="1"/>
              <a:t>System.out.println</a:t>
            </a:r>
            <a:r>
              <a:rPr lang="en-US" dirty="0"/>
              <a:t>("Shared Boolean Flag is true - you may proceed now!");</a:t>
            </a:r>
            <a:br>
              <a:rPr lang="en-US" dirty="0"/>
            </a:br>
            <a:r>
              <a:rPr lang="en-US" dirty="0"/>
              <a:t/>
            </a:r>
            <a:br>
              <a:rPr lang="en-US" dirty="0"/>
            </a:br>
            <a:r>
              <a:rPr lang="en-US" dirty="0"/>
              <a:t>}</a:t>
            </a:r>
            <a:br>
              <a:rPr lang="en-US" dirty="0"/>
            </a:br>
            <a:endParaRPr lang="en-US" dirty="0"/>
          </a:p>
        </p:txBody>
      </p:sp>
      <p:sp>
        <p:nvSpPr>
          <p:cNvPr id="5" name="Title 4"/>
          <p:cNvSpPr>
            <a:spLocks noGrp="1"/>
          </p:cNvSpPr>
          <p:nvPr>
            <p:ph type="title"/>
          </p:nvPr>
        </p:nvSpPr>
        <p:spPr/>
        <p:txBody>
          <a:bodyPr>
            <a:normAutofit fontScale="90000"/>
          </a:bodyPr>
          <a:lstStyle/>
          <a:p>
            <a:r>
              <a:rPr lang="en-US" dirty="0" smtClean="0"/>
              <a:t>The Two Types of Guarded Blocks</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775191"/>
            <a:ext cx="4829180" cy="4625609"/>
          </a:xfrm>
        </p:spPr>
        <p:txBody>
          <a:bodyPr/>
          <a:lstStyle/>
          <a:p>
            <a:pPr algn="just">
              <a:spcBef>
                <a:spcPct val="50000"/>
              </a:spcBef>
            </a:pPr>
            <a:r>
              <a:rPr lang="en-US" sz="2400" b="1" dirty="0" smtClean="0"/>
              <a:t>non-synchronized guarded block</a:t>
            </a:r>
            <a:r>
              <a:rPr lang="en-US" sz="2400" dirty="0" smtClean="0"/>
              <a:t> - in this case we simply cause the execution to keep executing a blank loop until the condition becomes true. This approach has an obvious disadvantage of wasting precious CPU time that could just as easily been used by other programs or threads in the computer.</a:t>
            </a:r>
          </a:p>
          <a:p>
            <a:endParaRPr lang="en-GB" dirty="0"/>
          </a:p>
        </p:txBody>
      </p:sp>
      <p:sp>
        <p:nvSpPr>
          <p:cNvPr id="4100" name="Text Box 4"/>
          <p:cNvSpPr txBox="1">
            <a:spLocks noChangeArrowheads="1"/>
          </p:cNvSpPr>
          <p:nvPr/>
        </p:nvSpPr>
        <p:spPr bwMode="auto">
          <a:xfrm>
            <a:off x="5572100" y="1785926"/>
            <a:ext cx="3357618" cy="3416320"/>
          </a:xfrm>
          <a:prstGeom prst="rect">
            <a:avLst/>
          </a:prstGeom>
          <a:noFill/>
          <a:ln w="9525">
            <a:solidFill>
              <a:schemeClr val="accent1">
                <a:alpha val="96000"/>
              </a:schemeClr>
            </a:solidFill>
            <a:miter lim="800000"/>
            <a:headEnd/>
            <a:tailEnd/>
          </a:ln>
        </p:spPr>
        <p:txBody>
          <a:bodyPr wrap="square">
            <a:spAutoFit/>
          </a:bodyPr>
          <a:lstStyle/>
          <a:p>
            <a:pPr>
              <a:spcBef>
                <a:spcPct val="50000"/>
              </a:spcBef>
            </a:pPr>
            <a:r>
              <a:rPr lang="en-US" dirty="0" smtClean="0"/>
              <a:t>public </a:t>
            </a:r>
            <a:r>
              <a:rPr lang="en-US" dirty="0" err="1" smtClean="0"/>
              <a:t>guardedBlock</a:t>
            </a:r>
            <a:r>
              <a:rPr lang="en-US" dirty="0" smtClean="0"/>
              <a:t>() {</a:t>
            </a:r>
            <a:br>
              <a:rPr lang="en-US" dirty="0" smtClean="0"/>
            </a:br>
            <a:r>
              <a:rPr lang="en-US" dirty="0" smtClean="0"/>
              <a:t/>
            </a:r>
            <a:br>
              <a:rPr lang="en-US" dirty="0" smtClean="0"/>
            </a:br>
            <a:r>
              <a:rPr lang="en-US" dirty="0" smtClean="0"/>
              <a:t>while(!</a:t>
            </a:r>
            <a:r>
              <a:rPr lang="en-US" dirty="0" err="1" smtClean="0"/>
              <a:t>sharedBooleanFlag</a:t>
            </a:r>
            <a:r>
              <a:rPr lang="en-US" dirty="0" smtClean="0"/>
              <a:t>) {</a:t>
            </a:r>
            <a:br>
              <a:rPr lang="en-US" dirty="0" smtClean="0"/>
            </a:br>
            <a:r>
              <a:rPr lang="en-US" dirty="0" smtClean="0"/>
              <a:t>//... empty loop</a:t>
            </a:r>
            <a:br>
              <a:rPr lang="en-US" dirty="0" smtClean="0"/>
            </a:br>
            <a:r>
              <a:rPr lang="en-US" dirty="0" smtClean="0"/>
              <a:t>}</a:t>
            </a:r>
            <a:br>
              <a:rPr lang="en-US" dirty="0" smtClean="0"/>
            </a:br>
            <a:r>
              <a:rPr lang="en-US" dirty="0" smtClean="0"/>
              <a:t/>
            </a:r>
            <a:br>
              <a:rPr lang="en-US" dirty="0" smtClean="0"/>
            </a:br>
            <a:r>
              <a:rPr lang="en-US" dirty="0" err="1" smtClean="0"/>
              <a:t>System.out.println</a:t>
            </a:r>
            <a:r>
              <a:rPr lang="en-US" dirty="0" smtClean="0"/>
              <a:t>("Shared Boolean Flag is true - you may proceed now!");</a:t>
            </a:r>
            <a:br>
              <a:rPr lang="en-US" dirty="0" smtClean="0"/>
            </a:br>
            <a:r>
              <a:rPr lang="en-US" dirty="0" smtClean="0"/>
              <a:t/>
            </a:r>
            <a:br>
              <a:rPr lang="en-US" dirty="0" smtClean="0"/>
            </a:br>
            <a:r>
              <a:rPr lang="en-US" dirty="0" smtClean="0"/>
              <a:t>} </a:t>
            </a:r>
            <a:r>
              <a:rPr lang="en-US" dirty="0"/>
              <a:t/>
            </a:r>
            <a:br>
              <a:rPr lang="en-US" dirty="0"/>
            </a:br>
            <a:endParaRPr lang="en-US" dirty="0"/>
          </a:p>
        </p:txBody>
      </p:sp>
      <p:sp>
        <p:nvSpPr>
          <p:cNvPr id="5" name="Title 4"/>
          <p:cNvSpPr>
            <a:spLocks noGrp="1"/>
          </p:cNvSpPr>
          <p:nvPr>
            <p:ph type="title"/>
          </p:nvPr>
        </p:nvSpPr>
        <p:spPr/>
        <p:txBody>
          <a:bodyPr>
            <a:normAutofit fontScale="90000"/>
          </a:bodyPr>
          <a:lstStyle/>
          <a:p>
            <a:r>
              <a:rPr lang="en-US" dirty="0" smtClean="0"/>
              <a:t>The Two Types of Guarded Blocks (continued)</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775191"/>
            <a:ext cx="4829180" cy="4625609"/>
          </a:xfrm>
        </p:spPr>
        <p:txBody>
          <a:bodyPr/>
          <a:lstStyle/>
          <a:p>
            <a:pPr algn="just">
              <a:spcBef>
                <a:spcPct val="50000"/>
              </a:spcBef>
            </a:pPr>
            <a:r>
              <a:rPr lang="en-US" sz="2400" dirty="0" smtClean="0"/>
              <a:t>There is also a second notification method called notify(), which wakes up a single thread. Because notify doesn't allow you to specify the thread that is woken up, it is useful only in programs with a large number of threads, all doing similar chores.</a:t>
            </a:r>
            <a:endParaRPr lang="en-GB" dirty="0"/>
          </a:p>
        </p:txBody>
      </p:sp>
      <p:sp>
        <p:nvSpPr>
          <p:cNvPr id="4100" name="Text Box 4"/>
          <p:cNvSpPr txBox="1">
            <a:spLocks noChangeArrowheads="1"/>
          </p:cNvSpPr>
          <p:nvPr/>
        </p:nvSpPr>
        <p:spPr bwMode="auto">
          <a:xfrm>
            <a:off x="5429256" y="1928802"/>
            <a:ext cx="3500462" cy="1892826"/>
          </a:xfrm>
          <a:prstGeom prst="rect">
            <a:avLst/>
          </a:prstGeom>
          <a:noFill/>
          <a:ln w="9525">
            <a:solidFill>
              <a:schemeClr val="accent1">
                <a:alpha val="96000"/>
              </a:schemeClr>
            </a:solidFill>
            <a:miter lim="800000"/>
            <a:headEnd/>
            <a:tailEnd/>
          </a:ln>
        </p:spPr>
        <p:txBody>
          <a:bodyPr wrap="square">
            <a:spAutoFit/>
          </a:bodyPr>
          <a:lstStyle/>
          <a:p>
            <a:r>
              <a:rPr lang="en-US" dirty="0" smtClean="0"/>
              <a:t>public synchronized </a:t>
            </a:r>
            <a:r>
              <a:rPr lang="en-US" dirty="0" err="1" smtClean="0"/>
              <a:t>notifyBlock</a:t>
            </a:r>
            <a:r>
              <a:rPr lang="en-US" dirty="0" smtClean="0"/>
              <a:t>() { </a:t>
            </a:r>
            <a:endParaRPr lang="en-US" dirty="0" smtClean="0"/>
          </a:p>
          <a:p>
            <a:r>
              <a:rPr lang="en-US" dirty="0" smtClean="0"/>
              <a:t>	block = true; </a:t>
            </a:r>
            <a:endParaRPr lang="en-US" dirty="0" smtClean="0"/>
          </a:p>
          <a:p>
            <a:r>
              <a:rPr lang="en-US" dirty="0" smtClean="0"/>
              <a:t>	</a:t>
            </a:r>
            <a:r>
              <a:rPr lang="en-US" dirty="0" err="1" smtClean="0"/>
              <a:t>notifyAll</a:t>
            </a:r>
            <a:r>
              <a:rPr lang="en-US" dirty="0" smtClean="0"/>
              <a:t>(); </a:t>
            </a:r>
          </a:p>
          <a:p>
            <a:r>
              <a:rPr lang="en-US" dirty="0" smtClean="0"/>
              <a:t>} </a:t>
            </a:r>
          </a:p>
          <a:p>
            <a:pPr>
              <a:spcBef>
                <a:spcPct val="50000"/>
              </a:spcBef>
            </a:pPr>
            <a:r>
              <a:rPr lang="en-US" dirty="0"/>
              <a:t/>
            </a:r>
            <a:br>
              <a:rPr lang="en-US" dirty="0"/>
            </a:br>
            <a:endParaRPr lang="en-US" dirty="0"/>
          </a:p>
        </p:txBody>
      </p:sp>
      <p:sp>
        <p:nvSpPr>
          <p:cNvPr id="5" name="Title 4"/>
          <p:cNvSpPr>
            <a:spLocks noGrp="1"/>
          </p:cNvSpPr>
          <p:nvPr>
            <p:ph type="title"/>
          </p:nvPr>
        </p:nvSpPr>
        <p:spPr/>
        <p:txBody>
          <a:bodyPr>
            <a:normAutofit/>
          </a:bodyPr>
          <a:lstStyle/>
          <a:p>
            <a:r>
              <a:rPr lang="en-US" dirty="0" smtClean="0"/>
              <a:t>Releasing the block</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John  P. Combalicer </a:t>
            </a:r>
            <a:r>
              <a:rPr lang="en-US" dirty="0" smtClean="0"/>
              <a:t>on</a:t>
            </a:r>
            <a:endParaRPr lang="en-GB" dirty="0"/>
          </a:p>
        </p:txBody>
      </p:sp>
      <p:sp>
        <p:nvSpPr>
          <p:cNvPr id="2" name="Title 1"/>
          <p:cNvSpPr>
            <a:spLocks noGrp="1"/>
          </p:cNvSpPr>
          <p:nvPr>
            <p:ph type="ctrTitle"/>
          </p:nvPr>
        </p:nvSpPr>
        <p:spPr/>
        <p:txBody>
          <a:bodyPr/>
          <a:lstStyle/>
          <a:p>
            <a:r>
              <a:rPr lang="en-US" dirty="0" smtClean="0"/>
              <a:t>Immutable Objects</a:t>
            </a:r>
            <a:endParaRPr lang="en-GB" dirty="0"/>
          </a:p>
        </p:txBody>
      </p:sp>
      <p:pic>
        <p:nvPicPr>
          <p:cNvPr id="5" name="Picture 4" descr="1285075.pic.jpg"/>
          <p:cNvPicPr>
            <a:picLocks noChangeAspect="1"/>
          </p:cNvPicPr>
          <p:nvPr/>
        </p:nvPicPr>
        <p:blipFill>
          <a:blip r:embed="rId3"/>
          <a:stretch>
            <a:fillRect/>
          </a:stretch>
        </p:blipFill>
        <p:spPr>
          <a:xfrm>
            <a:off x="857224" y="1857364"/>
            <a:ext cx="814964" cy="111131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immutable object?</a:t>
            </a:r>
            <a:endParaRPr lang="en-GB" dirty="0"/>
          </a:p>
        </p:txBody>
      </p:sp>
      <p:sp>
        <p:nvSpPr>
          <p:cNvPr id="3" name="Content Placeholder 2"/>
          <p:cNvSpPr>
            <a:spLocks noGrp="1"/>
          </p:cNvSpPr>
          <p:nvPr>
            <p:ph idx="1"/>
          </p:nvPr>
        </p:nvSpPr>
        <p:spPr/>
        <p:txBody>
          <a:bodyPr/>
          <a:lstStyle/>
          <a:p>
            <a:r>
              <a:rPr lang="en-US" dirty="0" smtClean="0"/>
              <a:t>An object whose state never changes</a:t>
            </a:r>
          </a:p>
          <a:p>
            <a:r>
              <a:rPr lang="en-US" dirty="0" smtClean="0"/>
              <a:t>Ideal for representing primitive data types or short-lived objects such as events</a:t>
            </a:r>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immutable object in Java is…</a:t>
            </a:r>
            <a:endParaRPr lang="en-GB" dirty="0"/>
          </a:p>
        </p:txBody>
      </p:sp>
      <p:sp>
        <p:nvSpPr>
          <p:cNvPr id="3" name="Content Placeholder 2"/>
          <p:cNvSpPr>
            <a:spLocks noGrp="1"/>
          </p:cNvSpPr>
          <p:nvPr>
            <p:ph idx="1"/>
          </p:nvPr>
        </p:nvSpPr>
        <p:spPr/>
        <p:txBody>
          <a:bodyPr/>
          <a:lstStyle/>
          <a:p>
            <a:r>
              <a:rPr lang="en-US" dirty="0" smtClean="0"/>
              <a:t>A class that is declared as final</a:t>
            </a:r>
          </a:p>
          <a:p>
            <a:pPr lvl="1"/>
            <a:r>
              <a:rPr lang="en-US" dirty="0" smtClean="0"/>
              <a:t>All of its fields are final</a:t>
            </a:r>
          </a:p>
          <a:p>
            <a:pPr lvl="1"/>
            <a:r>
              <a:rPr lang="en-US" dirty="0" smtClean="0"/>
              <a:t>The class cannot have any setter methods or public fields</a:t>
            </a:r>
          </a:p>
          <a:p>
            <a:pPr lvl="1"/>
            <a:r>
              <a:rPr lang="en-US" dirty="0" smtClean="0"/>
              <a:t>All fields must be private or immutable to even derived classes</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Processes and Threads</a:t>
            </a:r>
            <a:endParaRPr lang="en-GB" dirty="0"/>
          </a:p>
        </p:txBody>
      </p:sp>
      <p:sp>
        <p:nvSpPr>
          <p:cNvPr id="5" name="Subtitle 4"/>
          <p:cNvSpPr>
            <a:spLocks noGrp="1"/>
          </p:cNvSpPr>
          <p:nvPr>
            <p:ph type="subTitle" idx="1"/>
          </p:nvPr>
        </p:nvSpPr>
        <p:spPr/>
        <p:txBody>
          <a:bodyPr/>
          <a:lstStyle/>
          <a:p>
            <a:r>
              <a:rPr lang="en-US" dirty="0" smtClean="0"/>
              <a:t>Maria Cristina Del Rosario on</a:t>
            </a:r>
            <a:endParaRPr lang="en-GB" dirty="0"/>
          </a:p>
        </p:txBody>
      </p:sp>
      <p:pic>
        <p:nvPicPr>
          <p:cNvPr id="8" name="Picture 7" descr="tin pic.jpg"/>
          <p:cNvPicPr>
            <a:picLocks noChangeAspect="1"/>
          </p:cNvPicPr>
          <p:nvPr/>
        </p:nvPicPr>
        <p:blipFill>
          <a:blip r:embed="rId3"/>
          <a:stretch>
            <a:fillRect/>
          </a:stretch>
        </p:blipFill>
        <p:spPr>
          <a:xfrm>
            <a:off x="857224" y="2000240"/>
            <a:ext cx="765176" cy="98840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Immutable Objects</a:t>
            </a:r>
            <a:endParaRPr lang="en-GB" dirty="0"/>
          </a:p>
        </p:txBody>
      </p:sp>
      <p:sp>
        <p:nvSpPr>
          <p:cNvPr id="3" name="Content Placeholder 2"/>
          <p:cNvSpPr>
            <a:spLocks noGrp="1"/>
          </p:cNvSpPr>
          <p:nvPr>
            <p:ph idx="1"/>
          </p:nvPr>
        </p:nvSpPr>
        <p:spPr/>
        <p:txBody>
          <a:bodyPr/>
          <a:lstStyle/>
          <a:p>
            <a:r>
              <a:rPr lang="en-US" dirty="0" smtClean="0"/>
              <a:t>Inherently thread safe</a:t>
            </a:r>
          </a:p>
          <a:p>
            <a:pPr lvl="1"/>
            <a:r>
              <a:rPr lang="en-US" dirty="0" smtClean="0"/>
              <a:t>No locking required</a:t>
            </a:r>
          </a:p>
          <a:p>
            <a:r>
              <a:rPr lang="en-US" dirty="0" smtClean="0"/>
              <a:t>Can be freely shared</a:t>
            </a:r>
          </a:p>
          <a:p>
            <a:r>
              <a:rPr lang="en-US" dirty="0" smtClean="0"/>
              <a:t>Eliminates hard to detect programming errors</a:t>
            </a:r>
          </a:p>
          <a:p>
            <a:pPr lvl="1"/>
            <a:r>
              <a:rPr lang="en-US" dirty="0" smtClean="0"/>
              <a:t>Eliminates thread synchronization problems</a:t>
            </a:r>
          </a:p>
          <a:p>
            <a:pPr lvl="1"/>
            <a:r>
              <a:rPr lang="en-US" dirty="0" smtClean="0"/>
              <a:t>Eliminates the possibility of using an object before it can be initialized</a:t>
            </a:r>
          </a:p>
          <a:p>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Synchronized Class Example</a:t>
            </a:r>
            <a:endParaRPr lang="en-GB" dirty="0"/>
          </a:p>
        </p:txBody>
      </p:sp>
      <p:sp>
        <p:nvSpPr>
          <p:cNvPr id="4" name="Content Placeholder 3"/>
          <p:cNvSpPr>
            <a:spLocks noGrp="1"/>
          </p:cNvSpPr>
          <p:nvPr>
            <p:ph sz="half" idx="1"/>
          </p:nvPr>
        </p:nvSpPr>
        <p:spPr>
          <a:ln>
            <a:solidFill>
              <a:schemeClr val="accent1">
                <a:alpha val="96000"/>
              </a:schemeClr>
            </a:solidFill>
          </a:ln>
        </p:spPr>
        <p:txBody>
          <a:bodyPr>
            <a:normAutofit fontScale="25000" lnSpcReduction="20000"/>
          </a:bodyPr>
          <a:lstStyle/>
          <a:p>
            <a:pPr>
              <a:buNone/>
            </a:pPr>
            <a:r>
              <a:rPr lang="en-GB" sz="3200" dirty="0" smtClean="0"/>
              <a:t>public class </a:t>
            </a:r>
            <a:r>
              <a:rPr lang="en-GB" sz="3200" dirty="0" err="1" smtClean="0"/>
              <a:t>SynchronizedRGB</a:t>
            </a:r>
            <a:r>
              <a:rPr lang="en-GB" sz="3200" dirty="0" smtClean="0"/>
              <a:t> {</a:t>
            </a:r>
          </a:p>
          <a:p>
            <a:pPr>
              <a:buNone/>
            </a:pPr>
            <a:r>
              <a:rPr lang="en-GB" sz="3200" dirty="0" smtClean="0"/>
              <a:t>    //Values must be between 0 and 255.</a:t>
            </a:r>
          </a:p>
          <a:p>
            <a:pPr>
              <a:buNone/>
            </a:pPr>
            <a:r>
              <a:rPr lang="en-GB" sz="3200" dirty="0" smtClean="0"/>
              <a:t>    private </a:t>
            </a:r>
            <a:r>
              <a:rPr lang="en-GB" sz="3200" dirty="0" err="1" smtClean="0"/>
              <a:t>int</a:t>
            </a:r>
            <a:r>
              <a:rPr lang="en-GB" sz="3200" dirty="0" smtClean="0"/>
              <a:t> red;</a:t>
            </a:r>
          </a:p>
          <a:p>
            <a:pPr>
              <a:buNone/>
            </a:pPr>
            <a:r>
              <a:rPr lang="en-GB" sz="3200" dirty="0" smtClean="0"/>
              <a:t>    private </a:t>
            </a:r>
            <a:r>
              <a:rPr lang="en-GB" sz="3200" dirty="0" err="1" smtClean="0"/>
              <a:t>int</a:t>
            </a:r>
            <a:r>
              <a:rPr lang="en-GB" sz="3200" dirty="0" smtClean="0"/>
              <a:t> green;</a:t>
            </a:r>
          </a:p>
          <a:p>
            <a:pPr>
              <a:buNone/>
            </a:pPr>
            <a:r>
              <a:rPr lang="en-GB" sz="3200" dirty="0" smtClean="0"/>
              <a:t>    private </a:t>
            </a:r>
            <a:r>
              <a:rPr lang="en-GB" sz="3200" dirty="0" err="1" smtClean="0"/>
              <a:t>int</a:t>
            </a:r>
            <a:r>
              <a:rPr lang="en-GB" sz="3200" dirty="0" smtClean="0"/>
              <a:t> blue;</a:t>
            </a:r>
          </a:p>
          <a:p>
            <a:pPr>
              <a:buNone/>
            </a:pPr>
            <a:r>
              <a:rPr lang="en-GB" sz="3200" dirty="0" smtClean="0"/>
              <a:t>    private String name;</a:t>
            </a:r>
          </a:p>
          <a:p>
            <a:pPr>
              <a:buNone/>
            </a:pPr>
            <a:r>
              <a:rPr lang="en-GB" sz="3200" dirty="0" smtClean="0"/>
              <a:t>    private void check(</a:t>
            </a:r>
            <a:r>
              <a:rPr lang="en-GB" sz="3200" dirty="0" err="1" smtClean="0"/>
              <a:t>int</a:t>
            </a:r>
            <a:r>
              <a:rPr lang="en-GB" sz="3200" dirty="0" smtClean="0"/>
              <a:t> red, </a:t>
            </a:r>
            <a:r>
              <a:rPr lang="en-GB" sz="3200" dirty="0" err="1" smtClean="0"/>
              <a:t>int</a:t>
            </a:r>
            <a:r>
              <a:rPr lang="en-GB" sz="3200" dirty="0" smtClean="0"/>
              <a:t> green, </a:t>
            </a:r>
            <a:r>
              <a:rPr lang="en-GB" sz="3200" dirty="0" err="1" smtClean="0"/>
              <a:t>int</a:t>
            </a:r>
            <a:r>
              <a:rPr lang="en-GB" sz="3200" dirty="0" smtClean="0"/>
              <a:t> blue) {</a:t>
            </a:r>
          </a:p>
          <a:p>
            <a:pPr>
              <a:buNone/>
            </a:pPr>
            <a:r>
              <a:rPr lang="en-GB" sz="3200" dirty="0" smtClean="0"/>
              <a:t>        if (red &lt; 0 || red &gt; 255</a:t>
            </a:r>
          </a:p>
          <a:p>
            <a:pPr>
              <a:buNone/>
            </a:pPr>
            <a:r>
              <a:rPr lang="en-GB" sz="3200" dirty="0" smtClean="0"/>
              <a:t>                || green &lt; 0 || green &gt; 255</a:t>
            </a:r>
          </a:p>
          <a:p>
            <a:pPr>
              <a:buNone/>
            </a:pPr>
            <a:r>
              <a:rPr lang="en-GB" sz="3200" dirty="0" smtClean="0"/>
              <a:t>                || blue &lt; 0 || blue &gt; 255) {</a:t>
            </a:r>
          </a:p>
          <a:p>
            <a:pPr>
              <a:buNone/>
            </a:pPr>
            <a:r>
              <a:rPr lang="en-GB" sz="3200" dirty="0" smtClean="0"/>
              <a:t>            throw new </a:t>
            </a:r>
            <a:r>
              <a:rPr lang="en-GB" sz="3200" dirty="0" err="1" smtClean="0"/>
              <a:t>IllegalArgumentException</a:t>
            </a:r>
            <a:r>
              <a:rPr lang="en-GB" sz="3200" dirty="0" smtClean="0"/>
              <a:t>();</a:t>
            </a:r>
          </a:p>
          <a:p>
            <a:pPr>
              <a:buNone/>
            </a:pPr>
            <a:r>
              <a:rPr lang="en-GB" sz="3200" dirty="0" smtClean="0"/>
              <a:t>        }</a:t>
            </a:r>
          </a:p>
          <a:p>
            <a:pPr>
              <a:buNone/>
            </a:pPr>
            <a:r>
              <a:rPr lang="en-GB" sz="3200" dirty="0" smtClean="0"/>
              <a:t>    }</a:t>
            </a:r>
          </a:p>
          <a:p>
            <a:pPr>
              <a:buNone/>
            </a:pPr>
            <a:r>
              <a:rPr lang="en-GB" sz="3200" dirty="0" smtClean="0"/>
              <a:t>    public </a:t>
            </a:r>
            <a:r>
              <a:rPr lang="en-GB" sz="3200" dirty="0" err="1" smtClean="0"/>
              <a:t>SynchronizedRGB</a:t>
            </a:r>
            <a:r>
              <a:rPr lang="en-GB" sz="3200" dirty="0" smtClean="0"/>
              <a:t>(</a:t>
            </a:r>
            <a:r>
              <a:rPr lang="en-GB" sz="3200" dirty="0" err="1" smtClean="0"/>
              <a:t>int</a:t>
            </a:r>
            <a:r>
              <a:rPr lang="en-GB" sz="3200" dirty="0" smtClean="0"/>
              <a:t> red, </a:t>
            </a:r>
            <a:r>
              <a:rPr lang="en-GB" sz="3200" dirty="0" err="1" smtClean="0"/>
              <a:t>int</a:t>
            </a:r>
            <a:r>
              <a:rPr lang="en-GB" sz="3200" dirty="0" smtClean="0"/>
              <a:t> green, </a:t>
            </a:r>
            <a:r>
              <a:rPr lang="en-GB" sz="3200" dirty="0" err="1" smtClean="0"/>
              <a:t>int</a:t>
            </a:r>
            <a:r>
              <a:rPr lang="en-GB" sz="3200" dirty="0" smtClean="0"/>
              <a:t> blue, String name) {</a:t>
            </a:r>
          </a:p>
          <a:p>
            <a:pPr>
              <a:buNone/>
            </a:pPr>
            <a:r>
              <a:rPr lang="en-GB" sz="3200" dirty="0" smtClean="0"/>
              <a:t>        check(red, green, blue);</a:t>
            </a:r>
          </a:p>
          <a:p>
            <a:pPr>
              <a:buNone/>
            </a:pPr>
            <a:r>
              <a:rPr lang="en-GB" sz="3200" dirty="0" smtClean="0"/>
              <a:t>        </a:t>
            </a:r>
            <a:r>
              <a:rPr lang="en-GB" sz="3200" dirty="0" err="1" smtClean="0"/>
              <a:t>this.red</a:t>
            </a:r>
            <a:r>
              <a:rPr lang="en-GB" sz="3200" dirty="0" smtClean="0"/>
              <a:t> = red;</a:t>
            </a:r>
          </a:p>
          <a:p>
            <a:pPr>
              <a:buNone/>
            </a:pPr>
            <a:r>
              <a:rPr lang="en-GB" sz="3200" dirty="0" smtClean="0"/>
              <a:t>        </a:t>
            </a:r>
            <a:r>
              <a:rPr lang="en-GB" sz="3200" dirty="0" err="1" smtClean="0"/>
              <a:t>this.green</a:t>
            </a:r>
            <a:r>
              <a:rPr lang="en-GB" sz="3200" dirty="0" smtClean="0"/>
              <a:t> = green;</a:t>
            </a:r>
          </a:p>
          <a:p>
            <a:pPr>
              <a:buNone/>
            </a:pPr>
            <a:r>
              <a:rPr lang="en-GB" sz="3200" dirty="0" smtClean="0"/>
              <a:t>        </a:t>
            </a:r>
            <a:r>
              <a:rPr lang="en-GB" sz="3200" dirty="0" err="1" smtClean="0"/>
              <a:t>this.blue</a:t>
            </a:r>
            <a:r>
              <a:rPr lang="en-GB" sz="3200" dirty="0" smtClean="0"/>
              <a:t> = blue;</a:t>
            </a:r>
          </a:p>
          <a:p>
            <a:pPr>
              <a:buNone/>
            </a:pPr>
            <a:r>
              <a:rPr lang="en-GB" sz="3200" dirty="0" smtClean="0"/>
              <a:t>        this.name = name;</a:t>
            </a:r>
          </a:p>
          <a:p>
            <a:pPr>
              <a:buNone/>
            </a:pPr>
            <a:r>
              <a:rPr lang="en-GB" sz="3200" dirty="0" smtClean="0"/>
              <a:t>    }</a:t>
            </a:r>
          </a:p>
          <a:p>
            <a:pPr>
              <a:buNone/>
            </a:pPr>
            <a:r>
              <a:rPr lang="en-GB" sz="3200" dirty="0" smtClean="0"/>
              <a:t>    public void set(</a:t>
            </a:r>
            <a:r>
              <a:rPr lang="en-GB" sz="3200" dirty="0" err="1" smtClean="0"/>
              <a:t>int</a:t>
            </a:r>
            <a:r>
              <a:rPr lang="en-GB" sz="3200" dirty="0" smtClean="0"/>
              <a:t> red, </a:t>
            </a:r>
            <a:r>
              <a:rPr lang="en-GB" sz="3200" dirty="0" err="1" smtClean="0"/>
              <a:t>int</a:t>
            </a:r>
            <a:r>
              <a:rPr lang="en-GB" sz="3200" dirty="0" smtClean="0"/>
              <a:t> green, </a:t>
            </a:r>
            <a:r>
              <a:rPr lang="en-GB" sz="3200" dirty="0" err="1" smtClean="0"/>
              <a:t>int</a:t>
            </a:r>
            <a:r>
              <a:rPr lang="en-GB" sz="3200" dirty="0" smtClean="0"/>
              <a:t> blue, String name) {</a:t>
            </a:r>
          </a:p>
          <a:p>
            <a:pPr>
              <a:buNone/>
            </a:pPr>
            <a:r>
              <a:rPr lang="en-GB" sz="3200" dirty="0" smtClean="0"/>
              <a:t>        check(red, green, blue);</a:t>
            </a:r>
          </a:p>
          <a:p>
            <a:pPr>
              <a:buNone/>
            </a:pPr>
            <a:r>
              <a:rPr lang="en-GB" sz="3200" dirty="0" smtClean="0"/>
              <a:t>        synchronized (this) {</a:t>
            </a:r>
          </a:p>
          <a:p>
            <a:pPr>
              <a:buNone/>
            </a:pPr>
            <a:r>
              <a:rPr lang="en-GB" sz="3200" dirty="0" smtClean="0"/>
              <a:t>            </a:t>
            </a:r>
            <a:r>
              <a:rPr lang="en-GB" sz="3200" dirty="0" err="1" smtClean="0"/>
              <a:t>this.red</a:t>
            </a:r>
            <a:r>
              <a:rPr lang="en-GB" sz="3200" dirty="0" smtClean="0"/>
              <a:t> = red;</a:t>
            </a:r>
          </a:p>
          <a:p>
            <a:pPr>
              <a:buNone/>
            </a:pPr>
            <a:r>
              <a:rPr lang="en-GB" sz="3200" dirty="0" smtClean="0"/>
              <a:t>            </a:t>
            </a:r>
            <a:r>
              <a:rPr lang="en-GB" sz="3200" dirty="0" err="1" smtClean="0"/>
              <a:t>this.green</a:t>
            </a:r>
            <a:r>
              <a:rPr lang="en-GB" sz="3200" dirty="0" smtClean="0"/>
              <a:t> = green;</a:t>
            </a:r>
          </a:p>
          <a:p>
            <a:pPr>
              <a:buNone/>
            </a:pPr>
            <a:r>
              <a:rPr lang="en-GB" sz="3200" dirty="0" smtClean="0"/>
              <a:t>            </a:t>
            </a:r>
            <a:r>
              <a:rPr lang="en-GB" sz="3200" dirty="0" err="1" smtClean="0"/>
              <a:t>this.blue</a:t>
            </a:r>
            <a:r>
              <a:rPr lang="en-GB" sz="3200" dirty="0" smtClean="0"/>
              <a:t> = blue;</a:t>
            </a:r>
          </a:p>
          <a:p>
            <a:pPr>
              <a:buNone/>
            </a:pPr>
            <a:r>
              <a:rPr lang="en-GB" sz="3200" dirty="0" smtClean="0"/>
              <a:t>            this.name = name;</a:t>
            </a:r>
          </a:p>
          <a:p>
            <a:pPr>
              <a:buNone/>
            </a:pPr>
            <a:r>
              <a:rPr lang="en-GB" sz="3200" dirty="0" smtClean="0"/>
              <a:t>        }</a:t>
            </a:r>
          </a:p>
          <a:p>
            <a:pPr>
              <a:buNone/>
            </a:pPr>
            <a:r>
              <a:rPr lang="en-GB" sz="3200" dirty="0" smtClean="0"/>
              <a:t>    }</a:t>
            </a:r>
          </a:p>
          <a:p>
            <a:pPr>
              <a:buNone/>
            </a:pPr>
            <a:r>
              <a:rPr lang="en-GB" sz="3200" dirty="0" smtClean="0"/>
              <a:t>    public synchronized </a:t>
            </a:r>
            <a:r>
              <a:rPr lang="en-GB" sz="3200" dirty="0" err="1" smtClean="0"/>
              <a:t>int</a:t>
            </a:r>
            <a:r>
              <a:rPr lang="en-GB" sz="3200" dirty="0" smtClean="0"/>
              <a:t> </a:t>
            </a:r>
            <a:r>
              <a:rPr lang="en-GB" sz="3200" dirty="0" err="1" smtClean="0"/>
              <a:t>getRGB</a:t>
            </a:r>
            <a:r>
              <a:rPr lang="en-GB" sz="3200" dirty="0" smtClean="0"/>
              <a:t>() {</a:t>
            </a:r>
          </a:p>
          <a:p>
            <a:pPr>
              <a:buNone/>
            </a:pPr>
            <a:r>
              <a:rPr lang="en-GB" sz="3200" dirty="0" smtClean="0"/>
              <a:t>        return ((red &lt;&lt; 16) | (green &lt;&lt; 8) | blue);</a:t>
            </a:r>
          </a:p>
          <a:p>
            <a:pPr>
              <a:buNone/>
            </a:pPr>
            <a:r>
              <a:rPr lang="en-GB" sz="3200" dirty="0" smtClean="0"/>
              <a:t>    }</a:t>
            </a:r>
          </a:p>
          <a:p>
            <a:pPr>
              <a:buNone/>
            </a:pPr>
            <a:r>
              <a:rPr lang="en-GB" sz="3200" dirty="0" smtClean="0"/>
              <a:t>    public synchronized String </a:t>
            </a:r>
            <a:r>
              <a:rPr lang="en-GB" sz="3200" dirty="0" err="1" smtClean="0"/>
              <a:t>getName</a:t>
            </a:r>
            <a:r>
              <a:rPr lang="en-GB" sz="3200" dirty="0" smtClean="0"/>
              <a:t>() {</a:t>
            </a:r>
          </a:p>
          <a:p>
            <a:pPr>
              <a:buNone/>
            </a:pPr>
            <a:r>
              <a:rPr lang="en-GB" sz="3200" dirty="0" smtClean="0"/>
              <a:t>        return name;</a:t>
            </a:r>
          </a:p>
          <a:p>
            <a:pPr>
              <a:buNone/>
            </a:pPr>
            <a:r>
              <a:rPr lang="en-GB" sz="3200" dirty="0" smtClean="0"/>
              <a:t>    }</a:t>
            </a:r>
          </a:p>
          <a:p>
            <a:pPr>
              <a:buNone/>
            </a:pPr>
            <a:r>
              <a:rPr lang="en-GB" sz="3200" dirty="0" smtClean="0"/>
              <a:t>    public synchronized void invert() {</a:t>
            </a:r>
          </a:p>
          <a:p>
            <a:pPr>
              <a:buNone/>
            </a:pPr>
            <a:r>
              <a:rPr lang="en-GB" sz="3200" dirty="0" smtClean="0"/>
              <a:t>        red = 255 - red;</a:t>
            </a:r>
          </a:p>
          <a:p>
            <a:pPr>
              <a:buNone/>
            </a:pPr>
            <a:r>
              <a:rPr lang="en-GB" sz="3200" dirty="0" smtClean="0"/>
              <a:t>        green = 255 - green;</a:t>
            </a:r>
          </a:p>
          <a:p>
            <a:pPr>
              <a:buNone/>
            </a:pPr>
            <a:r>
              <a:rPr lang="en-GB" sz="3200" dirty="0" smtClean="0"/>
              <a:t>        blue = 255 - blue;</a:t>
            </a:r>
          </a:p>
          <a:p>
            <a:pPr>
              <a:buNone/>
            </a:pPr>
            <a:r>
              <a:rPr lang="en-GB" sz="3200" dirty="0" smtClean="0"/>
              <a:t>        name = "Inverse of " + name;</a:t>
            </a:r>
          </a:p>
          <a:p>
            <a:pPr>
              <a:buNone/>
            </a:pPr>
            <a:r>
              <a:rPr lang="en-GB" sz="3200" dirty="0" smtClean="0"/>
              <a:t>    }</a:t>
            </a:r>
          </a:p>
          <a:p>
            <a:pPr>
              <a:buNone/>
            </a:pPr>
            <a:r>
              <a:rPr lang="en-GB" sz="3200" dirty="0" smtClean="0"/>
              <a:t>}</a:t>
            </a:r>
          </a:p>
          <a:p>
            <a:pPr>
              <a:buNone/>
            </a:pPr>
            <a:endParaRPr lang="en-GB" dirty="0"/>
          </a:p>
        </p:txBody>
      </p:sp>
      <p:sp>
        <p:nvSpPr>
          <p:cNvPr id="5" name="Content Placeholder 4"/>
          <p:cNvSpPr>
            <a:spLocks noGrp="1"/>
          </p:cNvSpPr>
          <p:nvPr>
            <p:ph sz="half" idx="2"/>
          </p:nvPr>
        </p:nvSpPr>
        <p:spPr/>
        <p:txBody>
          <a:bodyPr>
            <a:normAutofit fontScale="25000" lnSpcReduction="20000"/>
          </a:bodyPr>
          <a:lstStyle/>
          <a:p>
            <a:r>
              <a:rPr lang="en-PH" sz="11200" dirty="0" smtClean="0"/>
              <a:t>The </a:t>
            </a:r>
            <a:r>
              <a:rPr lang="en-PH" sz="11200" dirty="0" err="1" smtClean="0">
                <a:hlinkClick r:id="rId3"/>
              </a:rPr>
              <a:t>SynchronizedRGB</a:t>
            </a:r>
            <a:r>
              <a:rPr lang="en-PH" sz="11200" dirty="0" smtClean="0"/>
              <a:t> </a:t>
            </a:r>
            <a:r>
              <a:rPr lang="en-PH" sz="11200" dirty="0" smtClean="0"/>
              <a:t>class defines </a:t>
            </a:r>
            <a:r>
              <a:rPr lang="en-PH" sz="11200" dirty="0" smtClean="0"/>
              <a:t>objects that represent </a:t>
            </a:r>
            <a:r>
              <a:rPr lang="en-PH" sz="11200" dirty="0" err="1" smtClean="0"/>
              <a:t>colors</a:t>
            </a:r>
            <a:r>
              <a:rPr lang="en-PH" sz="11200" dirty="0" smtClean="0"/>
              <a:t>. Each object represents the </a:t>
            </a:r>
            <a:r>
              <a:rPr lang="en-PH" sz="11200" dirty="0" err="1" smtClean="0"/>
              <a:t>color</a:t>
            </a:r>
            <a:r>
              <a:rPr lang="en-PH" sz="11200" dirty="0" smtClean="0"/>
              <a:t> as three integers that stand for primary </a:t>
            </a:r>
            <a:r>
              <a:rPr lang="en-PH" sz="11200" dirty="0" err="1" smtClean="0"/>
              <a:t>color</a:t>
            </a:r>
            <a:r>
              <a:rPr lang="en-PH" sz="11200" dirty="0" smtClean="0"/>
              <a:t> values and a string that gives the name of the </a:t>
            </a:r>
            <a:r>
              <a:rPr lang="en-PH" sz="11200" dirty="0" err="1" smtClean="0"/>
              <a:t>color</a:t>
            </a:r>
            <a:r>
              <a:rPr lang="en-PH" sz="11200" dirty="0" smtClean="0"/>
              <a:t>. </a:t>
            </a:r>
          </a:p>
          <a:p>
            <a:endParaRPr lang="en-GB"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Strategies for Defining Immutable Objects in Java</a:t>
            </a:r>
            <a:endParaRPr lang="en-GB" dirty="0"/>
          </a:p>
        </p:txBody>
      </p:sp>
      <p:sp>
        <p:nvSpPr>
          <p:cNvPr id="6" name="Content Placeholder 5"/>
          <p:cNvSpPr>
            <a:spLocks noGrp="1"/>
          </p:cNvSpPr>
          <p:nvPr>
            <p:ph idx="1"/>
          </p:nvPr>
        </p:nvSpPr>
        <p:spPr/>
        <p:txBody>
          <a:bodyPr/>
          <a:lstStyle/>
          <a:p>
            <a:r>
              <a:rPr lang="en-US" dirty="0" smtClean="0"/>
              <a:t>There should be zero setter methods defined on the class.</a:t>
            </a:r>
          </a:p>
          <a:p>
            <a:r>
              <a:rPr lang="en-US" dirty="0" smtClean="0"/>
              <a:t>Make all fields private and final.</a:t>
            </a:r>
          </a:p>
          <a:p>
            <a:r>
              <a:rPr lang="en-US" dirty="0" smtClean="0"/>
              <a:t>Make the class itself final.</a:t>
            </a:r>
          </a:p>
          <a:p>
            <a:r>
              <a:rPr lang="en-US" dirty="0" smtClean="0"/>
              <a:t>Make everything in the class (including instance fields) immutable.</a:t>
            </a:r>
          </a:p>
          <a:p>
            <a:r>
              <a:rPr lang="en-US" dirty="0" smtClean="0"/>
              <a:t>Always create copies of mutable data instead of passing the original references to the mutable data.</a:t>
            </a:r>
          </a:p>
          <a:p>
            <a:pPr>
              <a:buNone/>
            </a:pPr>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Immutable Example</a:t>
            </a:r>
            <a:endParaRPr lang="en-GB" dirty="0"/>
          </a:p>
        </p:txBody>
      </p:sp>
      <p:sp>
        <p:nvSpPr>
          <p:cNvPr id="3" name="Content Placeholder 2"/>
          <p:cNvSpPr>
            <a:spLocks noGrp="1"/>
          </p:cNvSpPr>
          <p:nvPr>
            <p:ph sz="half" idx="1"/>
          </p:nvPr>
        </p:nvSpPr>
        <p:spPr>
          <a:ln>
            <a:solidFill>
              <a:schemeClr val="accent1">
                <a:alpha val="96000"/>
              </a:schemeClr>
            </a:solidFill>
          </a:ln>
        </p:spPr>
        <p:txBody>
          <a:bodyPr>
            <a:normAutofit fontScale="40000" lnSpcReduction="20000"/>
          </a:bodyPr>
          <a:lstStyle/>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final public class </a:t>
            </a:r>
            <a:r>
              <a:rPr lang="en-PH" dirty="0" err="1" smtClean="0"/>
              <a:t>ImmutableRGB</a:t>
            </a:r>
            <a:r>
              <a:rPr lang="en-PH" dirty="0" smtClean="0"/>
              <a:t>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//Values must be between 0 and 255.</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final private </a:t>
            </a:r>
            <a:r>
              <a:rPr lang="en-PH" dirty="0" err="1" smtClean="0"/>
              <a:t>int</a:t>
            </a:r>
            <a:r>
              <a:rPr lang="en-PH" dirty="0" smtClean="0"/>
              <a:t> red;</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final private </a:t>
            </a:r>
            <a:r>
              <a:rPr lang="en-PH" dirty="0" err="1" smtClean="0"/>
              <a:t>int</a:t>
            </a:r>
            <a:r>
              <a:rPr lang="en-PH" dirty="0" smtClean="0"/>
              <a:t> green;</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final private </a:t>
            </a:r>
            <a:r>
              <a:rPr lang="en-PH" dirty="0" err="1" smtClean="0"/>
              <a:t>int</a:t>
            </a:r>
            <a:r>
              <a:rPr lang="en-PH" dirty="0" smtClean="0"/>
              <a:t> blue;</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final private String name;</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private void check(</a:t>
            </a:r>
            <a:r>
              <a:rPr lang="en-PH" dirty="0" err="1" smtClean="0"/>
              <a:t>int</a:t>
            </a:r>
            <a:r>
              <a:rPr lang="en-PH" dirty="0" smtClean="0"/>
              <a:t> red, </a:t>
            </a:r>
            <a:r>
              <a:rPr lang="en-PH" dirty="0" err="1" smtClean="0"/>
              <a:t>int</a:t>
            </a:r>
            <a:r>
              <a:rPr lang="en-PH" dirty="0" smtClean="0"/>
              <a:t> green, </a:t>
            </a:r>
            <a:r>
              <a:rPr lang="en-PH" dirty="0" err="1" smtClean="0"/>
              <a:t>int</a:t>
            </a:r>
            <a:r>
              <a:rPr lang="en-PH" dirty="0" smtClean="0"/>
              <a:t> blue)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if (red &lt; 0 || red &gt; 255</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 green &lt; 0 || green &gt; 255</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 blue &lt; 0 || blue &gt; 255)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throw new </a:t>
            </a:r>
            <a:r>
              <a:rPr lang="en-PH" dirty="0" err="1" smtClean="0"/>
              <a:t>IllegalArgumentException</a:t>
            </a:r>
            <a:r>
              <a:rPr lang="en-PH" dirty="0" smtClean="0"/>
              <a:t>();</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public </a:t>
            </a:r>
            <a:r>
              <a:rPr lang="en-PH" dirty="0" err="1" smtClean="0"/>
              <a:t>ImmutableRGB</a:t>
            </a:r>
            <a:r>
              <a:rPr lang="en-PH" dirty="0" smtClean="0"/>
              <a:t>(</a:t>
            </a:r>
            <a:r>
              <a:rPr lang="en-PH" dirty="0" err="1" smtClean="0"/>
              <a:t>int</a:t>
            </a:r>
            <a:r>
              <a:rPr lang="en-PH" dirty="0" smtClean="0"/>
              <a:t> red, </a:t>
            </a:r>
            <a:r>
              <a:rPr lang="en-PH" dirty="0" err="1" smtClean="0"/>
              <a:t>int</a:t>
            </a:r>
            <a:r>
              <a:rPr lang="en-PH" dirty="0" smtClean="0"/>
              <a:t> green, </a:t>
            </a:r>
            <a:r>
              <a:rPr lang="en-PH" dirty="0" err="1" smtClean="0"/>
              <a:t>int</a:t>
            </a:r>
            <a:r>
              <a:rPr lang="en-PH" dirty="0" smtClean="0"/>
              <a:t> blue, String name)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check(red, green, blue);</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a:t>
            </a:r>
            <a:r>
              <a:rPr lang="en-PH" dirty="0" err="1" smtClean="0"/>
              <a:t>this.red</a:t>
            </a:r>
            <a:r>
              <a:rPr lang="en-PH" dirty="0" smtClean="0"/>
              <a:t> = red;</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a:t>
            </a:r>
            <a:r>
              <a:rPr lang="en-PH" dirty="0" err="1" smtClean="0"/>
              <a:t>this.green</a:t>
            </a:r>
            <a:r>
              <a:rPr lang="en-PH" dirty="0" smtClean="0"/>
              <a:t> = green;</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a:t>
            </a:r>
            <a:r>
              <a:rPr lang="en-PH" dirty="0" err="1" smtClean="0"/>
              <a:t>this.blue</a:t>
            </a:r>
            <a:r>
              <a:rPr lang="en-PH" dirty="0" smtClean="0"/>
              <a:t> = blue;</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this.name = name;</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public </a:t>
            </a:r>
            <a:r>
              <a:rPr lang="en-PH" dirty="0" err="1" smtClean="0"/>
              <a:t>int</a:t>
            </a:r>
            <a:r>
              <a:rPr lang="en-PH" dirty="0" smtClean="0"/>
              <a:t> </a:t>
            </a:r>
            <a:r>
              <a:rPr lang="en-PH" dirty="0" err="1" smtClean="0"/>
              <a:t>getRGB</a:t>
            </a:r>
            <a:r>
              <a:rPr lang="en-PH" dirty="0" smtClean="0"/>
              <a:t>()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return ((red &lt;&lt; 16) | (green &lt;&lt; 8) | blue);</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public String </a:t>
            </a:r>
            <a:r>
              <a:rPr lang="en-PH" dirty="0" err="1" smtClean="0"/>
              <a:t>getName</a:t>
            </a:r>
            <a:r>
              <a:rPr lang="en-PH" dirty="0" smtClean="0"/>
              <a:t>()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return name;</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public </a:t>
            </a:r>
            <a:r>
              <a:rPr lang="en-PH" dirty="0" err="1" smtClean="0"/>
              <a:t>ImmutableRGB</a:t>
            </a:r>
            <a:r>
              <a:rPr lang="en-PH" dirty="0" smtClean="0"/>
              <a:t> invert()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return new </a:t>
            </a:r>
            <a:r>
              <a:rPr lang="en-PH" dirty="0" err="1" smtClean="0"/>
              <a:t>ImmutableRGB</a:t>
            </a:r>
            <a:r>
              <a:rPr lang="en-PH" dirty="0" smtClean="0"/>
              <a:t>(255 - red, 255 - green, 255 - blue,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"Inverse of " + name);</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    }</a:t>
            </a:r>
            <a:endParaRPr lang="en-US" dirty="0" smtClean="0"/>
          </a:p>
          <a:p>
            <a:pPr>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dirty="0" smtClean="0"/>
              <a:t>}</a:t>
            </a:r>
          </a:p>
          <a:p>
            <a:pPr>
              <a:buNone/>
            </a:pPr>
            <a:endParaRPr lang="en-GB" dirty="0"/>
          </a:p>
        </p:txBody>
      </p:sp>
      <p:sp>
        <p:nvSpPr>
          <p:cNvPr id="4" name="Content Placeholder 3"/>
          <p:cNvSpPr>
            <a:spLocks noGrp="1"/>
          </p:cNvSpPr>
          <p:nvPr>
            <p:ph sz="half" idx="2"/>
          </p:nvPr>
        </p:nvSpPr>
        <p:spPr/>
        <p:txBody>
          <a:bodyPr>
            <a:normAutofit fontScale="40000" lnSpcReduction="20000"/>
          </a:bodyPr>
          <a:lstStyle/>
          <a:p>
            <a:r>
              <a:rPr lang="en-GB" sz="4000" dirty="0" smtClean="0"/>
              <a:t>There are two setter methods in this class. The first one, set, arbitrarily transforms the object, and has no place in an immutable version of the class. The second one, invert, can be adapted by having it create a new object instead of modifying the existing one. </a:t>
            </a:r>
          </a:p>
          <a:p>
            <a:r>
              <a:rPr lang="en-GB" sz="4000" dirty="0" smtClean="0"/>
              <a:t>All fields are already private; they are further qualified as final. </a:t>
            </a:r>
          </a:p>
          <a:p>
            <a:r>
              <a:rPr lang="en-GB" sz="4000" dirty="0" smtClean="0"/>
              <a:t>The class itself is declared final. </a:t>
            </a:r>
          </a:p>
          <a:p>
            <a:r>
              <a:rPr lang="en-GB" sz="4000" dirty="0" smtClean="0"/>
              <a:t>Only one field refers to an object, and that object is itself immutable. Therefore, no safeguards against changing the state of "contained" mutable objects are necessary. </a:t>
            </a:r>
          </a:p>
          <a:p>
            <a:endParaRPr lang="en-GB"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Immutable Objects: The Summary</a:t>
            </a:r>
            <a:endParaRPr lang="en-GB" dirty="0"/>
          </a:p>
        </p:txBody>
      </p:sp>
      <p:sp>
        <p:nvSpPr>
          <p:cNvPr id="5" name="Content Placeholder 4"/>
          <p:cNvSpPr>
            <a:spLocks noGrp="1"/>
          </p:cNvSpPr>
          <p:nvPr>
            <p:ph idx="1"/>
          </p:nvPr>
        </p:nvSpPr>
        <p:spPr/>
        <p:txBody>
          <a:bodyPr/>
          <a:lstStyle/>
          <a:p>
            <a:r>
              <a:rPr lang="en-US" dirty="0" smtClean="0"/>
              <a:t>Easier to work with than mutable objects</a:t>
            </a:r>
          </a:p>
          <a:p>
            <a:r>
              <a:rPr lang="en-US" dirty="0" smtClean="0"/>
              <a:t>Eliminates thread synchronization problems</a:t>
            </a:r>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High Level Concurrency Objects</a:t>
            </a:r>
            <a:endParaRPr lang="en-GB" dirty="0"/>
          </a:p>
        </p:txBody>
      </p:sp>
      <p:sp>
        <p:nvSpPr>
          <p:cNvPr id="5" name="Subtitle 4"/>
          <p:cNvSpPr>
            <a:spLocks noGrp="1"/>
          </p:cNvSpPr>
          <p:nvPr>
            <p:ph type="subTitle" idx="1"/>
          </p:nvPr>
        </p:nvSpPr>
        <p:spPr/>
        <p:txBody>
          <a:bodyPr/>
          <a:lstStyle/>
          <a:p>
            <a:r>
              <a:rPr lang="en-GB" dirty="0" smtClean="0"/>
              <a:t>Noel L. Pascual on</a:t>
            </a:r>
            <a:endParaRPr lang="en-GB" dirty="0" smtClean="0"/>
          </a:p>
        </p:txBody>
      </p:sp>
      <p:pic>
        <p:nvPicPr>
          <p:cNvPr id="6" name="Picture 5" descr="noel pascual.jpg"/>
          <p:cNvPicPr>
            <a:picLocks noChangeAspect="1"/>
          </p:cNvPicPr>
          <p:nvPr/>
        </p:nvPicPr>
        <p:blipFill>
          <a:blip r:embed="rId3"/>
          <a:stretch>
            <a:fillRect/>
          </a:stretch>
        </p:blipFill>
        <p:spPr>
          <a:xfrm>
            <a:off x="857224" y="1714488"/>
            <a:ext cx="844552" cy="123803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Objects</a:t>
            </a:r>
            <a:endParaRPr lang="en-GB" dirty="0"/>
          </a:p>
        </p:txBody>
      </p:sp>
      <p:sp>
        <p:nvSpPr>
          <p:cNvPr id="3" name="Content Placeholder 2"/>
          <p:cNvSpPr>
            <a:spLocks noGrp="1"/>
          </p:cNvSpPr>
          <p:nvPr>
            <p:ph idx="1"/>
          </p:nvPr>
        </p:nvSpPr>
        <p:spPr/>
        <p:txBody>
          <a:bodyPr/>
          <a:lstStyle/>
          <a:p>
            <a:r>
              <a:rPr lang="en-US" dirty="0" smtClean="0"/>
              <a:t>There are locks associated with every object.</a:t>
            </a:r>
          </a:p>
          <a:p>
            <a:r>
              <a:rPr lang="en-US" dirty="0" smtClean="0"/>
              <a:t>Java does not provide a way to perform separate lock and unlock actions</a:t>
            </a:r>
          </a:p>
          <a:p>
            <a:pPr lvl="1"/>
            <a:r>
              <a:rPr lang="en-US" dirty="0" smtClean="0"/>
              <a:t>These operations are performed using high-level constructs in the Java language.</a:t>
            </a:r>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lock?</a:t>
            </a:r>
            <a:endParaRPr lang="en-GB" dirty="0"/>
          </a:p>
        </p:txBody>
      </p:sp>
      <p:sp>
        <p:nvSpPr>
          <p:cNvPr id="3" name="Content Placeholder 2"/>
          <p:cNvSpPr>
            <a:spLocks noGrp="1"/>
          </p:cNvSpPr>
          <p:nvPr>
            <p:ph idx="1"/>
          </p:nvPr>
        </p:nvSpPr>
        <p:spPr/>
        <p:txBody>
          <a:bodyPr/>
          <a:lstStyle/>
          <a:p>
            <a:r>
              <a:rPr lang="en-US" dirty="0" smtClean="0"/>
              <a:t>Controls access to a mutable resource that shared by multiple threads</a:t>
            </a:r>
          </a:p>
          <a:p>
            <a:pPr lvl="1"/>
            <a:r>
              <a:rPr lang="en-US" dirty="0" smtClean="0"/>
              <a:t>A lock can be acquired only by one thread at a time</a:t>
            </a:r>
          </a:p>
          <a:p>
            <a:pPr lvl="2"/>
            <a:r>
              <a:rPr lang="en-US" dirty="0" smtClean="0"/>
              <a:t>All other threads must wait for the lock to be released</a:t>
            </a:r>
          </a:p>
          <a:p>
            <a:pPr lvl="2"/>
            <a:r>
              <a:rPr lang="en-US" dirty="0" smtClean="0"/>
              <a:t>If another thread attempts to acquire a lock in use, that thread will be blocked.</a:t>
            </a:r>
          </a:p>
          <a:p>
            <a:pPr lvl="2"/>
            <a:r>
              <a:rPr lang="en-US" dirty="0" smtClean="0"/>
              <a:t>When the first thread releases the lock, the other thread will be unblocked and will try to acquire the lock again.</a:t>
            </a: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Types</a:t>
            </a:r>
            <a:endParaRPr lang="en-GB" dirty="0"/>
          </a:p>
        </p:txBody>
      </p:sp>
      <p:sp>
        <p:nvSpPr>
          <p:cNvPr id="3" name="Content Placeholder 2"/>
          <p:cNvSpPr>
            <a:spLocks noGrp="1"/>
          </p:cNvSpPr>
          <p:nvPr>
            <p:ph idx="1"/>
          </p:nvPr>
        </p:nvSpPr>
        <p:spPr/>
        <p:txBody>
          <a:bodyPr/>
          <a:lstStyle/>
          <a:p>
            <a:r>
              <a:rPr lang="en-US" dirty="0" smtClean="0"/>
              <a:t>Java classes that implement the </a:t>
            </a:r>
            <a:r>
              <a:rPr lang="en-US" dirty="0" err="1" smtClean="0"/>
              <a:t>RentrantLock</a:t>
            </a:r>
            <a:r>
              <a:rPr lang="en-US" dirty="0" smtClean="0"/>
              <a:t> interface</a:t>
            </a:r>
          </a:p>
          <a:p>
            <a:r>
              <a:rPr lang="en-US" dirty="0" smtClean="0"/>
              <a:t>Using the locks that are built into every Java object.</a:t>
            </a: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Reentrant Locks</a:t>
            </a:r>
            <a:endParaRPr lang="en-GB" dirty="0"/>
          </a:p>
        </p:txBody>
      </p:sp>
      <p:sp>
        <p:nvSpPr>
          <p:cNvPr id="3" name="Content Placeholder 2"/>
          <p:cNvSpPr>
            <a:spLocks noGrp="1"/>
          </p:cNvSpPr>
          <p:nvPr>
            <p:ph idx="1"/>
          </p:nvPr>
        </p:nvSpPr>
        <p:spPr/>
        <p:txBody>
          <a:bodyPr>
            <a:normAutofit/>
          </a:bodyPr>
          <a:lstStyle/>
          <a:p>
            <a:r>
              <a:rPr lang="en-GB" dirty="0" smtClean="0"/>
              <a:t>A </a:t>
            </a:r>
            <a:r>
              <a:rPr lang="en-GB" dirty="0" err="1" smtClean="0"/>
              <a:t>ReentrantLock</a:t>
            </a:r>
            <a:r>
              <a:rPr lang="en-GB" dirty="0" smtClean="0"/>
              <a:t>  </a:t>
            </a:r>
            <a:r>
              <a:rPr lang="en-GB" dirty="0" smtClean="0"/>
              <a:t>is owned by the thread </a:t>
            </a:r>
            <a:r>
              <a:rPr lang="en-GB" dirty="0" smtClean="0"/>
              <a:t> by the last thread that successfully acquired it but has yet to release the lock. </a:t>
            </a:r>
            <a:endParaRPr lang="en-GB" dirty="0" smtClean="0"/>
          </a:p>
          <a:p>
            <a:pPr lvl="1"/>
            <a:r>
              <a:rPr lang="en-US" dirty="0" smtClean="0"/>
              <a:t>A thread that acquires a free lock will immediately return</a:t>
            </a:r>
          </a:p>
          <a:p>
            <a:pPr lvl="1"/>
            <a:r>
              <a:rPr lang="en-US" dirty="0" smtClean="0"/>
              <a:t>The method will also return if the lock is already owned by the </a:t>
            </a:r>
            <a:r>
              <a:rPr lang="en-US" dirty="0" err="1" smtClean="0"/>
              <a:t>the</a:t>
            </a:r>
            <a:r>
              <a:rPr lang="en-US" dirty="0" smtClean="0"/>
              <a:t> current thread</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process?</a:t>
            </a:r>
            <a:endParaRPr lang="en-GB" dirty="0"/>
          </a:p>
        </p:txBody>
      </p:sp>
      <p:sp>
        <p:nvSpPr>
          <p:cNvPr id="3" name="Content Placeholder 2"/>
          <p:cNvSpPr>
            <a:spLocks noGrp="1"/>
          </p:cNvSpPr>
          <p:nvPr>
            <p:ph idx="1"/>
          </p:nvPr>
        </p:nvSpPr>
        <p:spPr/>
        <p:txBody>
          <a:bodyPr/>
          <a:lstStyle/>
          <a:p>
            <a:r>
              <a:rPr lang="en-GB" dirty="0" smtClean="0"/>
              <a:t>Has </a:t>
            </a:r>
            <a:r>
              <a:rPr lang="en-GB" dirty="0" smtClean="0"/>
              <a:t>a self-contained execution environment</a:t>
            </a:r>
          </a:p>
          <a:p>
            <a:r>
              <a:rPr lang="en-GB" dirty="0" smtClean="0"/>
              <a:t>Has </a:t>
            </a:r>
            <a:r>
              <a:rPr lang="en-GB" dirty="0" smtClean="0"/>
              <a:t>a complete private set of basic </a:t>
            </a:r>
            <a:r>
              <a:rPr lang="en-GB" dirty="0" smtClean="0"/>
              <a:t>runtime </a:t>
            </a:r>
            <a:r>
              <a:rPr lang="en-GB" dirty="0" smtClean="0"/>
              <a:t>resources</a:t>
            </a:r>
          </a:p>
          <a:p>
            <a:r>
              <a:rPr lang="en-GB" dirty="0" smtClean="0"/>
              <a:t>Often </a:t>
            </a:r>
            <a:r>
              <a:rPr lang="en-GB" dirty="0" smtClean="0"/>
              <a:t>seen as synonymous with programs or applications</a:t>
            </a:r>
          </a:p>
          <a:p>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357158" y="1500174"/>
            <a:ext cx="8286808" cy="1763830"/>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GB" sz="1400" b="0" i="0" u="none" strike="noStrike" kern="1200" cap="none" spc="0" normalizeH="0" baseline="0" noProof="0" dirty="0" smtClean="0">
                <a:ln>
                  <a:noFill/>
                </a:ln>
                <a:solidFill>
                  <a:schemeClr val="tx1"/>
                </a:solidFill>
                <a:effectLst/>
                <a:uLnTx/>
                <a:uFillTx/>
                <a:latin typeface="+mn-lt"/>
                <a:ea typeface="+mn-ea"/>
                <a:cs typeface="+mn-cs"/>
              </a:rPr>
              <a:t>The following program demonstrates the use of  a lock. It creates two threads that access a shared resource called </a:t>
            </a:r>
            <a:r>
              <a:rPr kumimoji="0" lang="en-GB" sz="1400" b="0" i="1" u="none" strike="noStrike" kern="1200" cap="none" spc="0" normalizeH="0" baseline="0" noProof="0" dirty="0" err="1" smtClean="0">
                <a:ln>
                  <a:noFill/>
                </a:ln>
                <a:solidFill>
                  <a:schemeClr val="tx1"/>
                </a:solidFill>
                <a:effectLst/>
                <a:uLnTx/>
                <a:uFillTx/>
                <a:latin typeface="+mn-lt"/>
                <a:ea typeface="+mn-ea"/>
                <a:cs typeface="+mn-cs"/>
              </a:rPr>
              <a:t>shared.count</a:t>
            </a:r>
            <a:r>
              <a:rPr kumimoji="0" lang="en-GB" sz="14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GB"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Reentrant Lock Example</a:t>
            </a:r>
            <a:endParaRPr lang="en-GB" dirty="0"/>
          </a:p>
        </p:txBody>
      </p:sp>
      <p:sp>
        <p:nvSpPr>
          <p:cNvPr id="4" name="Content Placeholder 3"/>
          <p:cNvSpPr>
            <a:spLocks noGrp="1"/>
          </p:cNvSpPr>
          <p:nvPr>
            <p:ph sz="half" idx="1"/>
          </p:nvPr>
        </p:nvSpPr>
        <p:spPr>
          <a:xfrm>
            <a:off x="457200" y="2214554"/>
            <a:ext cx="4038600" cy="4183198"/>
          </a:xfrm>
          <a:ln>
            <a:solidFill>
              <a:schemeClr val="accent1">
                <a:alpha val="96000"/>
              </a:schemeClr>
            </a:solidFill>
          </a:ln>
        </p:spPr>
        <p:txBody>
          <a:bodyPr>
            <a:normAutofit fontScale="25000" lnSpcReduction="20000"/>
          </a:bodyPr>
          <a:lstStyle/>
          <a:p>
            <a:pPr>
              <a:spcBef>
                <a:spcPct val="50000"/>
              </a:spcBef>
              <a:buNone/>
            </a:pPr>
            <a:r>
              <a:rPr lang="en-US" sz="4400" dirty="0" smtClean="0"/>
              <a:t>Import </a:t>
            </a:r>
            <a:r>
              <a:rPr lang="en-US" sz="4400" dirty="0" err="1" smtClean="0"/>
              <a:t>java.util.concurrent.locks</a:t>
            </a:r>
            <a:r>
              <a:rPr lang="en-US" sz="4400" dirty="0" smtClean="0"/>
              <a:t>.*;</a:t>
            </a:r>
          </a:p>
          <a:p>
            <a:pPr>
              <a:spcBef>
                <a:spcPct val="50000"/>
              </a:spcBef>
              <a:buNone/>
            </a:pPr>
            <a:r>
              <a:rPr lang="en-US" sz="4400" dirty="0" smtClean="0"/>
              <a:t>class Lock {</a:t>
            </a:r>
          </a:p>
          <a:p>
            <a:pPr>
              <a:spcBef>
                <a:spcPct val="50000"/>
              </a:spcBef>
              <a:buNone/>
            </a:pPr>
            <a:r>
              <a:rPr lang="en-US" sz="4400" dirty="0" smtClean="0"/>
              <a:t>	public static void main(String </a:t>
            </a:r>
            <a:r>
              <a:rPr lang="en-US" sz="4400" dirty="0" err="1" smtClean="0"/>
              <a:t>args</a:t>
            </a:r>
            <a:r>
              <a:rPr lang="en-US" sz="4400" dirty="0" smtClean="0"/>
              <a:t>[]) {</a:t>
            </a:r>
          </a:p>
          <a:p>
            <a:pPr>
              <a:spcBef>
                <a:spcPct val="50000"/>
              </a:spcBef>
              <a:buNone/>
            </a:pPr>
            <a:r>
              <a:rPr lang="en-US" sz="4400" dirty="0" smtClean="0"/>
              <a:t>		</a:t>
            </a:r>
            <a:r>
              <a:rPr lang="en-US" sz="4400" dirty="0" err="1" smtClean="0"/>
              <a:t>ReentrantLock</a:t>
            </a:r>
            <a:r>
              <a:rPr lang="en-US" sz="4400" dirty="0" smtClean="0"/>
              <a:t> lock = new </a:t>
            </a:r>
            <a:r>
              <a:rPr lang="en-US" sz="4400" dirty="0" err="1" smtClean="0"/>
              <a:t>ReentrantLock</a:t>
            </a:r>
            <a:r>
              <a:rPr lang="en-US" sz="4400" dirty="0" smtClean="0"/>
              <a:t>();</a:t>
            </a:r>
          </a:p>
          <a:p>
            <a:pPr>
              <a:spcBef>
                <a:spcPct val="50000"/>
              </a:spcBef>
              <a:buNone/>
            </a:pPr>
            <a:r>
              <a:rPr lang="en-US" sz="4400" dirty="0" smtClean="0"/>
              <a:t>		new </a:t>
            </a:r>
            <a:r>
              <a:rPr lang="en-US" sz="4400" dirty="0" err="1" smtClean="0"/>
              <a:t>LockThread</a:t>
            </a:r>
            <a:r>
              <a:rPr lang="en-US" sz="4400" dirty="0" smtClean="0"/>
              <a:t>(lock,  “A”);</a:t>
            </a:r>
          </a:p>
          <a:p>
            <a:pPr>
              <a:spcBef>
                <a:spcPct val="50000"/>
              </a:spcBef>
              <a:buNone/>
            </a:pPr>
            <a:r>
              <a:rPr lang="en-US" sz="4400" dirty="0" smtClean="0"/>
              <a:t>		new </a:t>
            </a:r>
            <a:r>
              <a:rPr lang="en-US" sz="4400" dirty="0" err="1" smtClean="0"/>
              <a:t>LockThread</a:t>
            </a:r>
            <a:r>
              <a:rPr lang="en-US" sz="4400" dirty="0" smtClean="0"/>
              <a:t>(lock, ”B”);</a:t>
            </a:r>
          </a:p>
          <a:p>
            <a:pPr>
              <a:spcBef>
                <a:spcPct val="50000"/>
              </a:spcBef>
              <a:buNone/>
            </a:pPr>
            <a:r>
              <a:rPr lang="en-US" sz="4400" dirty="0" smtClean="0"/>
              <a:t>	}</a:t>
            </a:r>
          </a:p>
          <a:p>
            <a:pPr>
              <a:spcBef>
                <a:spcPct val="50000"/>
              </a:spcBef>
              <a:buNone/>
            </a:pPr>
            <a:r>
              <a:rPr lang="en-US" sz="4400" dirty="0" smtClean="0"/>
              <a:t>}</a:t>
            </a:r>
          </a:p>
          <a:p>
            <a:pPr>
              <a:spcBef>
                <a:spcPct val="50000"/>
              </a:spcBef>
              <a:buNone/>
            </a:pPr>
            <a:r>
              <a:rPr lang="en-US" sz="4400" dirty="0" smtClean="0"/>
              <a:t>// A shared resource.</a:t>
            </a:r>
          </a:p>
          <a:p>
            <a:pPr>
              <a:spcBef>
                <a:spcPct val="50000"/>
              </a:spcBef>
              <a:buNone/>
            </a:pPr>
            <a:r>
              <a:rPr lang="en-US" sz="4400" dirty="0" smtClean="0"/>
              <a:t>class shared </a:t>
            </a:r>
          </a:p>
          <a:p>
            <a:pPr>
              <a:spcBef>
                <a:spcPct val="50000"/>
              </a:spcBef>
              <a:buNone/>
            </a:pPr>
            <a:r>
              <a:rPr lang="en-US" sz="4400" dirty="0" smtClean="0"/>
              <a:t>{ static </a:t>
            </a:r>
            <a:r>
              <a:rPr lang="en-US" sz="4400" dirty="0" err="1" smtClean="0"/>
              <a:t>int</a:t>
            </a:r>
            <a:r>
              <a:rPr lang="en-US" sz="4400" dirty="0" smtClean="0"/>
              <a:t> count = 0;}</a:t>
            </a:r>
          </a:p>
          <a:p>
            <a:pPr>
              <a:spcBef>
                <a:spcPct val="50000"/>
              </a:spcBef>
              <a:buNone/>
            </a:pPr>
            <a:endParaRPr lang="en-US" sz="4400" dirty="0" smtClean="0"/>
          </a:p>
          <a:p>
            <a:pPr>
              <a:spcBef>
                <a:spcPct val="50000"/>
              </a:spcBef>
              <a:buNone/>
            </a:pPr>
            <a:r>
              <a:rPr lang="en-US" sz="4400" dirty="0" smtClean="0"/>
              <a:t>class </a:t>
            </a:r>
            <a:r>
              <a:rPr lang="en-US" sz="4400" dirty="0" err="1" smtClean="0"/>
              <a:t>LockThread</a:t>
            </a:r>
            <a:r>
              <a:rPr lang="en-US" sz="4400" dirty="0" smtClean="0"/>
              <a:t> implements </a:t>
            </a:r>
            <a:r>
              <a:rPr lang="en-US" sz="4400" dirty="0" err="1" smtClean="0"/>
              <a:t>Runnable</a:t>
            </a:r>
            <a:r>
              <a:rPr lang="en-US" sz="4400" dirty="0" smtClean="0"/>
              <a:t> {</a:t>
            </a:r>
          </a:p>
          <a:p>
            <a:pPr>
              <a:spcBef>
                <a:spcPct val="50000"/>
              </a:spcBef>
              <a:buNone/>
            </a:pPr>
            <a:r>
              <a:rPr lang="en-US" sz="4400" dirty="0" smtClean="0"/>
              <a:t>     String name;</a:t>
            </a:r>
          </a:p>
          <a:p>
            <a:pPr>
              <a:spcBef>
                <a:spcPct val="50000"/>
              </a:spcBef>
              <a:buNone/>
            </a:pPr>
            <a:r>
              <a:rPr lang="en-US" sz="4400" dirty="0" smtClean="0"/>
              <a:t>     </a:t>
            </a:r>
            <a:r>
              <a:rPr lang="en-US" sz="4400" dirty="0" err="1" smtClean="0"/>
              <a:t>ReentrantLock</a:t>
            </a:r>
            <a:r>
              <a:rPr lang="en-US" sz="4400" dirty="0" smtClean="0"/>
              <a:t> lock;</a:t>
            </a:r>
          </a:p>
          <a:p>
            <a:pPr>
              <a:spcBef>
                <a:spcPct val="50000"/>
              </a:spcBef>
              <a:buNone/>
            </a:pPr>
            <a:endParaRPr lang="en-US" sz="4400" dirty="0" smtClean="0"/>
          </a:p>
          <a:p>
            <a:pPr>
              <a:spcBef>
                <a:spcPct val="50000"/>
              </a:spcBef>
              <a:buNone/>
            </a:pPr>
            <a:r>
              <a:rPr lang="en-US" sz="4400" dirty="0" err="1" smtClean="0"/>
              <a:t>LocktThread</a:t>
            </a:r>
            <a:r>
              <a:rPr lang="en-US" sz="4400" dirty="0" smtClean="0"/>
              <a:t>(</a:t>
            </a:r>
            <a:r>
              <a:rPr lang="en-US" sz="4400" dirty="0" err="1" smtClean="0"/>
              <a:t>ReentrantLock</a:t>
            </a:r>
            <a:r>
              <a:rPr lang="en-US" sz="4400" dirty="0" smtClean="0"/>
              <a:t> </a:t>
            </a:r>
            <a:r>
              <a:rPr lang="en-US" sz="4400" dirty="0" err="1" smtClean="0"/>
              <a:t>lk</a:t>
            </a:r>
            <a:r>
              <a:rPr lang="en-US" sz="4400" dirty="0" smtClean="0"/>
              <a:t>, String n) {</a:t>
            </a:r>
          </a:p>
          <a:p>
            <a:pPr>
              <a:spcBef>
                <a:spcPct val="50000"/>
              </a:spcBef>
              <a:buNone/>
            </a:pPr>
            <a:r>
              <a:rPr lang="en-US" sz="4400" dirty="0" smtClean="0"/>
              <a:t>     lock = </a:t>
            </a:r>
            <a:r>
              <a:rPr lang="en-US" sz="4400" dirty="0" err="1" smtClean="0"/>
              <a:t>lk</a:t>
            </a:r>
            <a:r>
              <a:rPr lang="en-US" sz="4400" dirty="0" smtClean="0"/>
              <a:t>;</a:t>
            </a:r>
          </a:p>
          <a:p>
            <a:pPr>
              <a:spcBef>
                <a:spcPct val="50000"/>
              </a:spcBef>
              <a:buNone/>
            </a:pPr>
            <a:r>
              <a:rPr lang="en-US" sz="4400" dirty="0" smtClean="0"/>
              <a:t>     name = n;</a:t>
            </a:r>
          </a:p>
          <a:p>
            <a:pPr>
              <a:spcBef>
                <a:spcPct val="50000"/>
              </a:spcBef>
              <a:buNone/>
            </a:pPr>
            <a:r>
              <a:rPr lang="en-US" sz="4400" dirty="0" smtClean="0"/>
              <a:t>    new Thread(this) .start();</a:t>
            </a:r>
          </a:p>
          <a:p>
            <a:pPr>
              <a:spcBef>
                <a:spcPct val="50000"/>
              </a:spcBef>
              <a:buNone/>
            </a:pPr>
            <a:r>
              <a:rPr lang="en-US" sz="4400" dirty="0" smtClean="0"/>
              <a:t>}</a:t>
            </a:r>
          </a:p>
          <a:p>
            <a:pPr>
              <a:spcBef>
                <a:spcPct val="50000"/>
              </a:spcBef>
              <a:buNone/>
            </a:pPr>
            <a:endParaRPr lang="en-US" sz="4400" dirty="0" smtClean="0"/>
          </a:p>
          <a:p>
            <a:pPr>
              <a:buNone/>
            </a:pPr>
            <a:endParaRPr lang="en-GB" dirty="0"/>
          </a:p>
        </p:txBody>
      </p:sp>
      <p:sp>
        <p:nvSpPr>
          <p:cNvPr id="5" name="Content Placeholder 4"/>
          <p:cNvSpPr>
            <a:spLocks noGrp="1"/>
          </p:cNvSpPr>
          <p:nvPr>
            <p:ph sz="half" idx="2"/>
          </p:nvPr>
        </p:nvSpPr>
        <p:spPr>
          <a:xfrm>
            <a:off x="4648200" y="2285992"/>
            <a:ext cx="4038600" cy="4111760"/>
          </a:xfrm>
        </p:spPr>
        <p:txBody>
          <a:bodyPr>
            <a:normAutofit fontScale="25000" lnSpcReduction="20000"/>
          </a:bodyPr>
          <a:lstStyle/>
          <a:p>
            <a:pPr>
              <a:spcBef>
                <a:spcPct val="50000"/>
              </a:spcBef>
              <a:buNone/>
            </a:pPr>
            <a:r>
              <a:rPr lang="en-US" sz="4400" dirty="0" smtClean="0"/>
              <a:t>public void run (){</a:t>
            </a:r>
          </a:p>
          <a:p>
            <a:pPr>
              <a:spcBef>
                <a:spcPct val="50000"/>
              </a:spcBef>
              <a:buNone/>
            </a:pPr>
            <a:r>
              <a:rPr lang="en-US" sz="4400" dirty="0" err="1" smtClean="0"/>
              <a:t>System.out.println</a:t>
            </a:r>
            <a:r>
              <a:rPr lang="en-US" sz="4400" dirty="0" smtClean="0"/>
              <a:t>(“Starting “+name);</a:t>
            </a:r>
          </a:p>
          <a:p>
            <a:pPr>
              <a:spcBef>
                <a:spcPct val="50000"/>
              </a:spcBef>
              <a:buNone/>
            </a:pPr>
            <a:r>
              <a:rPr lang="en-US" sz="4400" dirty="0" smtClean="0"/>
              <a:t>	try { // First, lock count.</a:t>
            </a:r>
          </a:p>
          <a:p>
            <a:pPr>
              <a:spcBef>
                <a:spcPct val="50000"/>
              </a:spcBef>
              <a:buNone/>
            </a:pPr>
            <a:r>
              <a:rPr lang="en-US" sz="4400" dirty="0" smtClean="0"/>
              <a:t>	     </a:t>
            </a:r>
            <a:r>
              <a:rPr lang="en-US" sz="4400" dirty="0" err="1" smtClean="0"/>
              <a:t>System.out.println</a:t>
            </a:r>
            <a:r>
              <a:rPr lang="en-US" sz="4400" dirty="0" smtClean="0"/>
              <a:t>(name + “ is waiting to lock count.”);</a:t>
            </a:r>
          </a:p>
          <a:p>
            <a:pPr>
              <a:spcBef>
                <a:spcPct val="50000"/>
              </a:spcBef>
              <a:buNone/>
            </a:pPr>
            <a:r>
              <a:rPr lang="en-US" sz="4400" dirty="0" smtClean="0"/>
              <a:t>	     </a:t>
            </a:r>
            <a:r>
              <a:rPr lang="en-US" sz="4400" dirty="0" err="1" smtClean="0"/>
              <a:t>lock.lock</a:t>
            </a:r>
            <a:r>
              <a:rPr lang="en-US" sz="4400" dirty="0" smtClean="0"/>
              <a:t>();</a:t>
            </a:r>
          </a:p>
          <a:p>
            <a:pPr>
              <a:spcBef>
                <a:spcPct val="50000"/>
              </a:spcBef>
              <a:buNone/>
            </a:pPr>
            <a:r>
              <a:rPr lang="en-US" sz="4400" dirty="0" smtClean="0"/>
              <a:t>	     </a:t>
            </a:r>
            <a:r>
              <a:rPr lang="en-US" sz="4400" dirty="0" err="1" smtClean="0"/>
              <a:t>System.out.println</a:t>
            </a:r>
            <a:r>
              <a:rPr lang="en-US" sz="4400" dirty="0" smtClean="0"/>
              <a:t>( name + “is locking </a:t>
            </a:r>
            <a:r>
              <a:rPr lang="en-US" sz="4400" dirty="0" err="1" smtClean="0"/>
              <a:t>cout</a:t>
            </a:r>
            <a:r>
              <a:rPr lang="en-US" sz="4400" dirty="0" smtClean="0"/>
              <a:t>.”);</a:t>
            </a:r>
          </a:p>
          <a:p>
            <a:pPr>
              <a:spcBef>
                <a:spcPct val="50000"/>
              </a:spcBef>
              <a:buNone/>
            </a:pPr>
            <a:r>
              <a:rPr lang="en-US" sz="4400" dirty="0" smtClean="0"/>
              <a:t>	     </a:t>
            </a:r>
            <a:r>
              <a:rPr lang="en-US" sz="4400" dirty="0" err="1" smtClean="0"/>
              <a:t>Shared.count</a:t>
            </a:r>
            <a:r>
              <a:rPr lang="en-US" sz="4400" dirty="0" smtClean="0"/>
              <a:t>++;</a:t>
            </a:r>
          </a:p>
          <a:p>
            <a:pPr>
              <a:spcBef>
                <a:spcPct val="50000"/>
              </a:spcBef>
              <a:buNone/>
            </a:pPr>
            <a:r>
              <a:rPr lang="en-US" sz="4400" dirty="0" smtClean="0"/>
              <a:t>	     </a:t>
            </a:r>
            <a:r>
              <a:rPr lang="en-US" sz="4400" dirty="0" err="1" smtClean="0"/>
              <a:t>System.out.println</a:t>
            </a:r>
            <a:r>
              <a:rPr lang="en-US" sz="4400" dirty="0" smtClean="0"/>
              <a:t>(name + “: “ +</a:t>
            </a:r>
            <a:r>
              <a:rPr lang="en-US" sz="4400" dirty="0" err="1" smtClean="0"/>
              <a:t>Shared.count</a:t>
            </a:r>
            <a:r>
              <a:rPr lang="en-US" sz="4400" dirty="0" smtClean="0"/>
              <a:t>);</a:t>
            </a:r>
          </a:p>
          <a:p>
            <a:pPr>
              <a:spcBef>
                <a:spcPct val="50000"/>
              </a:spcBef>
              <a:buNone/>
            </a:pPr>
            <a:r>
              <a:rPr lang="en-US" sz="4400" dirty="0" smtClean="0"/>
              <a:t>	//allow a context switch ---- if possible.</a:t>
            </a:r>
          </a:p>
          <a:p>
            <a:pPr>
              <a:spcBef>
                <a:spcPct val="50000"/>
              </a:spcBef>
              <a:buNone/>
            </a:pPr>
            <a:r>
              <a:rPr lang="en-US" sz="4400" dirty="0" smtClean="0"/>
              <a:t>	</a:t>
            </a:r>
            <a:r>
              <a:rPr lang="en-US" sz="4400" dirty="0" err="1" smtClean="0"/>
              <a:t>System.out.println</a:t>
            </a:r>
            <a:r>
              <a:rPr lang="en-US" sz="4400" dirty="0" smtClean="0"/>
              <a:t>(name + “ is sleeping.);</a:t>
            </a:r>
          </a:p>
          <a:p>
            <a:pPr>
              <a:spcBef>
                <a:spcPct val="50000"/>
              </a:spcBef>
              <a:buNone/>
            </a:pPr>
            <a:r>
              <a:rPr lang="en-US" sz="4400" dirty="0" smtClean="0"/>
              <a:t>	</a:t>
            </a:r>
            <a:r>
              <a:rPr lang="en-US" sz="4400" dirty="0" err="1" smtClean="0"/>
              <a:t>Thread.sleep</a:t>
            </a:r>
            <a:r>
              <a:rPr lang="en-US" sz="4400" dirty="0" smtClean="0"/>
              <a:t>(1000);</a:t>
            </a:r>
          </a:p>
          <a:p>
            <a:pPr>
              <a:spcBef>
                <a:spcPct val="50000"/>
              </a:spcBef>
              <a:buNone/>
            </a:pPr>
            <a:r>
              <a:rPr lang="en-US" sz="4400" dirty="0" smtClean="0"/>
              <a:t>	}catch (</a:t>
            </a:r>
            <a:r>
              <a:rPr lang="en-US" sz="4400" dirty="0" err="1" smtClean="0"/>
              <a:t>InterruptedException</a:t>
            </a:r>
            <a:r>
              <a:rPr lang="en-US" sz="4400" dirty="0" smtClean="0"/>
              <a:t> </a:t>
            </a:r>
            <a:r>
              <a:rPr lang="en-US" sz="4400" dirty="0" err="1" smtClean="0"/>
              <a:t>ecx</a:t>
            </a:r>
            <a:r>
              <a:rPr lang="en-US" sz="4400" dirty="0" smtClean="0"/>
              <a:t>){</a:t>
            </a:r>
          </a:p>
          <a:p>
            <a:pPr>
              <a:spcBef>
                <a:spcPct val="50000"/>
              </a:spcBef>
              <a:buNone/>
            </a:pPr>
            <a:r>
              <a:rPr lang="en-US" sz="4400" dirty="0" smtClean="0"/>
              <a:t>	</a:t>
            </a:r>
            <a:r>
              <a:rPr lang="en-US" sz="4400" dirty="0" err="1" smtClean="0"/>
              <a:t>System.out.println</a:t>
            </a:r>
            <a:r>
              <a:rPr lang="en-US" sz="4400" dirty="0" smtClean="0"/>
              <a:t> (</a:t>
            </a:r>
            <a:r>
              <a:rPr lang="en-US" sz="4400" dirty="0" err="1" smtClean="0"/>
              <a:t>exc</a:t>
            </a:r>
            <a:r>
              <a:rPr lang="en-US" sz="4400" dirty="0" smtClean="0"/>
              <a:t>); </a:t>
            </a:r>
          </a:p>
          <a:p>
            <a:pPr>
              <a:spcBef>
                <a:spcPct val="50000"/>
              </a:spcBef>
              <a:buNone/>
            </a:pPr>
            <a:r>
              <a:rPr lang="en-US" sz="4400" dirty="0" smtClean="0"/>
              <a:t>	}finally{ // unlock</a:t>
            </a:r>
          </a:p>
          <a:p>
            <a:pPr>
              <a:spcBef>
                <a:spcPct val="50000"/>
              </a:spcBef>
              <a:buNone/>
            </a:pPr>
            <a:r>
              <a:rPr lang="en-US" sz="4400" dirty="0" smtClean="0"/>
              <a:t>	</a:t>
            </a:r>
            <a:r>
              <a:rPr lang="en-US" sz="4400" dirty="0" err="1" smtClean="0"/>
              <a:t>System.out.println</a:t>
            </a:r>
            <a:r>
              <a:rPr lang="en-US" sz="4400" dirty="0" smtClean="0"/>
              <a:t>(name + “ is unlocking count. “);</a:t>
            </a:r>
          </a:p>
          <a:p>
            <a:pPr>
              <a:spcBef>
                <a:spcPct val="50000"/>
              </a:spcBef>
              <a:buNone/>
            </a:pPr>
            <a:r>
              <a:rPr lang="en-US" sz="4400" dirty="0" smtClean="0"/>
              <a:t>	</a:t>
            </a:r>
            <a:r>
              <a:rPr lang="en-US" sz="4400" dirty="0" err="1" smtClean="0"/>
              <a:t>lock.unlock</a:t>
            </a:r>
            <a:r>
              <a:rPr lang="en-US" sz="4400" dirty="0" smtClean="0"/>
              <a:t>();</a:t>
            </a:r>
          </a:p>
          <a:p>
            <a:pPr>
              <a:spcBef>
                <a:spcPct val="50000"/>
              </a:spcBef>
              <a:buNone/>
            </a:pPr>
            <a:r>
              <a:rPr lang="en-US" sz="4400" dirty="0" smtClean="0"/>
              <a:t>                  }</a:t>
            </a:r>
          </a:p>
          <a:p>
            <a:pPr>
              <a:spcBef>
                <a:spcPct val="50000"/>
              </a:spcBef>
              <a:buNone/>
            </a:pPr>
            <a:r>
              <a:rPr lang="en-US" sz="4400" dirty="0" smtClean="0"/>
              <a:t>            }</a:t>
            </a:r>
          </a:p>
          <a:p>
            <a:pPr>
              <a:spcBef>
                <a:spcPct val="50000"/>
              </a:spcBef>
              <a:buNone/>
            </a:pPr>
            <a:r>
              <a:rPr lang="en-US" sz="4400" dirty="0" smtClean="0"/>
              <a:t> }  	</a:t>
            </a:r>
          </a:p>
          <a:p>
            <a:endParaRPr lang="en-GB"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Locks</a:t>
            </a:r>
            <a:endParaRPr lang="en-GB" dirty="0"/>
          </a:p>
        </p:txBody>
      </p:sp>
      <p:sp>
        <p:nvSpPr>
          <p:cNvPr id="5" name="Content Placeholder 4"/>
          <p:cNvSpPr>
            <a:spLocks noGrp="1"/>
          </p:cNvSpPr>
          <p:nvPr>
            <p:ph idx="1"/>
          </p:nvPr>
        </p:nvSpPr>
        <p:spPr/>
        <p:txBody>
          <a:bodyPr/>
          <a:lstStyle/>
          <a:p>
            <a:r>
              <a:rPr lang="en-US" dirty="0" smtClean="0"/>
              <a:t>Object – a phone booth.</a:t>
            </a:r>
          </a:p>
          <a:p>
            <a:r>
              <a:rPr lang="en-US" dirty="0" smtClean="0"/>
              <a:t>A thread – A person about to make a phone call.</a:t>
            </a:r>
          </a:p>
          <a:p>
            <a:r>
              <a:rPr lang="en-US" dirty="0" smtClean="0"/>
              <a:t>A locked object – a closed phone booth.</a:t>
            </a:r>
          </a:p>
          <a:p>
            <a:r>
              <a:rPr lang="en-US" dirty="0" smtClean="0"/>
              <a:t>A blocked thread – a person waiting to use an occupied phone booth.</a:t>
            </a:r>
            <a:endParaRPr lang="en-GB"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Thread Pools</a:t>
            </a:r>
            <a:endParaRPr lang="en-GB" dirty="0"/>
          </a:p>
        </p:txBody>
      </p:sp>
      <p:sp>
        <p:nvSpPr>
          <p:cNvPr id="5" name="Subtitle 4"/>
          <p:cNvSpPr>
            <a:spLocks noGrp="1"/>
          </p:cNvSpPr>
          <p:nvPr>
            <p:ph type="subTitle" idx="1"/>
          </p:nvPr>
        </p:nvSpPr>
        <p:spPr/>
        <p:txBody>
          <a:bodyPr/>
          <a:lstStyle/>
          <a:p>
            <a:r>
              <a:rPr lang="en-US" dirty="0" smtClean="0"/>
              <a:t>Dennis </a:t>
            </a:r>
            <a:r>
              <a:rPr lang="en-US" dirty="0" err="1" smtClean="0"/>
              <a:t>Calalo</a:t>
            </a:r>
            <a:r>
              <a:rPr lang="en-US" dirty="0" smtClean="0"/>
              <a:t> on</a:t>
            </a:r>
            <a:endParaRPr lang="en-GB" dirty="0"/>
          </a:p>
        </p:txBody>
      </p:sp>
      <p:pic>
        <p:nvPicPr>
          <p:cNvPr id="6" name="Picture 5" descr="Dennis Calalo.JPG"/>
          <p:cNvPicPr>
            <a:picLocks noChangeAspect="1"/>
          </p:cNvPicPr>
          <p:nvPr/>
        </p:nvPicPr>
        <p:blipFill>
          <a:blip r:embed="rId3"/>
          <a:stretch>
            <a:fillRect/>
          </a:stretch>
        </p:blipFill>
        <p:spPr>
          <a:xfrm>
            <a:off x="928662" y="1855708"/>
            <a:ext cx="1162887" cy="1149417"/>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thread pool?</a:t>
            </a:r>
            <a:endParaRPr lang="en-GB" dirty="0"/>
          </a:p>
        </p:txBody>
      </p:sp>
      <p:sp>
        <p:nvSpPr>
          <p:cNvPr id="3" name="Content Placeholder 2"/>
          <p:cNvSpPr>
            <a:spLocks noGrp="1"/>
          </p:cNvSpPr>
          <p:nvPr>
            <p:ph idx="1"/>
          </p:nvPr>
        </p:nvSpPr>
        <p:spPr/>
        <p:txBody>
          <a:bodyPr/>
          <a:lstStyle/>
          <a:p>
            <a:r>
              <a:rPr lang="en-GB" dirty="0" smtClean="0"/>
              <a:t>An </a:t>
            </a:r>
            <a:r>
              <a:rPr lang="en-GB" dirty="0" smtClean="0"/>
              <a:t>object that maintains a pool of worker threads to perform time consuming </a:t>
            </a:r>
            <a:r>
              <a:rPr lang="en-GB" dirty="0" smtClean="0"/>
              <a:t>operations </a:t>
            </a:r>
            <a:r>
              <a:rPr lang="en-GB" dirty="0" smtClean="0"/>
              <a:t>in parallel</a:t>
            </a:r>
            <a:r>
              <a:rPr lang="en-GB" dirty="0" smtClean="0"/>
              <a:t>.</a:t>
            </a:r>
          </a:p>
          <a:p>
            <a:r>
              <a:rPr lang="en-GB" dirty="0" smtClean="0"/>
              <a:t>Assigns </a:t>
            </a:r>
            <a:r>
              <a:rPr lang="en-GB" dirty="0" smtClean="0"/>
              <a:t>jobs to the threads by putting them in a work request queue, where they are picked up by the next available thread</a:t>
            </a:r>
            <a:endParaRPr lang="en-GB"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Pools In Java</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Executor implementations in </a:t>
            </a:r>
            <a:r>
              <a:rPr lang="en-GB" i="1" dirty="0" err="1" smtClean="0"/>
              <a:t>java.util.concurrent</a:t>
            </a:r>
            <a:r>
              <a:rPr lang="en-GB" dirty="0" smtClean="0"/>
              <a:t> use thread </a:t>
            </a:r>
            <a:r>
              <a:rPr lang="en-GB" dirty="0" smtClean="0"/>
              <a:t>pools, which (in turn) </a:t>
            </a:r>
            <a:r>
              <a:rPr lang="en-GB" dirty="0" smtClean="0"/>
              <a:t>consist of worker threads. </a:t>
            </a:r>
          </a:p>
          <a:p>
            <a:r>
              <a:rPr lang="en-GB" dirty="0" smtClean="0"/>
              <a:t>A worker </a:t>
            </a:r>
            <a:r>
              <a:rPr lang="en-GB" dirty="0" smtClean="0"/>
              <a:t>thread exists separately from the </a:t>
            </a:r>
            <a:r>
              <a:rPr lang="en-GB" dirty="0" err="1" smtClean="0"/>
              <a:t>runnable</a:t>
            </a:r>
            <a:r>
              <a:rPr lang="en-GB" dirty="0" smtClean="0"/>
              <a:t> </a:t>
            </a:r>
            <a:r>
              <a:rPr lang="en-GB" dirty="0" smtClean="0"/>
              <a:t>and </a:t>
            </a:r>
            <a:r>
              <a:rPr lang="en-GB" dirty="0" smtClean="0"/>
              <a:t>callable </a:t>
            </a:r>
            <a:r>
              <a:rPr lang="en-GB" dirty="0" smtClean="0"/>
              <a:t>tasks it executes and is often used to execute multiple tasks.</a:t>
            </a:r>
          </a:p>
          <a:p>
            <a:r>
              <a:rPr lang="en-GB" dirty="0" smtClean="0"/>
              <a:t>Worker threads </a:t>
            </a:r>
            <a:r>
              <a:rPr lang="en-GB" dirty="0" smtClean="0"/>
              <a:t>minimize </a:t>
            </a:r>
            <a:r>
              <a:rPr lang="en-GB" dirty="0" smtClean="0"/>
              <a:t>the overhead due to thread creation. </a:t>
            </a:r>
          </a:p>
          <a:p>
            <a:r>
              <a:rPr lang="en-GB" dirty="0" smtClean="0"/>
              <a:t>Thread objects use a significant amount of memory, and </a:t>
            </a:r>
            <a:r>
              <a:rPr lang="en-GB" dirty="0" smtClean="0"/>
              <a:t>in </a:t>
            </a:r>
            <a:r>
              <a:rPr lang="en-GB" dirty="0" smtClean="0"/>
              <a:t>large-scale </a:t>
            </a:r>
            <a:r>
              <a:rPr lang="en-GB" dirty="0" smtClean="0"/>
              <a:t>applications, </a:t>
            </a:r>
            <a:r>
              <a:rPr lang="en-GB" dirty="0" smtClean="0"/>
              <a:t>allocating and </a:t>
            </a:r>
            <a:r>
              <a:rPr lang="en-GB" dirty="0" err="1" smtClean="0"/>
              <a:t>deallocating</a:t>
            </a:r>
            <a:r>
              <a:rPr lang="en-GB" dirty="0" smtClean="0"/>
              <a:t> many thread objects creates a significant memory management overhead. </a:t>
            </a:r>
          </a:p>
          <a:p>
            <a:pPr>
              <a:buNone/>
            </a:pPr>
            <a:endParaRPr lang="en-GB"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
            </a:r>
            <a:endParaRPr lang="en-GB" dirty="0"/>
          </a:p>
        </p:txBody>
      </p:sp>
      <p:sp>
        <p:nvSpPr>
          <p:cNvPr id="3" name="Content Placeholder 2"/>
          <p:cNvSpPr>
            <a:spLocks noGrp="1"/>
          </p:cNvSpPr>
          <p:nvPr>
            <p:ph idx="1"/>
          </p:nvPr>
        </p:nvSpPr>
        <p:spPr/>
        <p:txBody>
          <a:bodyPr/>
          <a:lstStyle/>
          <a:p>
            <a:r>
              <a:rPr lang="en-US" dirty="0" smtClean="0"/>
              <a:t>Always has a specified number of threads </a:t>
            </a:r>
            <a:r>
              <a:rPr lang="en-US" dirty="0" err="1" smtClean="0"/>
              <a:t>runing</a:t>
            </a:r>
            <a:endParaRPr lang="en-US" dirty="0" smtClean="0"/>
          </a:p>
          <a:p>
            <a:r>
              <a:rPr lang="en-US" dirty="0" smtClean="0"/>
              <a:t>A thread terminated while in use will be automatically replaced by another thread</a:t>
            </a:r>
          </a:p>
          <a:p>
            <a:r>
              <a:rPr lang="en-US" dirty="0" smtClean="0"/>
              <a:t>Tasks </a:t>
            </a:r>
            <a:r>
              <a:rPr lang="en-US" dirty="0" smtClean="0"/>
              <a:t>are submitted to the pool via an internal </a:t>
            </a:r>
            <a:r>
              <a:rPr lang="en-US" dirty="0" smtClean="0"/>
              <a:t>queue</a:t>
            </a:r>
          </a:p>
          <a:p>
            <a:pPr lvl="1"/>
            <a:r>
              <a:rPr lang="en-US" dirty="0" smtClean="0"/>
              <a:t>The queue holds </a:t>
            </a:r>
            <a:r>
              <a:rPr lang="en-US" dirty="0" smtClean="0"/>
              <a:t>extra tasks whenever there are more active tasks than </a:t>
            </a:r>
            <a:r>
              <a:rPr lang="en-US" dirty="0" smtClean="0"/>
              <a:t>active threads</a:t>
            </a:r>
            <a:endParaRPr lang="en-GB"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a:t>
            </a:r>
            <a:endParaRPr lang="en-GB" dirty="0"/>
          </a:p>
        </p:txBody>
      </p:sp>
      <p:sp>
        <p:nvSpPr>
          <p:cNvPr id="3" name="Content Placeholder 2"/>
          <p:cNvSpPr>
            <a:spLocks noGrp="1"/>
          </p:cNvSpPr>
          <p:nvPr>
            <p:ph idx="1"/>
          </p:nvPr>
        </p:nvSpPr>
        <p:spPr/>
        <p:txBody>
          <a:bodyPr/>
          <a:lstStyle/>
          <a:p>
            <a:r>
              <a:rPr lang="en-GB" dirty="0" smtClean="0"/>
              <a:t>It </a:t>
            </a:r>
            <a:r>
              <a:rPr lang="en-GB" dirty="0" smtClean="0"/>
              <a:t>initiates and controls the execution of threads. </a:t>
            </a:r>
          </a:p>
          <a:p>
            <a:r>
              <a:rPr lang="en-GB" dirty="0" smtClean="0"/>
              <a:t>Offer an </a:t>
            </a:r>
            <a:r>
              <a:rPr lang="en-GB" dirty="0" smtClean="0"/>
              <a:t>alternative to managing threads through the Thread class.</a:t>
            </a:r>
          </a:p>
          <a:p>
            <a:r>
              <a:rPr lang="en-GB" dirty="0" smtClean="0"/>
              <a:t>Meant to </a:t>
            </a:r>
            <a:r>
              <a:rPr lang="en-GB" dirty="0" smtClean="0"/>
              <a:t>represent an object responsible for determining how </a:t>
            </a:r>
            <a:r>
              <a:rPr lang="en-GB" dirty="0" smtClean="0"/>
              <a:t>threads execute. </a:t>
            </a:r>
            <a:endParaRPr lang="en-GB" dirty="0" smtClean="0"/>
          </a:p>
          <a:p>
            <a:endParaRPr lang="en-GB"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New </a:t>
            </a:r>
            <a:r>
              <a:rPr lang="en-US" dirty="0" smtClean="0"/>
              <a:t>E</a:t>
            </a:r>
            <a:r>
              <a:rPr lang="en-US" dirty="0" smtClean="0"/>
              <a:t>xecutor </a:t>
            </a:r>
            <a:r>
              <a:rPr lang="en-US" dirty="0" smtClean="0"/>
              <a:t>U</a:t>
            </a:r>
            <a:r>
              <a:rPr lang="en-US" dirty="0" smtClean="0"/>
              <a:t>sing a Fixed </a:t>
            </a:r>
            <a:r>
              <a:rPr lang="en-US" dirty="0" smtClean="0"/>
              <a:t>T</a:t>
            </a:r>
            <a:r>
              <a:rPr lang="en-US" dirty="0" smtClean="0"/>
              <a:t>hread </a:t>
            </a:r>
            <a:r>
              <a:rPr lang="en-US" dirty="0" smtClean="0"/>
              <a:t>P</a:t>
            </a:r>
            <a:r>
              <a:rPr lang="en-US" dirty="0" smtClean="0"/>
              <a:t>ool</a:t>
            </a:r>
            <a:endParaRPr lang="en-GB" dirty="0"/>
          </a:p>
        </p:txBody>
      </p:sp>
      <p:sp>
        <p:nvSpPr>
          <p:cNvPr id="3" name="Content Placeholder 2"/>
          <p:cNvSpPr>
            <a:spLocks noGrp="1"/>
          </p:cNvSpPr>
          <p:nvPr>
            <p:ph idx="1"/>
          </p:nvPr>
        </p:nvSpPr>
        <p:spPr/>
        <p:txBody>
          <a:bodyPr>
            <a:normAutofit fontScale="62500" lnSpcReduction="20000"/>
          </a:bodyPr>
          <a:lstStyle/>
          <a:p>
            <a:pPr>
              <a:buNone/>
            </a:pPr>
            <a:r>
              <a:rPr lang="en-GB" i="1" dirty="0" smtClean="0"/>
              <a:t>public static </a:t>
            </a:r>
            <a:r>
              <a:rPr lang="en-GB" i="1" dirty="0" err="1" smtClean="0"/>
              <a:t>ExecutorService</a:t>
            </a:r>
            <a:r>
              <a:rPr lang="en-GB" i="1" dirty="0" smtClean="0"/>
              <a:t> </a:t>
            </a:r>
            <a:r>
              <a:rPr lang="en-GB" i="1" dirty="0" err="1" smtClean="0"/>
              <a:t>newFixedThreadPool</a:t>
            </a:r>
            <a:r>
              <a:rPr lang="en-GB" i="1" dirty="0" smtClean="0"/>
              <a:t>(</a:t>
            </a:r>
            <a:r>
              <a:rPr lang="en-GB" i="1" dirty="0" err="1" smtClean="0"/>
              <a:t>int</a:t>
            </a:r>
            <a:r>
              <a:rPr lang="en-GB" i="1" dirty="0" smtClean="0"/>
              <a:t> </a:t>
            </a:r>
            <a:r>
              <a:rPr lang="en-GB" i="1" dirty="0" err="1" smtClean="0"/>
              <a:t>nThreads</a:t>
            </a:r>
            <a:r>
              <a:rPr lang="en-GB" i="1" dirty="0" smtClean="0"/>
              <a:t>) </a:t>
            </a:r>
          </a:p>
          <a:p>
            <a:pPr>
              <a:buNone/>
            </a:pPr>
            <a:endParaRPr lang="en-GB" dirty="0" smtClean="0"/>
          </a:p>
          <a:p>
            <a:r>
              <a:rPr lang="en-GB" dirty="0" smtClean="0"/>
              <a:t>Creates a thread pool that reuses a fixed number of threads operating off a shared unbounded queue. At any point, at most </a:t>
            </a:r>
            <a:r>
              <a:rPr lang="en-GB" dirty="0" err="1" smtClean="0"/>
              <a:t>nThreads</a:t>
            </a:r>
            <a:r>
              <a:rPr lang="en-GB" dirty="0" smtClean="0"/>
              <a:t> threads will be active processing tasks. If additional tasks are submitted when all threads are active, they will wait in the queue until a thread is available. If any thread terminates due to a failure during execution prior to shutdown, a new one will take its place if needed to execute subsequent tasks. The threads in the pool will exist until it is explicitly shutdown. </a:t>
            </a:r>
          </a:p>
          <a:p>
            <a:pPr>
              <a:buNone/>
            </a:pPr>
            <a:endParaRPr lang="en-GB" dirty="0" smtClean="0"/>
          </a:p>
          <a:p>
            <a:pPr>
              <a:buNone/>
            </a:pPr>
            <a:r>
              <a:rPr lang="en-GB" b="1" dirty="0" smtClean="0"/>
              <a:t>Parameters: </a:t>
            </a:r>
          </a:p>
          <a:p>
            <a:pPr>
              <a:buNone/>
            </a:pPr>
            <a:r>
              <a:rPr lang="en-GB" dirty="0" err="1" smtClean="0"/>
              <a:t>nThreads</a:t>
            </a:r>
            <a:r>
              <a:rPr lang="en-GB" dirty="0" smtClean="0"/>
              <a:t> - the number of threads in the pool </a:t>
            </a:r>
            <a:endParaRPr lang="en-GB" dirty="0" smtClean="0"/>
          </a:p>
          <a:p>
            <a:pPr>
              <a:buNone/>
            </a:pPr>
            <a:endParaRPr lang="en-GB" dirty="0" smtClean="0"/>
          </a:p>
          <a:p>
            <a:pPr>
              <a:buNone/>
            </a:pPr>
            <a:r>
              <a:rPr lang="en-GB" b="1" dirty="0" smtClean="0"/>
              <a:t>Returns: </a:t>
            </a:r>
          </a:p>
          <a:p>
            <a:pPr>
              <a:buNone/>
            </a:pPr>
            <a:r>
              <a:rPr lang="en-GB" dirty="0" smtClean="0"/>
              <a:t>the newly created thread pool </a:t>
            </a:r>
            <a:endParaRPr lang="en-GB" dirty="0" smtClean="0"/>
          </a:p>
          <a:p>
            <a:pPr>
              <a:buNone/>
            </a:pPr>
            <a:endParaRPr lang="en-GB" dirty="0" smtClean="0"/>
          </a:p>
          <a:p>
            <a:pPr>
              <a:buNone/>
            </a:pPr>
            <a:r>
              <a:rPr lang="en-GB" b="1" dirty="0" smtClean="0"/>
              <a:t>Throws: </a:t>
            </a:r>
          </a:p>
          <a:p>
            <a:pPr>
              <a:buNone/>
            </a:pPr>
            <a:r>
              <a:rPr lang="en-GB" dirty="0" err="1" smtClean="0"/>
              <a:t>IllegalArgumentException</a:t>
            </a:r>
            <a:r>
              <a:rPr lang="en-GB" dirty="0" smtClean="0"/>
              <a:t> - if </a:t>
            </a:r>
            <a:r>
              <a:rPr lang="en-GB" dirty="0" err="1" smtClean="0"/>
              <a:t>nThreads</a:t>
            </a:r>
            <a:r>
              <a:rPr lang="en-GB" dirty="0" smtClean="0"/>
              <a:t> &lt;= 0</a:t>
            </a:r>
          </a:p>
          <a:p>
            <a:endParaRPr lang="en-GB"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Thread Pool Examples in Java – </a:t>
            </a:r>
            <a:r>
              <a:rPr lang="en-US" dirty="0" smtClean="0"/>
              <a:t>Single </a:t>
            </a:r>
            <a:r>
              <a:rPr lang="en-US" dirty="0" smtClean="0"/>
              <a:t>Thread Pools</a:t>
            </a:r>
            <a:endParaRPr lang="en-GB" dirty="0"/>
          </a:p>
        </p:txBody>
      </p:sp>
      <p:sp>
        <p:nvSpPr>
          <p:cNvPr id="3" name="Content Placeholder 2"/>
          <p:cNvSpPr>
            <a:spLocks noGrp="1"/>
          </p:cNvSpPr>
          <p:nvPr>
            <p:ph idx="1"/>
          </p:nvPr>
        </p:nvSpPr>
        <p:spPr/>
        <p:txBody>
          <a:bodyPr/>
          <a:lstStyle/>
          <a:p>
            <a:r>
              <a:rPr lang="en-US" dirty="0" smtClean="0"/>
              <a:t>Always executes one task at a time</a:t>
            </a:r>
          </a:p>
          <a:p>
            <a:r>
              <a:rPr lang="en-US" dirty="0" smtClean="0"/>
              <a:t>Other tasks will be placed in the internal queue until the single thread is available</a:t>
            </a:r>
            <a:endParaRPr lang="en-GB"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Thread Pool Usage</a:t>
            </a:r>
            <a:endParaRPr lang="en-GB" dirty="0"/>
          </a:p>
        </p:txBody>
      </p:sp>
      <p:sp>
        <p:nvSpPr>
          <p:cNvPr id="3" name="Content Placeholder 2"/>
          <p:cNvSpPr>
            <a:spLocks noGrp="1"/>
          </p:cNvSpPr>
          <p:nvPr>
            <p:ph idx="1"/>
          </p:nvPr>
        </p:nvSpPr>
        <p:spPr/>
        <p:txBody>
          <a:bodyPr/>
          <a:lstStyle/>
          <a:p>
            <a:r>
              <a:rPr lang="en-US" sz="2000" dirty="0" smtClean="0"/>
              <a:t>public static </a:t>
            </a:r>
            <a:r>
              <a:rPr lang="en-US" sz="2000" dirty="0" err="1" smtClean="0"/>
              <a:t>ExecutorService</a:t>
            </a:r>
            <a:r>
              <a:rPr lang="en-US" sz="2000" dirty="0" smtClean="0"/>
              <a:t> </a:t>
            </a:r>
            <a:r>
              <a:rPr lang="en-US" sz="2000" dirty="0" err="1" smtClean="0"/>
              <a:t>newSingleThreadExecutor</a:t>
            </a:r>
            <a:r>
              <a:rPr lang="en-US" sz="2000" dirty="0" smtClean="0"/>
              <a:t>() </a:t>
            </a:r>
          </a:p>
          <a:p>
            <a:pPr lvl="1"/>
            <a:r>
              <a:rPr lang="en-US" sz="2000" dirty="0" smtClean="0"/>
              <a:t>Creates an Executor that uses a single worker thread operating off an unbounded queue. (Note however that if this single thread terminates due to a failure during execution prior to shutdown, a new one will take its place if needed to execute subsequent tasks.) Tasks are guaranteed to execute sequentially, and no more than one task will be active at any given time. Unlike the otherwise equivalent </a:t>
            </a:r>
            <a:r>
              <a:rPr lang="en-US" sz="2000" dirty="0" err="1" smtClean="0"/>
              <a:t>newFixedThreadPool</a:t>
            </a:r>
            <a:r>
              <a:rPr lang="en-US" sz="2000" dirty="0" smtClean="0"/>
              <a:t> </a:t>
            </a:r>
            <a:r>
              <a:rPr lang="en-US" sz="2000" dirty="0" smtClean="0"/>
              <a:t>the returned executor is guaranteed not to be reconfigurable to use additional threads. </a:t>
            </a:r>
          </a:p>
          <a:p>
            <a:pPr>
              <a:buNone/>
            </a:pP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threads?</a:t>
            </a:r>
            <a:endParaRPr lang="en-GB" dirty="0"/>
          </a:p>
        </p:txBody>
      </p:sp>
      <p:sp>
        <p:nvSpPr>
          <p:cNvPr id="3" name="Content Placeholder 2"/>
          <p:cNvSpPr>
            <a:spLocks noGrp="1"/>
          </p:cNvSpPr>
          <p:nvPr>
            <p:ph idx="1"/>
          </p:nvPr>
        </p:nvSpPr>
        <p:spPr/>
        <p:txBody>
          <a:bodyPr/>
          <a:lstStyle/>
          <a:p>
            <a:r>
              <a:rPr lang="en-GB" dirty="0" smtClean="0"/>
              <a:t>Threads are units of program execution that execute in parallel to the main program or main thread</a:t>
            </a:r>
            <a:endParaRPr lang="en-GB" dirty="0" smtClean="0"/>
          </a:p>
          <a:p>
            <a:r>
              <a:rPr lang="en-GB" dirty="0" smtClean="0"/>
              <a:t>Threads require </a:t>
            </a:r>
            <a:r>
              <a:rPr lang="en-GB" dirty="0" smtClean="0"/>
              <a:t>fewer resources than </a:t>
            </a:r>
            <a:r>
              <a:rPr lang="en-GB" dirty="0" smtClean="0"/>
              <a:t>spawning new processes</a:t>
            </a:r>
          </a:p>
          <a:p>
            <a:r>
              <a:rPr lang="en-US" dirty="0" smtClean="0"/>
              <a:t>Threads have their own execution environment, much like a full-blown process</a:t>
            </a:r>
            <a:endParaRPr lang="en-GB" dirty="0" smtClean="0"/>
          </a:p>
          <a:p>
            <a:endParaRPr lang="en-GB"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 Types</a:t>
            </a:r>
            <a:endParaRPr lang="en-GB" dirty="0"/>
          </a:p>
        </p:txBody>
      </p:sp>
      <p:sp>
        <p:nvSpPr>
          <p:cNvPr id="3" name="Content Placeholder 2"/>
          <p:cNvSpPr>
            <a:spLocks noGrp="1"/>
          </p:cNvSpPr>
          <p:nvPr>
            <p:ph idx="1"/>
          </p:nvPr>
        </p:nvSpPr>
        <p:spPr/>
        <p:txBody>
          <a:bodyPr>
            <a:normAutofit fontScale="85000" lnSpcReduction="20000"/>
          </a:bodyPr>
          <a:lstStyle/>
          <a:p>
            <a:pPr>
              <a:lnSpc>
                <a:spcPct val="80000"/>
              </a:lnSpc>
            </a:pPr>
            <a:r>
              <a:rPr lang="en-US" sz="2800" b="1" dirty="0" smtClean="0"/>
              <a:t>BlockingQueue</a:t>
            </a:r>
            <a:r>
              <a:rPr lang="en-US" sz="2800" dirty="0" smtClean="0"/>
              <a:t> defines a first-in-first-out data structure that blocks or times out when you attempt to add to a full queue, or retrieve from an empty queue. </a:t>
            </a:r>
            <a:endParaRPr lang="en-US" sz="2800" dirty="0" smtClean="0"/>
          </a:p>
          <a:p>
            <a:pPr>
              <a:lnSpc>
                <a:spcPct val="80000"/>
              </a:lnSpc>
              <a:buNone/>
            </a:pPr>
            <a:endParaRPr lang="en-US" sz="2800" dirty="0" smtClean="0"/>
          </a:p>
          <a:p>
            <a:pPr>
              <a:lnSpc>
                <a:spcPct val="80000"/>
              </a:lnSpc>
            </a:pPr>
            <a:r>
              <a:rPr lang="en-US" sz="2800" b="1" dirty="0" smtClean="0"/>
              <a:t>ConcurrentMap </a:t>
            </a:r>
            <a:r>
              <a:rPr lang="en-US" sz="2800" dirty="0" smtClean="0"/>
              <a:t>is a </a:t>
            </a:r>
            <a:r>
              <a:rPr lang="en-US" sz="2800" dirty="0" err="1" smtClean="0"/>
              <a:t>subinterface</a:t>
            </a:r>
            <a:r>
              <a:rPr lang="en-US" sz="2800" dirty="0" smtClean="0"/>
              <a:t> of </a:t>
            </a:r>
            <a:r>
              <a:rPr lang="en-US" sz="2800" dirty="0" err="1" smtClean="0"/>
              <a:t>java.util.Map</a:t>
            </a:r>
            <a:r>
              <a:rPr lang="en-US" sz="2800" dirty="0" smtClean="0"/>
              <a:t> that defines useful atomic operations. These operations remove or replace a key-value pair only if the key is present, or add a key-value pair only if the key is absent. Making these operations atomic helps avoid synchronization. The standard general-purpose implementation of ConcurrentMap is </a:t>
            </a:r>
            <a:r>
              <a:rPr lang="en-US" sz="2800" dirty="0" err="1" smtClean="0"/>
              <a:t>ConcurrentHashMap</a:t>
            </a:r>
            <a:r>
              <a:rPr lang="en-US" sz="2800" dirty="0" smtClean="0"/>
              <a:t>, which is a concurrent analog of </a:t>
            </a:r>
            <a:r>
              <a:rPr lang="en-US" sz="2800" dirty="0" err="1" smtClean="0"/>
              <a:t>HashMap</a:t>
            </a:r>
            <a:r>
              <a:rPr lang="en-US" sz="2800" dirty="0" smtClean="0"/>
              <a:t>. </a:t>
            </a:r>
            <a:endParaRPr lang="en-US" sz="2800" dirty="0" smtClean="0"/>
          </a:p>
          <a:p>
            <a:pPr>
              <a:lnSpc>
                <a:spcPct val="80000"/>
              </a:lnSpc>
              <a:buNone/>
            </a:pPr>
            <a:endParaRPr lang="en-US" sz="2800" dirty="0" smtClean="0"/>
          </a:p>
          <a:p>
            <a:pPr>
              <a:lnSpc>
                <a:spcPct val="80000"/>
              </a:lnSpc>
            </a:pPr>
            <a:r>
              <a:rPr lang="en-US" sz="2800" b="1" dirty="0" smtClean="0"/>
              <a:t>ConcurrentNavigableMap</a:t>
            </a:r>
            <a:r>
              <a:rPr lang="en-US" sz="2800" dirty="0" smtClean="0"/>
              <a:t> is a </a:t>
            </a:r>
            <a:r>
              <a:rPr lang="en-US" sz="2800" dirty="0" err="1" smtClean="0"/>
              <a:t>subinterface</a:t>
            </a:r>
            <a:r>
              <a:rPr lang="en-US" sz="2800" dirty="0" smtClean="0"/>
              <a:t> of ConcurrentMap that supports approximate matches. The standard general-purpose implementation of ConcurrentNavigableMap is </a:t>
            </a:r>
            <a:r>
              <a:rPr lang="en-US" sz="2800" dirty="0" err="1" smtClean="0"/>
              <a:t>ConcurrentSkipListMap</a:t>
            </a:r>
            <a:r>
              <a:rPr lang="en-US" sz="2800" dirty="0" smtClean="0"/>
              <a:t>, which is a concurrent analog of </a:t>
            </a:r>
            <a:r>
              <a:rPr lang="en-US" sz="2800" dirty="0" err="1" smtClean="0"/>
              <a:t>TreeMap</a:t>
            </a:r>
            <a:r>
              <a:rPr lang="en-US" sz="2800" dirty="0" smtClean="0"/>
              <a:t>. </a:t>
            </a:r>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threads with the </a:t>
            </a:r>
            <a:r>
              <a:rPr lang="en-US" dirty="0" err="1" smtClean="0"/>
              <a:t>Runnable</a:t>
            </a:r>
            <a:r>
              <a:rPr lang="en-US" dirty="0" smtClean="0"/>
              <a:t> Interface</a:t>
            </a:r>
            <a:endParaRPr lang="en-GB" dirty="0"/>
          </a:p>
        </p:txBody>
      </p:sp>
      <p:sp>
        <p:nvSpPr>
          <p:cNvPr id="4" name="Content Placeholder 3"/>
          <p:cNvSpPr>
            <a:spLocks noGrp="1"/>
          </p:cNvSpPr>
          <p:nvPr>
            <p:ph sz="half" idx="1"/>
          </p:nvPr>
        </p:nvSpPr>
        <p:spPr>
          <a:ln>
            <a:solidFill>
              <a:schemeClr val="accent1">
                <a:alpha val="96000"/>
              </a:schemeClr>
            </a:solidFill>
          </a:ln>
        </p:spPr>
        <p:txBody>
          <a:bodyPr>
            <a:normAutofit/>
          </a:bodyPr>
          <a:lstStyle/>
          <a:p>
            <a:pPr>
              <a:buNone/>
            </a:pPr>
            <a:r>
              <a:rPr lang="en-GB" sz="1300" dirty="0" smtClean="0"/>
              <a:t>public class </a:t>
            </a:r>
            <a:r>
              <a:rPr lang="en-GB" sz="1300" dirty="0" err="1" smtClean="0"/>
              <a:t>HelloRunnable</a:t>
            </a:r>
            <a:r>
              <a:rPr lang="en-GB" sz="1300" dirty="0" smtClean="0"/>
              <a:t> implements </a:t>
            </a:r>
            <a:r>
              <a:rPr lang="en-GB" sz="1300" dirty="0" err="1" smtClean="0"/>
              <a:t>Runnable</a:t>
            </a:r>
            <a:r>
              <a:rPr lang="en-GB" sz="1300" dirty="0" smtClean="0"/>
              <a:t> {    </a:t>
            </a:r>
          </a:p>
          <a:p>
            <a:pPr>
              <a:buNone/>
            </a:pPr>
            <a:r>
              <a:rPr lang="en-GB" sz="1300" dirty="0" smtClean="0"/>
              <a:t> public void run() {        </a:t>
            </a:r>
            <a:endParaRPr lang="en-GB" sz="1300" dirty="0" smtClean="0"/>
          </a:p>
          <a:p>
            <a:pPr>
              <a:buNone/>
            </a:pPr>
            <a:r>
              <a:rPr lang="en-GB" sz="1300" dirty="0" smtClean="0"/>
              <a:t>	</a:t>
            </a:r>
            <a:r>
              <a:rPr lang="en-GB" sz="1300" dirty="0" err="1" smtClean="0"/>
              <a:t>System.out.println</a:t>
            </a:r>
            <a:r>
              <a:rPr lang="en-GB" sz="1300" dirty="0" smtClean="0"/>
              <a:t>("Hello from a thread!");    </a:t>
            </a:r>
            <a:endParaRPr lang="en-GB" sz="1300" dirty="0" smtClean="0"/>
          </a:p>
          <a:p>
            <a:pPr>
              <a:buNone/>
            </a:pPr>
            <a:r>
              <a:rPr lang="en-GB" sz="1300" dirty="0" smtClean="0"/>
              <a:t>}</a:t>
            </a:r>
            <a:r>
              <a:rPr lang="en-GB" sz="1300" dirty="0" smtClean="0"/>
              <a:t>     </a:t>
            </a:r>
          </a:p>
          <a:p>
            <a:pPr>
              <a:buNone/>
            </a:pPr>
            <a:r>
              <a:rPr lang="en-GB" sz="1300" dirty="0" smtClean="0"/>
              <a:t>	public </a:t>
            </a:r>
            <a:r>
              <a:rPr lang="en-GB" sz="1300" dirty="0" smtClean="0"/>
              <a:t>static void main(String </a:t>
            </a:r>
            <a:r>
              <a:rPr lang="en-GB" sz="1300" dirty="0" err="1" smtClean="0"/>
              <a:t>args</a:t>
            </a:r>
            <a:r>
              <a:rPr lang="en-GB" sz="1300" dirty="0" smtClean="0"/>
              <a:t>[]) {       </a:t>
            </a:r>
          </a:p>
          <a:p>
            <a:pPr>
              <a:buNone/>
            </a:pPr>
            <a:r>
              <a:rPr lang="en-GB" sz="1300" dirty="0" smtClean="0"/>
              <a:t> 		(new Thread(new </a:t>
            </a:r>
            <a:r>
              <a:rPr lang="en-GB" sz="1300" dirty="0" err="1" smtClean="0"/>
              <a:t>HelloRunnable</a:t>
            </a:r>
            <a:r>
              <a:rPr lang="en-GB" sz="1300" dirty="0" smtClean="0"/>
              <a:t>())).start();    }</a:t>
            </a:r>
          </a:p>
          <a:p>
            <a:pPr>
              <a:buNone/>
            </a:pPr>
            <a:r>
              <a:rPr lang="en-GB" sz="1300" dirty="0" smtClean="0"/>
              <a:t> }</a:t>
            </a:r>
          </a:p>
          <a:p>
            <a:pPr>
              <a:buNone/>
            </a:pPr>
            <a:endParaRPr lang="en-GB" dirty="0"/>
          </a:p>
        </p:txBody>
      </p:sp>
      <p:sp>
        <p:nvSpPr>
          <p:cNvPr id="5" name="Content Placeholder 4"/>
          <p:cNvSpPr>
            <a:spLocks noGrp="1"/>
          </p:cNvSpPr>
          <p:nvPr>
            <p:ph sz="half" idx="2"/>
          </p:nvPr>
        </p:nvSpPr>
        <p:spPr/>
        <p:txBody>
          <a:bodyPr>
            <a:normAutofit/>
          </a:bodyPr>
          <a:lstStyle/>
          <a:p>
            <a:r>
              <a:rPr lang="en-GB" sz="2400" dirty="0" err="1" smtClean="0"/>
              <a:t>Runnable</a:t>
            </a:r>
            <a:r>
              <a:rPr lang="en-GB" sz="2400" dirty="0" smtClean="0"/>
              <a:t> interface defines a single </a:t>
            </a:r>
            <a:r>
              <a:rPr lang="en-GB" sz="2400" dirty="0" smtClean="0"/>
              <a:t>method named Run that will be executed once the thread is spawned. </a:t>
            </a:r>
            <a:r>
              <a:rPr lang="en-GB" sz="2400" dirty="0" smtClean="0"/>
              <a:t>The </a:t>
            </a:r>
            <a:r>
              <a:rPr lang="en-GB" sz="2400" dirty="0" err="1" smtClean="0"/>
              <a:t>Runnable</a:t>
            </a:r>
            <a:r>
              <a:rPr lang="en-GB" sz="2400" dirty="0" smtClean="0"/>
              <a:t> object is passed to the Thread constructor, as in the </a:t>
            </a:r>
            <a:r>
              <a:rPr lang="en-GB" sz="2400" dirty="0" err="1" smtClean="0"/>
              <a:t>HelloRunnable</a:t>
            </a:r>
            <a:r>
              <a:rPr lang="en-GB" sz="2400" dirty="0" smtClean="0"/>
              <a:t> </a:t>
            </a:r>
            <a:r>
              <a:rPr lang="en-GB" sz="2400" dirty="0" smtClean="0"/>
              <a:t>example</a:t>
            </a:r>
            <a:r>
              <a:rPr lang="en-GB" sz="2400" dirty="0" smtClean="0"/>
              <a:t>.</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threads by Inheriting from the Thread Class</a:t>
            </a:r>
            <a:endParaRPr lang="en-GB" dirty="0"/>
          </a:p>
        </p:txBody>
      </p:sp>
      <p:sp>
        <p:nvSpPr>
          <p:cNvPr id="4" name="Content Placeholder 3"/>
          <p:cNvSpPr>
            <a:spLocks noGrp="1"/>
          </p:cNvSpPr>
          <p:nvPr>
            <p:ph sz="half" idx="1"/>
          </p:nvPr>
        </p:nvSpPr>
        <p:spPr>
          <a:ln>
            <a:solidFill>
              <a:schemeClr val="accent1">
                <a:alpha val="96000"/>
              </a:schemeClr>
            </a:solidFill>
          </a:ln>
        </p:spPr>
        <p:txBody>
          <a:bodyPr>
            <a:normAutofit/>
          </a:bodyPr>
          <a:lstStyle/>
          <a:p>
            <a:pPr>
              <a:buNone/>
            </a:pPr>
            <a:r>
              <a:rPr lang="en-GB" sz="1300" dirty="0" smtClean="0"/>
              <a:t>public class </a:t>
            </a:r>
            <a:r>
              <a:rPr lang="en-GB" sz="1300" dirty="0" err="1" smtClean="0"/>
              <a:t>HelloThread</a:t>
            </a:r>
            <a:r>
              <a:rPr lang="en-GB" sz="1300" dirty="0" smtClean="0"/>
              <a:t> extends Thread {     </a:t>
            </a:r>
          </a:p>
          <a:p>
            <a:pPr>
              <a:buNone/>
            </a:pPr>
            <a:r>
              <a:rPr lang="en-GB" sz="1300" dirty="0" smtClean="0"/>
              <a:t>public void run() {        </a:t>
            </a:r>
            <a:endParaRPr lang="en-GB" sz="1300" dirty="0" smtClean="0"/>
          </a:p>
          <a:p>
            <a:pPr>
              <a:buNone/>
            </a:pPr>
            <a:r>
              <a:rPr lang="en-GB" sz="1300" dirty="0" smtClean="0"/>
              <a:t>	</a:t>
            </a:r>
            <a:r>
              <a:rPr lang="en-GB" sz="1300" dirty="0" err="1" smtClean="0"/>
              <a:t>System.out.println</a:t>
            </a:r>
            <a:r>
              <a:rPr lang="en-GB" sz="1300" dirty="0" smtClean="0"/>
              <a:t>("Hello from a thread!");    </a:t>
            </a:r>
            <a:endParaRPr lang="en-GB" sz="1300" dirty="0" smtClean="0"/>
          </a:p>
          <a:p>
            <a:pPr>
              <a:buNone/>
            </a:pPr>
            <a:r>
              <a:rPr lang="en-GB" sz="1300" dirty="0" smtClean="0"/>
              <a:t>	</a:t>
            </a:r>
            <a:r>
              <a:rPr lang="en-GB" sz="1300" dirty="0" smtClean="0"/>
              <a:t>}</a:t>
            </a:r>
            <a:r>
              <a:rPr lang="en-GB" sz="1300" dirty="0" smtClean="0"/>
              <a:t>    </a:t>
            </a:r>
          </a:p>
          <a:p>
            <a:pPr>
              <a:buNone/>
            </a:pPr>
            <a:r>
              <a:rPr lang="en-GB" sz="1300" dirty="0" smtClean="0"/>
              <a:t>	 </a:t>
            </a:r>
            <a:r>
              <a:rPr lang="en-GB" sz="1300" dirty="0" smtClean="0"/>
              <a:t>public static void main(String </a:t>
            </a:r>
            <a:r>
              <a:rPr lang="en-GB" sz="1300" dirty="0" err="1" smtClean="0"/>
              <a:t>args</a:t>
            </a:r>
            <a:r>
              <a:rPr lang="en-GB" sz="1300" dirty="0" smtClean="0"/>
              <a:t>[]) {      </a:t>
            </a:r>
          </a:p>
          <a:p>
            <a:pPr>
              <a:buNone/>
            </a:pPr>
            <a:r>
              <a:rPr lang="en-GB" sz="1300" dirty="0" smtClean="0"/>
              <a:t>	  (new </a:t>
            </a:r>
            <a:r>
              <a:rPr lang="en-GB" sz="1300" dirty="0" err="1" smtClean="0"/>
              <a:t>HelloThread</a:t>
            </a:r>
            <a:r>
              <a:rPr lang="en-GB" sz="1300" dirty="0" smtClean="0"/>
              <a:t>()).start();  </a:t>
            </a:r>
          </a:p>
          <a:p>
            <a:pPr>
              <a:buNone/>
            </a:pPr>
            <a:r>
              <a:rPr lang="en-GB" sz="1300" dirty="0" smtClean="0"/>
              <a:t> 	 }</a:t>
            </a:r>
          </a:p>
          <a:p>
            <a:pPr>
              <a:buNone/>
            </a:pPr>
            <a:r>
              <a:rPr lang="en-GB" sz="1300" dirty="0" smtClean="0"/>
              <a:t> }</a:t>
            </a:r>
          </a:p>
          <a:p>
            <a:pPr>
              <a:buNone/>
            </a:pPr>
            <a:endParaRPr lang="en-GB" dirty="0"/>
          </a:p>
        </p:txBody>
      </p:sp>
      <p:sp>
        <p:nvSpPr>
          <p:cNvPr id="5" name="Content Placeholder 4"/>
          <p:cNvSpPr>
            <a:spLocks noGrp="1"/>
          </p:cNvSpPr>
          <p:nvPr>
            <p:ph sz="half" idx="2"/>
          </p:nvPr>
        </p:nvSpPr>
        <p:spPr/>
        <p:txBody>
          <a:bodyPr>
            <a:normAutofit/>
          </a:bodyPr>
          <a:lstStyle/>
          <a:p>
            <a:r>
              <a:rPr lang="en-GB" sz="2400" dirty="0" err="1" smtClean="0"/>
              <a:t>Runnable</a:t>
            </a:r>
            <a:r>
              <a:rPr lang="en-GB" sz="2400" dirty="0" smtClean="0"/>
              <a:t> interface defines a single method named Run that will be executed once the thread is spawned. The </a:t>
            </a:r>
            <a:r>
              <a:rPr lang="en-GB" sz="2400" dirty="0" err="1" smtClean="0"/>
              <a:t>Runnable</a:t>
            </a:r>
            <a:r>
              <a:rPr lang="en-GB" sz="2400" dirty="0" smtClean="0"/>
              <a:t> object is passed to the Thread constructor, as in the </a:t>
            </a:r>
            <a:r>
              <a:rPr lang="en-GB" sz="2400" dirty="0" err="1" smtClean="0"/>
              <a:t>HelloRunnable</a:t>
            </a:r>
            <a:r>
              <a:rPr lang="en-GB" sz="2400" dirty="0" smtClean="0"/>
              <a:t> example.</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Threads and Sleeping – An Example</a:t>
            </a:r>
            <a:endParaRPr lang="en-GB" dirty="0"/>
          </a:p>
        </p:txBody>
      </p:sp>
      <p:sp>
        <p:nvSpPr>
          <p:cNvPr id="3" name="Content Placeholder 2"/>
          <p:cNvSpPr>
            <a:spLocks noGrp="1"/>
          </p:cNvSpPr>
          <p:nvPr>
            <p:ph sz="half" idx="1"/>
          </p:nvPr>
        </p:nvSpPr>
        <p:spPr>
          <a:ln>
            <a:solidFill>
              <a:schemeClr val="accent1">
                <a:alpha val="96000"/>
              </a:schemeClr>
            </a:solidFill>
          </a:ln>
        </p:spPr>
        <p:txBody>
          <a:bodyPr>
            <a:normAutofit fontScale="77500" lnSpcReduction="20000"/>
          </a:bodyPr>
          <a:lstStyle/>
          <a:p>
            <a:pPr>
              <a:buNone/>
            </a:pPr>
            <a:r>
              <a:rPr lang="en-GB" sz="2200" dirty="0" smtClean="0"/>
              <a:t>public class </a:t>
            </a:r>
            <a:r>
              <a:rPr lang="en-GB" sz="2200" dirty="0" err="1" smtClean="0"/>
              <a:t>SleepMessages</a:t>
            </a:r>
            <a:r>
              <a:rPr lang="en-GB" sz="2200" dirty="0" smtClean="0"/>
              <a:t> {   </a:t>
            </a:r>
          </a:p>
          <a:p>
            <a:pPr>
              <a:buNone/>
            </a:pPr>
            <a:r>
              <a:rPr lang="en-GB" sz="2200" dirty="0" smtClean="0"/>
              <a:t>	public static void main(String </a:t>
            </a:r>
            <a:r>
              <a:rPr lang="en-GB" sz="2200" dirty="0" err="1" smtClean="0"/>
              <a:t>args</a:t>
            </a:r>
            <a:r>
              <a:rPr lang="en-GB" sz="2200" dirty="0" smtClean="0"/>
              <a:t>[]) throws </a:t>
            </a:r>
            <a:r>
              <a:rPr lang="en-GB" sz="2200" dirty="0" err="1" smtClean="0"/>
              <a:t>InterruptedException</a:t>
            </a:r>
            <a:r>
              <a:rPr lang="en-GB" sz="2200" dirty="0" smtClean="0"/>
              <a:t> {        </a:t>
            </a:r>
          </a:p>
          <a:p>
            <a:pPr>
              <a:buNone/>
            </a:pPr>
            <a:r>
              <a:rPr lang="en-GB" sz="2200" dirty="0" smtClean="0"/>
              <a:t>     String </a:t>
            </a:r>
            <a:r>
              <a:rPr lang="en-GB" sz="2200" dirty="0" err="1" smtClean="0"/>
              <a:t>importantInfo</a:t>
            </a:r>
            <a:r>
              <a:rPr lang="en-GB" sz="2200" dirty="0" smtClean="0"/>
              <a:t>[] = {           </a:t>
            </a:r>
          </a:p>
          <a:p>
            <a:pPr>
              <a:buNone/>
            </a:pPr>
            <a:r>
              <a:rPr lang="en-GB" sz="2200" dirty="0" smtClean="0"/>
              <a:t>		 "Mares eat oats",            </a:t>
            </a:r>
          </a:p>
          <a:p>
            <a:pPr>
              <a:buNone/>
            </a:pPr>
            <a:r>
              <a:rPr lang="en-GB" sz="2200" dirty="0" smtClean="0"/>
              <a:t>		 "Does eat oats",         </a:t>
            </a:r>
          </a:p>
          <a:p>
            <a:pPr>
              <a:buNone/>
            </a:pPr>
            <a:r>
              <a:rPr lang="en-GB" sz="2200" dirty="0" smtClean="0"/>
              <a:t>		 "Little lambs eat ivy",          </a:t>
            </a:r>
          </a:p>
          <a:p>
            <a:pPr>
              <a:buNone/>
            </a:pPr>
            <a:r>
              <a:rPr lang="en-GB" sz="2200" dirty="0" smtClean="0"/>
              <a:t> 		 "A kid will eat ivy too" </a:t>
            </a:r>
          </a:p>
          <a:p>
            <a:pPr>
              <a:buNone/>
            </a:pPr>
            <a:r>
              <a:rPr lang="en-GB" sz="2200" dirty="0" smtClean="0"/>
              <a:t>  };        </a:t>
            </a:r>
          </a:p>
          <a:p>
            <a:pPr>
              <a:buNone/>
            </a:pPr>
            <a:r>
              <a:rPr lang="en-GB" sz="2200" dirty="0" smtClean="0"/>
              <a:t>	for (</a:t>
            </a:r>
            <a:r>
              <a:rPr lang="en-GB" sz="2200" dirty="0" err="1" smtClean="0"/>
              <a:t>int</a:t>
            </a:r>
            <a:r>
              <a:rPr lang="en-GB" sz="2200" dirty="0" smtClean="0"/>
              <a:t> </a:t>
            </a:r>
            <a:r>
              <a:rPr lang="en-GB" sz="2200" dirty="0" err="1" smtClean="0"/>
              <a:t>i</a:t>
            </a:r>
            <a:r>
              <a:rPr lang="en-GB" sz="2200" dirty="0" smtClean="0"/>
              <a:t> = 0; </a:t>
            </a:r>
            <a:r>
              <a:rPr lang="en-GB" sz="2200" dirty="0" err="1" smtClean="0"/>
              <a:t>i</a:t>
            </a:r>
            <a:r>
              <a:rPr lang="en-GB" sz="2200" dirty="0" smtClean="0"/>
              <a:t> &lt; </a:t>
            </a:r>
            <a:r>
              <a:rPr lang="en-GB" sz="2200" dirty="0" err="1" smtClean="0"/>
              <a:t>importantInfo.length</a:t>
            </a:r>
            <a:r>
              <a:rPr lang="en-GB" sz="2200" dirty="0" smtClean="0"/>
              <a:t>; </a:t>
            </a:r>
            <a:r>
              <a:rPr lang="en-GB" sz="2200" dirty="0" err="1" smtClean="0"/>
              <a:t>i</a:t>
            </a:r>
            <a:r>
              <a:rPr lang="en-GB" sz="2200" dirty="0" smtClean="0"/>
              <a:t>++) {            </a:t>
            </a:r>
          </a:p>
          <a:p>
            <a:pPr>
              <a:buNone/>
            </a:pPr>
            <a:r>
              <a:rPr lang="en-GB" sz="2200" dirty="0" smtClean="0"/>
              <a:t>		//Pause for 4 seconds           </a:t>
            </a:r>
          </a:p>
          <a:p>
            <a:pPr>
              <a:buNone/>
            </a:pPr>
            <a:r>
              <a:rPr lang="en-GB" sz="2200" dirty="0" smtClean="0"/>
              <a:t> 		</a:t>
            </a:r>
            <a:r>
              <a:rPr lang="en-GB" sz="2200" dirty="0" err="1" smtClean="0"/>
              <a:t>Thread.sleep</a:t>
            </a:r>
            <a:r>
              <a:rPr lang="en-GB" sz="2200" dirty="0" smtClean="0"/>
              <a:t>(4000);            </a:t>
            </a:r>
          </a:p>
          <a:p>
            <a:pPr>
              <a:buNone/>
            </a:pPr>
            <a:r>
              <a:rPr lang="en-GB" sz="2200" dirty="0" smtClean="0"/>
              <a:t>		//Print a message            </a:t>
            </a:r>
          </a:p>
          <a:p>
            <a:pPr>
              <a:buNone/>
            </a:pPr>
            <a:r>
              <a:rPr lang="en-GB" sz="2200" dirty="0" smtClean="0"/>
              <a:t>			</a:t>
            </a:r>
            <a:r>
              <a:rPr lang="en-GB" sz="2200" dirty="0" err="1" smtClean="0"/>
              <a:t>System.out.println</a:t>
            </a:r>
            <a:r>
              <a:rPr lang="en-GB" sz="2200" dirty="0" smtClean="0"/>
              <a:t>(</a:t>
            </a:r>
            <a:r>
              <a:rPr lang="en-GB" sz="2200" dirty="0" err="1" smtClean="0"/>
              <a:t>importantInfo</a:t>
            </a:r>
            <a:r>
              <a:rPr lang="en-GB" sz="2200" dirty="0" smtClean="0"/>
              <a:t>[</a:t>
            </a:r>
            <a:r>
              <a:rPr lang="en-GB" sz="2200" dirty="0" err="1" smtClean="0"/>
              <a:t>i</a:t>
            </a:r>
            <a:r>
              <a:rPr lang="en-GB" sz="2200" dirty="0" smtClean="0"/>
              <a:t>]);</a:t>
            </a:r>
          </a:p>
          <a:p>
            <a:pPr>
              <a:buNone/>
            </a:pPr>
            <a:r>
              <a:rPr lang="en-GB" sz="2200" dirty="0" smtClean="0"/>
              <a:t> 		} </a:t>
            </a:r>
          </a:p>
          <a:p>
            <a:pPr>
              <a:buNone/>
            </a:pPr>
            <a:r>
              <a:rPr lang="en-GB" sz="2200" dirty="0" smtClean="0"/>
              <a:t>  	}</a:t>
            </a:r>
          </a:p>
          <a:p>
            <a:pPr>
              <a:buNone/>
            </a:pPr>
            <a:r>
              <a:rPr lang="en-GB" sz="2200" dirty="0" smtClean="0"/>
              <a:t>}</a:t>
            </a:r>
          </a:p>
          <a:p>
            <a:pPr>
              <a:buNone/>
            </a:pPr>
            <a:endParaRPr lang="en-GB" dirty="0"/>
          </a:p>
        </p:txBody>
      </p:sp>
      <p:sp>
        <p:nvSpPr>
          <p:cNvPr id="4" name="Content Placeholder 3"/>
          <p:cNvSpPr>
            <a:spLocks noGrp="1"/>
          </p:cNvSpPr>
          <p:nvPr>
            <p:ph sz="half" idx="2"/>
          </p:nvPr>
        </p:nvSpPr>
        <p:spPr/>
        <p:txBody>
          <a:bodyPr>
            <a:normAutofit fontScale="77500" lnSpcReduction="20000"/>
          </a:bodyPr>
          <a:lstStyle/>
          <a:p>
            <a:r>
              <a:rPr lang="en-US" dirty="0" smtClean="0"/>
              <a:t>The </a:t>
            </a:r>
            <a:r>
              <a:rPr lang="en-US" i="1" dirty="0" err="1" smtClean="0"/>
              <a:t>Thread.sleep</a:t>
            </a:r>
            <a:r>
              <a:rPr lang="en-US" i="1" dirty="0" smtClean="0"/>
              <a:t>()</a:t>
            </a:r>
            <a:r>
              <a:rPr lang="en-US" dirty="0" smtClean="0"/>
              <a:t> method call tells the running thread to pause for 4000 milliseconds and display a message when it awakes from its sleep.</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256</TotalTime>
  <Words>3486</Words>
  <Application>Microsoft Office PowerPoint</Application>
  <PresentationFormat>On-screen Show (4:3)</PresentationFormat>
  <Paragraphs>555</Paragraphs>
  <Slides>60</Slides>
  <Notes>60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Module</vt:lpstr>
      <vt:lpstr>Concurrency</vt:lpstr>
      <vt:lpstr>Introduction to Concurrent Software</vt:lpstr>
      <vt:lpstr>The Java Platform &amp; Concurrency</vt:lpstr>
      <vt:lpstr>Processes and Threads</vt:lpstr>
      <vt:lpstr>What is a process?</vt:lpstr>
      <vt:lpstr>What are threads?</vt:lpstr>
      <vt:lpstr>Using threads with the Runnable Interface</vt:lpstr>
      <vt:lpstr>Using threads by Inheriting from the Thread Class</vt:lpstr>
      <vt:lpstr>Threads and Sleeping – An Example</vt:lpstr>
      <vt:lpstr>Threads and Interruptions</vt:lpstr>
      <vt:lpstr>Threads and Joining Other Threads</vt:lpstr>
      <vt:lpstr>Thread Synchronization</vt:lpstr>
      <vt:lpstr>The Problem of Dueling Threads</vt:lpstr>
      <vt:lpstr>The Problem of Dueling Threads—Example Notes</vt:lpstr>
      <vt:lpstr>An Example Thread Interference Case</vt:lpstr>
      <vt:lpstr>What just happened?</vt:lpstr>
      <vt:lpstr>Fixing the problem with Java’s ‘synchronized’ keyword</vt:lpstr>
      <vt:lpstr>Synchronized Methods – An Example</vt:lpstr>
      <vt:lpstr>Synchronized Methods – An Example (Notes)</vt:lpstr>
      <vt:lpstr>Synchronized Statement Blocks—An Example</vt:lpstr>
      <vt:lpstr>Synchronized Statement Blocks—An Example (Notes)</vt:lpstr>
      <vt:lpstr>Thread Liveness</vt:lpstr>
      <vt:lpstr>Liveness</vt:lpstr>
      <vt:lpstr>3 Liveness Problems In Threads</vt:lpstr>
      <vt:lpstr>Liveness </vt:lpstr>
      <vt:lpstr>Slide 26</vt:lpstr>
      <vt:lpstr>The Deadlock  Solution</vt:lpstr>
      <vt:lpstr>Liveness </vt:lpstr>
      <vt:lpstr>Liveness </vt:lpstr>
      <vt:lpstr>Solution:</vt:lpstr>
      <vt:lpstr>Guarded Blocks</vt:lpstr>
      <vt:lpstr>What are guarded blocks?</vt:lpstr>
      <vt:lpstr>What are guarded blocks used for?</vt:lpstr>
      <vt:lpstr>The Two Types of Guarded Blocks</vt:lpstr>
      <vt:lpstr>The Two Types of Guarded Blocks (continued)</vt:lpstr>
      <vt:lpstr>Releasing the block</vt:lpstr>
      <vt:lpstr>Immutable Objects</vt:lpstr>
      <vt:lpstr>What is an immutable object?</vt:lpstr>
      <vt:lpstr>An immutable object in Java is…</vt:lpstr>
      <vt:lpstr>Benefits of Immutable Objects</vt:lpstr>
      <vt:lpstr>A Synchronized Class Example</vt:lpstr>
      <vt:lpstr>Strategies for Defining Immutable Objects in Java</vt:lpstr>
      <vt:lpstr>The Immutable Example</vt:lpstr>
      <vt:lpstr>Immutable Objects: The Summary</vt:lpstr>
      <vt:lpstr>High Level Concurrency Objects</vt:lpstr>
      <vt:lpstr>Lock Objects</vt:lpstr>
      <vt:lpstr>What is a lock?</vt:lpstr>
      <vt:lpstr>Lock Types</vt:lpstr>
      <vt:lpstr>Reentrant Locks</vt:lpstr>
      <vt:lpstr>Reentrant Lock Example</vt:lpstr>
      <vt:lpstr>Visualizing Locks</vt:lpstr>
      <vt:lpstr>Thread Pools</vt:lpstr>
      <vt:lpstr>What is a thread pool?</vt:lpstr>
      <vt:lpstr>Thread Pools In Java</vt:lpstr>
      <vt:lpstr>`</vt:lpstr>
      <vt:lpstr>Executors</vt:lpstr>
      <vt:lpstr>Creating a New Executor Using a Fixed Thread Pool</vt:lpstr>
      <vt:lpstr>Thread Pool Examples in Java – Single Thread Pools</vt:lpstr>
      <vt:lpstr>Single Thread Pool Usage</vt:lpstr>
      <vt:lpstr>Concurrent Collection Types</vt:lpstr>
    </vt:vector>
  </TitlesOfParts>
  <Company>Corebuilt Technologies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Synchronization</dc:title>
  <dc:creator>phil</dc:creator>
  <cp:lastModifiedBy>phil</cp:lastModifiedBy>
  <cp:revision>161</cp:revision>
  <dcterms:created xsi:type="dcterms:W3CDTF">2008-11-11T04:06:44Z</dcterms:created>
  <dcterms:modified xsi:type="dcterms:W3CDTF">2008-11-24T07:10:51Z</dcterms:modified>
</cp:coreProperties>
</file>