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2"/>
  </p:notesMasterIdLst>
  <p:sldIdLst>
    <p:sldId id="307" r:id="rId2"/>
    <p:sldId id="308" r:id="rId3"/>
    <p:sldId id="309" r:id="rId4"/>
    <p:sldId id="310" r:id="rId5"/>
    <p:sldId id="311" r:id="rId6"/>
    <p:sldId id="312" r:id="rId7"/>
    <p:sldId id="313" r:id="rId8"/>
    <p:sldId id="314" r:id="rId9"/>
    <p:sldId id="315" r:id="rId10"/>
    <p:sldId id="316" r:id="rId11"/>
    <p:sldId id="317" r:id="rId12"/>
    <p:sldId id="256" r:id="rId13"/>
    <p:sldId id="257" r:id="rId14"/>
    <p:sldId id="258" r:id="rId15"/>
    <p:sldId id="259" r:id="rId16"/>
    <p:sldId id="260" r:id="rId17"/>
    <p:sldId id="261" r:id="rId18"/>
    <p:sldId id="262" r:id="rId19"/>
    <p:sldId id="263" r:id="rId20"/>
    <p:sldId id="264" r:id="rId21"/>
    <p:sldId id="265"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275" r:id="rId43"/>
    <p:sldId id="276" r:id="rId44"/>
    <p:sldId id="277" r:id="rId45"/>
    <p:sldId id="278" r:id="rId46"/>
    <p:sldId id="281" r:id="rId47"/>
    <p:sldId id="282" r:id="rId48"/>
    <p:sldId id="283" r:id="rId49"/>
    <p:sldId id="284" r:id="rId50"/>
    <p:sldId id="285" r:id="rId51"/>
    <p:sldId id="286" r:id="rId52"/>
    <p:sldId id="288" r:id="rId53"/>
    <p:sldId id="289" r:id="rId54"/>
    <p:sldId id="290" r:id="rId55"/>
    <p:sldId id="291" r:id="rId56"/>
    <p:sldId id="292" r:id="rId57"/>
    <p:sldId id="293" r:id="rId58"/>
    <p:sldId id="294" r:id="rId59"/>
    <p:sldId id="295" r:id="rId60"/>
    <p:sldId id="296" r:id="rId61"/>
    <p:sldId id="297" r:id="rId62"/>
    <p:sldId id="299" r:id="rId63"/>
    <p:sldId id="300" r:id="rId64"/>
    <p:sldId id="301" r:id="rId65"/>
    <p:sldId id="302" r:id="rId66"/>
    <p:sldId id="298" r:id="rId67"/>
    <p:sldId id="303" r:id="rId68"/>
    <p:sldId id="304" r:id="rId69"/>
    <p:sldId id="305" r:id="rId70"/>
    <p:sldId id="306"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1" autoAdjust="0"/>
    <p:restoredTop sz="94660"/>
  </p:normalViewPr>
  <p:slideViewPr>
    <p:cSldViewPr>
      <p:cViewPr>
        <p:scale>
          <a:sx n="100" d="100"/>
          <a:sy n="100" d="100"/>
        </p:scale>
        <p:origin x="-72" y="4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7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515DB6-8ADF-4201-8DA5-01059C508D31}" type="datetimeFigureOut">
              <a:rPr lang="en-US"/>
              <a:pPr>
                <a:defRPr/>
              </a:pPr>
              <a:t>12/4/2008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33DC603-A8A5-4217-BEAB-FC61676D671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507DA4-4A13-4295-9C04-65FDC7782941}" type="slidenum">
              <a:rPr lang="en-GB"/>
              <a:pPr fontAlgn="base">
                <a:spcBef>
                  <a:spcPct val="0"/>
                </a:spcBef>
                <a:spcAft>
                  <a:spcPct val="0"/>
                </a:spcAft>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6031B3-447D-4341-A9D7-8450866A08FE}" type="slidenum">
              <a:rPr lang="en-GB"/>
              <a:pPr fontAlgn="base">
                <a:spcBef>
                  <a:spcPct val="0"/>
                </a:spcBef>
                <a:spcAft>
                  <a:spcPct val="0"/>
                </a:spcAft>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8600CA-013C-4107-B6CF-E91A9FF2BFB2}" type="slidenum">
              <a:rPr lang="en-GB"/>
              <a:pPr fontAlgn="base">
                <a:spcBef>
                  <a:spcPct val="0"/>
                </a:spcBef>
                <a:spcAft>
                  <a:spcPct val="0"/>
                </a:spcAft>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E99EF1-E2A8-4296-A28A-25975927EDBE}" type="slidenum">
              <a:rPr lang="en-GB"/>
              <a:pPr fontAlgn="base">
                <a:spcBef>
                  <a:spcPct val="0"/>
                </a:spcBef>
                <a:spcAft>
                  <a:spcPct val="0"/>
                </a:spcAft>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40F3FB-D725-4135-A6B3-CEF83091F23F}" type="slidenum">
              <a:rPr lang="en-GB"/>
              <a:pPr fontAlgn="base">
                <a:spcBef>
                  <a:spcPct val="0"/>
                </a:spcBef>
                <a:spcAft>
                  <a:spcPct val="0"/>
                </a:spcAft>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195EB0-3C36-4FE4-86C0-38EFD3C010F4}" type="slidenum">
              <a:rPr lang="en-GB"/>
              <a:pPr fontAlgn="base">
                <a:spcBef>
                  <a:spcPct val="0"/>
                </a:spcBef>
                <a:spcAft>
                  <a:spcPct val="0"/>
                </a:spcAft>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25ABEE-3BBC-4954-B1A2-081EAADC251D}" type="slidenum">
              <a:rPr lang="en-GB"/>
              <a:pPr fontAlgn="base">
                <a:spcBef>
                  <a:spcPct val="0"/>
                </a:spcBef>
                <a:spcAft>
                  <a:spcPct val="0"/>
                </a:spcAft>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33E1DD-22A4-4921-A642-591FB03BDA9F}" type="slidenum">
              <a:rPr lang="en-GB"/>
              <a:pPr fontAlgn="base">
                <a:spcBef>
                  <a:spcPct val="0"/>
                </a:spcBef>
                <a:spcAft>
                  <a:spcPct val="0"/>
                </a:spcAft>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64F067-59C4-40EE-AD21-FAB151C4599A}" type="slidenum">
              <a:rPr lang="en-GB"/>
              <a:pPr fontAlgn="base">
                <a:spcBef>
                  <a:spcPct val="0"/>
                </a:spcBef>
                <a:spcAft>
                  <a:spcPct val="0"/>
                </a:spcAft>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E2020D-8BEC-4DDB-A255-547844D66316}" type="slidenum">
              <a:rPr lang="en-GB"/>
              <a:pPr fontAlgn="base">
                <a:spcBef>
                  <a:spcPct val="0"/>
                </a:spcBef>
                <a:spcAft>
                  <a:spcPct val="0"/>
                </a:spcAft>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FD7F99-6B37-4E67-B357-713DCEF41D53}" type="slidenum">
              <a:rPr lang="en-GB"/>
              <a:pPr fontAlgn="base">
                <a:spcBef>
                  <a:spcPct val="0"/>
                </a:spcBef>
                <a:spcAft>
                  <a:spcPct val="0"/>
                </a:spcAft>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A0224D-CD01-4781-8DC6-13D4E1293404}" type="slidenum">
              <a:rPr lang="en-GB"/>
              <a:pPr fontAlgn="base">
                <a:spcBef>
                  <a:spcPct val="0"/>
                </a:spcBef>
                <a:spcAft>
                  <a:spcPct val="0"/>
                </a:spcAft>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D5AD36-1922-4E57-B34B-DFA711F2B4AD}" type="slidenum">
              <a:rPr lang="en-GB"/>
              <a:pPr fontAlgn="base">
                <a:spcBef>
                  <a:spcPct val="0"/>
                </a:spcBef>
                <a:spcAft>
                  <a:spcPct val="0"/>
                </a:spcAft>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1E1545-687E-49E4-95DF-0B336F6187F9}" type="slidenum">
              <a:rPr lang="en-GB"/>
              <a:pPr fontAlgn="base">
                <a:spcBef>
                  <a:spcPct val="0"/>
                </a:spcBef>
                <a:spcAft>
                  <a:spcPct val="0"/>
                </a:spcAft>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3DA338-67A9-49C4-AD73-85E56EFE551C}" type="slidenum">
              <a:rPr lang="en-GB"/>
              <a:pPr fontAlgn="base">
                <a:spcBef>
                  <a:spcPct val="0"/>
                </a:spcBef>
                <a:spcAft>
                  <a:spcPct val="0"/>
                </a:spcAft>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80BC67-6AE0-4F62-BD3A-0D3EA79BAB15}" type="slidenum">
              <a:rPr lang="en-GB"/>
              <a:pPr fontAlgn="base">
                <a:spcBef>
                  <a:spcPct val="0"/>
                </a:spcBef>
                <a:spcAft>
                  <a:spcPct val="0"/>
                </a:spcAft>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E1205F-F256-479A-8229-58AA0A682B19}" type="slidenum">
              <a:rPr lang="en-GB"/>
              <a:pPr fontAlgn="base">
                <a:spcBef>
                  <a:spcPct val="0"/>
                </a:spcBef>
                <a:spcAft>
                  <a:spcPct val="0"/>
                </a:spcAft>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52CD80-F02E-496A-A0F7-DCB295BD8604}" type="slidenum">
              <a:rPr lang="en-GB"/>
              <a:pPr fontAlgn="base">
                <a:spcBef>
                  <a:spcPct val="0"/>
                </a:spcBef>
                <a:spcAft>
                  <a:spcPct val="0"/>
                </a:spcAft>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47435A-C37E-4C8A-826B-479CB1C06410}" type="slidenum">
              <a:rPr lang="en-GB"/>
              <a:pPr fontAlgn="base">
                <a:spcBef>
                  <a:spcPct val="0"/>
                </a:spcBef>
                <a:spcAft>
                  <a:spcPct val="0"/>
                </a:spcAft>
              </a:pPr>
              <a:t>27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47B19F-CB3F-41F3-A058-E7D9F9473294}" type="slidenum">
              <a:rPr lang="en-GB"/>
              <a:pPr fontAlgn="base">
                <a:spcBef>
                  <a:spcPct val="0"/>
                </a:spcBef>
                <a:spcAft>
                  <a:spcPct val="0"/>
                </a:spcAft>
              </a:pPr>
              <a:t>31</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6CDE05-43F5-48EB-9730-A83C9D6DE5B0}" type="slidenum">
              <a:rPr lang="en-GB"/>
              <a:pPr fontAlgn="base">
                <a:spcBef>
                  <a:spcPct val="0"/>
                </a:spcBef>
                <a:spcAft>
                  <a:spcPct val="0"/>
                </a:spcAft>
              </a:pPr>
              <a:t>33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788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D8663D-5F8F-46ED-B485-F54BF56F276F}" type="slidenum">
              <a:rPr lang="en-GB"/>
              <a:pPr fontAlgn="base">
                <a:spcBef>
                  <a:spcPct val="0"/>
                </a:spcBef>
                <a:spcAft>
                  <a:spcPct val="0"/>
                </a:spcAft>
              </a:pPr>
              <a:t>35</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4CB076-9788-45D3-86F7-C49FC1AE5007}" type="slidenum">
              <a:rPr lang="en-GB"/>
              <a:pPr fontAlgn="base">
                <a:spcBef>
                  <a:spcPct val="0"/>
                </a:spcBef>
                <a:spcAft>
                  <a:spcPct val="0"/>
                </a:spcAft>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33567B-24D5-4099-A4C6-6EE9E7D3B0BA}" type="slidenum">
              <a:rPr lang="en-GB"/>
              <a:pPr fontAlgn="base">
                <a:spcBef>
                  <a:spcPct val="0"/>
                </a:spcBef>
                <a:spcAft>
                  <a:spcPct val="0"/>
                </a:spcAft>
              </a:pPr>
              <a:t>36</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FCA65D-EA8C-4A51-813B-4E35FF721FA7}" type="slidenum">
              <a:rPr lang="en-GB"/>
              <a:pPr fontAlgn="base">
                <a:spcBef>
                  <a:spcPct val="0"/>
                </a:spcBef>
                <a:spcAft>
                  <a:spcPct val="0"/>
                </a:spcAft>
              </a:pPr>
              <a:t>37</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849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C91568-6235-422E-B049-46544C4D828B}" type="slidenum">
              <a:rPr lang="en-GB"/>
              <a:pPr fontAlgn="base">
                <a:spcBef>
                  <a:spcPct val="0"/>
                </a:spcBef>
                <a:spcAft>
                  <a:spcPct val="0"/>
                </a:spcAft>
              </a:pPr>
              <a:t>38</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870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91BCA70-8EEA-4BE8-9BEE-2A83CD9253C9}" type="slidenum">
              <a:rPr lang="en-GB"/>
              <a:pPr fontAlgn="base">
                <a:spcBef>
                  <a:spcPct val="0"/>
                </a:spcBef>
                <a:spcAft>
                  <a:spcPct val="0"/>
                </a:spcAft>
              </a:pPr>
              <a:t>39</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911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E9A78-1699-4E93-88D5-F102339452FF}" type="slidenum">
              <a:rPr lang="en-GB"/>
              <a:pPr fontAlgn="base">
                <a:spcBef>
                  <a:spcPct val="0"/>
                </a:spcBef>
                <a:spcAft>
                  <a:spcPct val="0"/>
                </a:spcAft>
              </a:pPr>
              <a:t>42</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31DCC63-F082-42A5-8484-D03D2DD5EF73}" type="slidenum">
              <a:rPr lang="en-GB"/>
              <a:pPr fontAlgn="base">
                <a:spcBef>
                  <a:spcPct val="0"/>
                </a:spcBef>
                <a:spcAft>
                  <a:spcPct val="0"/>
                </a:spcAft>
              </a:pPr>
              <a:t>43</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952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6AACB3-D124-42E6-B8A8-6F4F27F591D9}" type="slidenum">
              <a:rPr lang="en-GB"/>
              <a:pPr fontAlgn="base">
                <a:spcBef>
                  <a:spcPct val="0"/>
                </a:spcBef>
                <a:spcAft>
                  <a:spcPct val="0"/>
                </a:spcAft>
              </a:pPr>
              <a:t>44</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972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A6FB4A0-909D-4FD2-8C60-6211492294CB}" type="slidenum">
              <a:rPr lang="en-GB"/>
              <a:pPr fontAlgn="base">
                <a:spcBef>
                  <a:spcPct val="0"/>
                </a:spcBef>
                <a:spcAft>
                  <a:spcPct val="0"/>
                </a:spcAft>
              </a:pPr>
              <a:t>45</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2D1947-ED13-4FF0-B84A-74D45AA681E1}" type="slidenum">
              <a:rPr lang="en-GB"/>
              <a:pPr fontAlgn="base">
                <a:spcBef>
                  <a:spcPct val="0"/>
                </a:spcBef>
                <a:spcAft>
                  <a:spcPct val="0"/>
                </a:spcAft>
              </a:pPr>
              <a:t>46</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013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3B184A-DD7D-4768-B0C3-EF9A03DFD549}" type="slidenum">
              <a:rPr lang="en-GB"/>
              <a:pPr fontAlgn="base">
                <a:spcBef>
                  <a:spcPct val="0"/>
                </a:spcBef>
                <a:spcAft>
                  <a:spcPct val="0"/>
                </a:spcAft>
              </a:pPr>
              <a:t>47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9EC2DA-B3EF-4746-AEFE-3A9330CB3CEE}" type="slidenum">
              <a:rPr lang="en-GB"/>
              <a:pPr fontAlgn="base">
                <a:spcBef>
                  <a:spcPct val="0"/>
                </a:spcBef>
                <a:spcAft>
                  <a:spcPct val="0"/>
                </a:spcAft>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034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AF07F0-0F2D-4D46-8908-7C69858A2953}" type="slidenum">
              <a:rPr lang="en-GB"/>
              <a:pPr fontAlgn="base">
                <a:spcBef>
                  <a:spcPct val="0"/>
                </a:spcBef>
                <a:spcAft>
                  <a:spcPct val="0"/>
                </a:spcAft>
              </a:pPr>
              <a:t>48</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054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9E2F26-58B7-46A6-AFC4-4EFD127CD589}" type="slidenum">
              <a:rPr lang="en-GB"/>
              <a:pPr fontAlgn="base">
                <a:spcBef>
                  <a:spcPct val="0"/>
                </a:spcBef>
                <a:spcAft>
                  <a:spcPct val="0"/>
                </a:spcAft>
              </a:pPr>
              <a:t>49</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075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251270-1D92-4DA6-ABE9-9B57B17AAB8A}" type="slidenum">
              <a:rPr lang="en-GB"/>
              <a:pPr fontAlgn="base">
                <a:spcBef>
                  <a:spcPct val="0"/>
                </a:spcBef>
                <a:spcAft>
                  <a:spcPct val="0"/>
                </a:spcAft>
              </a:pPr>
              <a:t>50</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095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5AD43D-58F7-4266-815B-1503937891EA}" type="slidenum">
              <a:rPr lang="en-GB"/>
              <a:pPr fontAlgn="base">
                <a:spcBef>
                  <a:spcPct val="0"/>
                </a:spcBef>
                <a:spcAft>
                  <a:spcPct val="0"/>
                </a:spcAft>
              </a:pPr>
              <a:t>51</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136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608455-B05C-48A6-B116-E8C30551FB73}" type="slidenum">
              <a:rPr lang="en-GB"/>
              <a:pPr fontAlgn="base">
                <a:spcBef>
                  <a:spcPct val="0"/>
                </a:spcBef>
                <a:spcAft>
                  <a:spcPct val="0"/>
                </a:spcAft>
              </a:pPr>
              <a:t>52</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157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EE226B-DD73-41F8-A5E3-68E4E1EDC970}" type="slidenum">
              <a:rPr lang="en-GB"/>
              <a:pPr fontAlgn="base">
                <a:spcBef>
                  <a:spcPct val="0"/>
                </a:spcBef>
                <a:spcAft>
                  <a:spcPct val="0"/>
                </a:spcAft>
              </a:pPr>
              <a:t>53</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177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41CEE2-BD14-44AE-93D9-4D601752DD1B}" type="slidenum">
              <a:rPr lang="en-GB"/>
              <a:pPr fontAlgn="base">
                <a:spcBef>
                  <a:spcPct val="0"/>
                </a:spcBef>
                <a:spcAft>
                  <a:spcPct val="0"/>
                </a:spcAft>
              </a:pPr>
              <a:t>54</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198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B8DE7A-965B-4B1B-A819-D160F7466CB1}" type="slidenum">
              <a:rPr lang="en-GB"/>
              <a:pPr fontAlgn="base">
                <a:spcBef>
                  <a:spcPct val="0"/>
                </a:spcBef>
                <a:spcAft>
                  <a:spcPct val="0"/>
                </a:spcAft>
              </a:pPr>
              <a:t>55</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218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94DA7C-ED63-4885-A249-4E12FB7E3393}" type="slidenum">
              <a:rPr lang="en-GB"/>
              <a:pPr fontAlgn="base">
                <a:spcBef>
                  <a:spcPct val="0"/>
                </a:spcBef>
                <a:spcAft>
                  <a:spcPct val="0"/>
                </a:spcAft>
              </a:pPr>
              <a:t>56</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239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BA3291-5964-4069-BC2A-038FCAAF0492}" type="slidenum">
              <a:rPr lang="en-GB"/>
              <a:pPr fontAlgn="base">
                <a:spcBef>
                  <a:spcPct val="0"/>
                </a:spcBef>
                <a:spcAft>
                  <a:spcPct val="0"/>
                </a:spcAft>
              </a:pPr>
              <a:t>57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C0C075-2EDC-4E6B-A5A6-359DB568C435}" type="slidenum">
              <a:rPr lang="en-GB"/>
              <a:pPr fontAlgn="base">
                <a:spcBef>
                  <a:spcPct val="0"/>
                </a:spcBef>
                <a:spcAft>
                  <a:spcPct val="0"/>
                </a:spcAft>
              </a:pPr>
              <a:t>5</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bwMode="auto">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259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F30C2C-A06C-41A2-9219-274421AB9D11}" type="slidenum">
              <a:rPr lang="en-GB"/>
              <a:pPr fontAlgn="base">
                <a:spcBef>
                  <a:spcPct val="0"/>
                </a:spcBef>
                <a:spcAft>
                  <a:spcPct val="0"/>
                </a:spcAft>
              </a:pPr>
              <a:t>58</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bwMode="auto">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280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B7D900-C4E2-4AB4-9C05-28A8B80DB915}" type="slidenum">
              <a:rPr lang="en-GB"/>
              <a:pPr fontAlgn="base">
                <a:spcBef>
                  <a:spcPct val="0"/>
                </a:spcBef>
                <a:spcAft>
                  <a:spcPct val="0"/>
                </a:spcAft>
              </a:pPr>
              <a:t>59</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bwMode="auto">
          <a:noFill/>
          <a:ln>
            <a:solidFill>
              <a:srgbClr val="000000"/>
            </a:solidFill>
            <a:miter lim="800000"/>
            <a:headEnd/>
            <a:tailEnd/>
          </a:ln>
        </p:spPr>
      </p:sp>
      <p:sp>
        <p:nvSpPr>
          <p:cNvPr id="1300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300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35EC0D-651D-44DA-BB26-175C86325128}" type="slidenum">
              <a:rPr lang="en-GB"/>
              <a:pPr fontAlgn="base">
                <a:spcBef>
                  <a:spcPct val="0"/>
                </a:spcBef>
                <a:spcAft>
                  <a:spcPct val="0"/>
                </a:spcAft>
              </a:pPr>
              <a:t>60</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320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931B19-AF23-4710-9C20-DA2214ECE292}" type="slidenum">
              <a:rPr lang="en-GB"/>
              <a:pPr fontAlgn="base">
                <a:spcBef>
                  <a:spcPct val="0"/>
                </a:spcBef>
                <a:spcAft>
                  <a:spcPct val="0"/>
                </a:spcAft>
              </a:pPr>
              <a:t>61</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341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39CF55-C0A5-4C65-8786-01875472DED7}" type="slidenum">
              <a:rPr lang="en-GB"/>
              <a:pPr fontAlgn="base">
                <a:spcBef>
                  <a:spcPct val="0"/>
                </a:spcBef>
                <a:spcAft>
                  <a:spcPct val="0"/>
                </a:spcAft>
              </a:pPr>
              <a:t>62</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36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9AEB2C-832E-4714-9CE5-3D81DB7FA0EE}" type="slidenum">
              <a:rPr lang="en-GB"/>
              <a:pPr fontAlgn="base">
                <a:spcBef>
                  <a:spcPct val="0"/>
                </a:spcBef>
                <a:spcAft>
                  <a:spcPct val="0"/>
                </a:spcAft>
              </a:pPr>
              <a:t>63</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382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E4E32E-32A9-44B0-8B37-195B782CE2CA}" type="slidenum">
              <a:rPr lang="en-GB"/>
              <a:pPr fontAlgn="base">
                <a:spcBef>
                  <a:spcPct val="0"/>
                </a:spcBef>
                <a:spcAft>
                  <a:spcPct val="0"/>
                </a:spcAft>
              </a:pPr>
              <a:t>64</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bwMode="auto">
          <a:noFill/>
          <a:ln>
            <a:solidFill>
              <a:srgbClr val="000000"/>
            </a:solidFill>
            <a:miter lim="800000"/>
            <a:headEnd/>
            <a:tailEnd/>
          </a:ln>
        </p:spPr>
      </p:sp>
      <p:sp>
        <p:nvSpPr>
          <p:cNvPr id="1402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402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D2D681B-27FD-4E71-A457-EB270119DAC1}" type="slidenum">
              <a:rPr lang="en-GB"/>
              <a:pPr fontAlgn="base">
                <a:spcBef>
                  <a:spcPct val="0"/>
                </a:spcBef>
                <a:spcAft>
                  <a:spcPct val="0"/>
                </a:spcAft>
              </a:pPr>
              <a:t>65</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bwMode="auto">
          <a:noFill/>
          <a:ln>
            <a:solidFill>
              <a:srgbClr val="000000"/>
            </a:solidFill>
            <a:miter lim="800000"/>
            <a:headEnd/>
            <a:tailEnd/>
          </a:ln>
        </p:spPr>
      </p:sp>
      <p:sp>
        <p:nvSpPr>
          <p:cNvPr id="1423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42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5756A8-F6BF-43B0-909D-495AB51B28E4}" type="slidenum">
              <a:rPr lang="en-GB"/>
              <a:pPr fontAlgn="base">
                <a:spcBef>
                  <a:spcPct val="0"/>
                </a:spcBef>
                <a:spcAft>
                  <a:spcPct val="0"/>
                </a:spcAft>
              </a:pPr>
              <a:t>66</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bwMode="auto">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44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DDE902-CDD3-45F5-B8E1-66EF2DF0A70E}" type="slidenum">
              <a:rPr lang="en-GB"/>
              <a:pPr fontAlgn="base">
                <a:spcBef>
                  <a:spcPct val="0"/>
                </a:spcBef>
                <a:spcAft>
                  <a:spcPct val="0"/>
                </a:spcAft>
              </a:pPr>
              <a:t>67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4BCB2D-C9D4-4D1B-BCAF-F7D3443E608D}" type="slidenum">
              <a:rPr lang="en-GB"/>
              <a:pPr fontAlgn="base">
                <a:spcBef>
                  <a:spcPct val="0"/>
                </a:spcBef>
                <a:spcAft>
                  <a:spcPct val="0"/>
                </a:spcAft>
              </a:pPr>
              <a:t>6</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46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A17BAA-2AF1-47A7-8C1E-56F3CE3C3CCE}" type="slidenum">
              <a:rPr lang="en-GB"/>
              <a:pPr fontAlgn="base">
                <a:spcBef>
                  <a:spcPct val="0"/>
                </a:spcBef>
                <a:spcAft>
                  <a:spcPct val="0"/>
                </a:spcAft>
              </a:pPr>
              <a:t>68</a:t>
            </a:fld>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48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A484E8-385B-48EE-92EC-429F5421B876}" type="slidenum">
              <a:rPr lang="en-GB"/>
              <a:pPr fontAlgn="base">
                <a:spcBef>
                  <a:spcPct val="0"/>
                </a:spcBef>
                <a:spcAft>
                  <a:spcPct val="0"/>
                </a:spcAft>
              </a:pPr>
              <a:t>69</a:t>
            </a:fld>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0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C89D53-6CC4-4590-84DB-E77A8CF9D929}" type="slidenum">
              <a:rPr lang="en-GB"/>
              <a:pPr fontAlgn="base">
                <a:spcBef>
                  <a:spcPct val="0"/>
                </a:spcBef>
                <a:spcAft>
                  <a:spcPct val="0"/>
                </a:spcAft>
              </a:pPr>
              <a:t>70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20AC0D-9C3B-47D2-8049-CFD055B36EB0}" type="slidenum">
              <a:rPr lang="en-GB"/>
              <a:pPr fontAlgn="base">
                <a:spcBef>
                  <a:spcPct val="0"/>
                </a:spcBef>
                <a:spcAft>
                  <a:spcPct val="0"/>
                </a:spcAft>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57EB80-2DA2-4D58-9C73-6484F9104443}" type="slidenum">
              <a:rPr lang="en-GB"/>
              <a:pPr fontAlgn="base">
                <a:spcBef>
                  <a:spcPct val="0"/>
                </a:spcBef>
                <a:spcAft>
                  <a:spcPct val="0"/>
                </a:spcAft>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195F3-0578-4358-9599-D75DA21A7432}" type="slidenum">
              <a:rPr lang="en-GB"/>
              <a:pPr fontAlgn="base">
                <a:spcBef>
                  <a:spcPct val="0"/>
                </a:spcBef>
                <a:spcAft>
                  <a:spcPct val="0"/>
                </a:spcAft>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8"/>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766B2F13-9D9F-4876-8712-D2ADC8699E9B}" type="datetimeFigureOut">
              <a:rPr lang="en-US"/>
              <a:pPr>
                <a:defRPr/>
              </a:pPr>
              <a:t>12/4/2008</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8EFBE02C-65A2-4EC9-898B-4D6E0C6A2EFA}"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9497B5-6EF1-4EE9-92BF-E6EB69477858}" type="datetimeFigureOut">
              <a:rPr lang="en-US"/>
              <a:pPr>
                <a:defRPr/>
              </a:pPr>
              <a:t>12/4/2008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422CE9F-9C4C-4106-8379-BF935AA6B1A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8"/>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7"/>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F35E7AB1-C80C-4D38-92FC-9D31772A822D}" type="datetimeFigureOut">
              <a:rPr lang="en-US"/>
              <a:pPr>
                <a:defRPr/>
              </a:pPr>
              <a:t>12/4/2008</a:t>
            </a:fld>
            <a:endParaRPr lang="en-GB"/>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AF718DAE-EBE4-42CF-A90B-DD355F9E7BA9}"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9619DD1-AB30-48B5-A16B-A5A6DD65D782}" type="datetimeFigureOut">
              <a:rPr lang="en-US"/>
              <a:pPr>
                <a:defRPr/>
              </a:pPr>
              <a:t>12/4/2008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BA94961-4455-46D6-B718-903131BC7B1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8"/>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11"/>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7BE6D298-933C-43B9-BF70-3AE6F6E3F5BC}" type="datetimeFigureOut">
              <a:rPr lang="en-US"/>
              <a:pPr>
                <a:defRPr/>
              </a:pPr>
              <a:t>12/4/2008</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3D56BFF-027D-4787-9782-D4C828B7C97D}"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F0D2FBF-0227-4D6F-9281-21A03C3AB223}" type="datetimeFigureOut">
              <a:rPr lang="en-US"/>
              <a:pPr>
                <a:defRPr/>
              </a:pPr>
              <a:t>12/4/2008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A80984A-1195-4E25-8936-F425DFAB9BC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1E19F8-F2DA-428A-B829-1C3B25BB36DB}" type="datetimeFigureOut">
              <a:rPr lang="en-US"/>
              <a:pPr>
                <a:defRPr/>
              </a:pPr>
              <a:t>12/4/2008</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C6C8A50E-9AD8-428F-89DE-AD5311762D7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6D2904-1D4A-40DF-8D88-7EE15280ADB0}" type="datetimeFigureOut">
              <a:rPr lang="en-US"/>
              <a:pPr>
                <a:defRPr/>
              </a:pPr>
              <a:t>12/4/2008</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DFE2644-AD45-41FE-99B5-6732874D110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7626437-1970-4D22-91CB-936D55A78C78}" type="datetimeFigureOut">
              <a:rPr lang="en-US"/>
              <a:pPr>
                <a:defRPr/>
              </a:pPr>
              <a:t>12/4/2008</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028F3301-272C-4144-9C61-C232B53DA81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11"/>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8"/>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135EBE40-CE7F-43CC-899F-5F80C3C1ABAB}" type="datetimeFigureOut">
              <a:rPr lang="en-US"/>
              <a:pPr>
                <a:defRPr/>
              </a:pPr>
              <a:t>12/4/2008</a:t>
            </a:fld>
            <a:endParaRPr lang="en-GB"/>
          </a:p>
        </p:txBody>
      </p:sp>
      <p:sp>
        <p:nvSpPr>
          <p:cNvPr id="8" name="Footer Placeholder 5"/>
          <p:cNvSpPr>
            <a:spLocks noGrp="1"/>
          </p:cNvSpPr>
          <p:nvPr>
            <p:ph type="ftr" sz="quarter" idx="11"/>
          </p:nvPr>
        </p:nvSpPr>
        <p:spPr/>
        <p:txBody>
          <a:bodyPr/>
          <a:lstStyle>
            <a:lvl1pPr>
              <a:defRPr/>
            </a:lvl1pPr>
          </a:lstStyle>
          <a:p>
            <a:pPr>
              <a:defRPr/>
            </a:pPr>
            <a:endParaRPr lang="en-GB"/>
          </a:p>
        </p:txBody>
      </p:sp>
      <p:sp>
        <p:nvSpPr>
          <p:cNvPr id="9" name="Slide Number Placeholder 6"/>
          <p:cNvSpPr>
            <a:spLocks noGrp="1"/>
          </p:cNvSpPr>
          <p:nvPr>
            <p:ph type="sldNum" sz="quarter" idx="12"/>
          </p:nvPr>
        </p:nvSpPr>
        <p:spPr/>
        <p:txBody>
          <a:bodyPr/>
          <a:lstStyle>
            <a:lvl1pPr>
              <a:defRPr/>
            </a:lvl1pPr>
          </a:lstStyle>
          <a:p>
            <a:pPr>
              <a:defRPr/>
            </a:pPr>
            <a:fld id="{B3191EE3-D1D3-4E05-B28B-F48D8D17750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10"/>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8"/>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9B53F6EB-A0C7-44C2-BC16-6570820AF5E0}" type="datetimeFigureOut">
              <a:rPr lang="en-US"/>
              <a:pPr>
                <a:defRPr/>
              </a:pPr>
              <a:t>12/4/2008</a:t>
            </a:fld>
            <a:endParaRPr lang="en-GB"/>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GB"/>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1E087841-CCC7-4AE7-976F-4DCCABBC980C}"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E01E1A2A-9F29-4F3E-ADAA-BBA18579D330}" type="datetimeFigureOut">
              <a:rPr lang="en-US"/>
              <a:pPr>
                <a:defRPr/>
              </a:pPr>
              <a:t>12/4/2008</a:t>
            </a:fld>
            <a:endParaRPr lang="en-GB"/>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defRPr>
            </a:lvl1pPr>
            <a:extLst/>
          </a:lstStyle>
          <a:p>
            <a:pPr>
              <a:defRPr/>
            </a:pPr>
            <a:endParaRPr lang="en-GB"/>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defRPr>
            </a:lvl1pPr>
            <a:extLst/>
          </a:lstStyle>
          <a:p>
            <a:pPr>
              <a:defRPr/>
            </a:pPr>
            <a:fld id="{092C0657-8546-4132-A5DA-6597865F3E0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80" r:id="rId1"/>
    <p:sldLayoutId id="2147483775" r:id="rId2"/>
    <p:sldLayoutId id="2147483781" r:id="rId3"/>
    <p:sldLayoutId id="2147483776" r:id="rId4"/>
    <p:sldLayoutId id="2147483777" r:id="rId5"/>
    <p:sldLayoutId id="2147483778" r:id="rId6"/>
    <p:sldLayoutId id="2147483782" r:id="rId7"/>
    <p:sldLayoutId id="2147483783" r:id="rId8"/>
    <p:sldLayoutId id="2147483784" r:id="rId9"/>
    <p:sldLayoutId id="2147483779" r:id="rId10"/>
    <p:sldLayoutId id="2147483785"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Users/Atty.%20Ian%20Sia/Documents/MSIT%20Stuff/CSC504C%20Inventado/Group%20Report/nodeadlock.txt" TargetMode="External"/><Relationship Id="rId2" Type="http://schemas.openxmlformats.org/officeDocument/2006/relationships/hyperlink" Target="../../../Users/Atty.%20Ian%20Sia/Documents/MSIT%20Stuff/CSC504C%20Inventado/Group%20Report/deadlock.tx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Users/Atty.%20Ian%20Sia/Documents/MSIT%20Stuff/CSC504C%20Inventado/Group%20Report/nodeadlock.txt" TargetMode="External"/><Relationship Id="rId2" Type="http://schemas.openxmlformats.org/officeDocument/2006/relationships/hyperlink" Target="../../../Users/Atty.%20Ian%20Sia/Documents/MSIT%20Stuff/CSC504C%20Inventado/Group%20Report/deadlock.txt"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hyperlink" Target="starvationsolution.tx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Concurrency</a:t>
            </a:r>
            <a:endParaRPr lang="en-GB" dirty="0">
              <a:solidFill>
                <a:schemeClr val="accent1">
                  <a:satMod val="150000"/>
                </a:schemeClr>
              </a:solidFill>
            </a:endParaRPr>
          </a:p>
        </p:txBody>
      </p:sp>
      <p:sp>
        <p:nvSpPr>
          <p:cNvPr id="14338" name="Subtitle 2"/>
          <p:cNvSpPr>
            <a:spLocks noGrp="1"/>
          </p:cNvSpPr>
          <p:nvPr>
            <p:ph type="subTitle" idx="1"/>
          </p:nvPr>
        </p:nvSpPr>
        <p:spPr>
          <a:xfrm>
            <a:off x="685800" y="1828800"/>
            <a:ext cx="8077200" cy="1500188"/>
          </a:xfrm>
        </p:spPr>
        <p:txBody>
          <a:bodyPr/>
          <a:lstStyle/>
          <a:p>
            <a:r>
              <a:rPr lang="en-US" smtClean="0"/>
              <a:t>A Java Report on</a:t>
            </a:r>
            <a:endParaRPr lang="en-GB"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Threads and Interruptions</a:t>
            </a:r>
            <a:endParaRPr lang="en-GB" dirty="0">
              <a:solidFill>
                <a:schemeClr val="accent1">
                  <a:satMod val="150000"/>
                </a:schemeClr>
              </a:solidFill>
            </a:endParaRPr>
          </a:p>
        </p:txBody>
      </p:sp>
      <p:sp>
        <p:nvSpPr>
          <p:cNvPr id="32770" name="Content Placeholder 2"/>
          <p:cNvSpPr>
            <a:spLocks noGrp="1"/>
          </p:cNvSpPr>
          <p:nvPr>
            <p:ph sz="half" idx="1"/>
          </p:nvPr>
        </p:nvSpPr>
        <p:spPr>
          <a:xfrm>
            <a:off x="457200" y="1773238"/>
            <a:ext cx="4038600" cy="4624387"/>
          </a:xfrm>
          <a:ln>
            <a:solidFill>
              <a:schemeClr val="accent1">
                <a:alpha val="96077"/>
              </a:schemeClr>
            </a:solidFill>
          </a:ln>
        </p:spPr>
        <p:txBody>
          <a:bodyPr/>
          <a:lstStyle/>
          <a:p>
            <a:pPr>
              <a:buFont typeface="Wingdings 2" pitchFamily="18" charset="2"/>
              <a:buNone/>
            </a:pPr>
            <a:r>
              <a:rPr lang="en-GB" sz="1600" smtClean="0"/>
              <a:t>for (int i = 0; i &lt; importantInfo.length; i++) {   </a:t>
            </a:r>
          </a:p>
          <a:p>
            <a:pPr>
              <a:buFont typeface="Wingdings 2" pitchFamily="18" charset="2"/>
              <a:buNone/>
            </a:pPr>
            <a:r>
              <a:rPr lang="en-GB" sz="1600" smtClean="0"/>
              <a:t> 	//Pause for 4 seconds    </a:t>
            </a:r>
          </a:p>
          <a:p>
            <a:pPr>
              <a:buFont typeface="Wingdings 2" pitchFamily="18" charset="2"/>
              <a:buNone/>
            </a:pPr>
            <a:r>
              <a:rPr lang="en-GB" sz="1600" smtClean="0"/>
              <a:t>try {        </a:t>
            </a:r>
          </a:p>
          <a:p>
            <a:pPr>
              <a:buFont typeface="Wingdings 2" pitchFamily="18" charset="2"/>
              <a:buNone/>
            </a:pPr>
            <a:r>
              <a:rPr lang="en-GB" sz="1600" smtClean="0"/>
              <a:t>		Thread.sleep(4000);   </a:t>
            </a:r>
          </a:p>
          <a:p>
            <a:pPr>
              <a:buFont typeface="Wingdings 2" pitchFamily="18" charset="2"/>
              <a:buNone/>
            </a:pPr>
            <a:r>
              <a:rPr lang="en-GB" sz="1600" smtClean="0"/>
              <a:t>		 } catch (InterruptedException e) {        </a:t>
            </a:r>
          </a:p>
          <a:p>
            <a:pPr>
              <a:buFont typeface="Wingdings 2" pitchFamily="18" charset="2"/>
              <a:buNone/>
            </a:pPr>
            <a:r>
              <a:rPr lang="en-GB" sz="1600" smtClean="0"/>
              <a:t>		      //We've been interrupted: no more messages.       </a:t>
            </a:r>
          </a:p>
          <a:p>
            <a:pPr>
              <a:buFont typeface="Wingdings 2" pitchFamily="18" charset="2"/>
              <a:buNone/>
            </a:pPr>
            <a:r>
              <a:rPr lang="en-GB" sz="1600" smtClean="0"/>
              <a:t> 		     return;    </a:t>
            </a:r>
          </a:p>
          <a:p>
            <a:pPr>
              <a:buFont typeface="Wingdings 2" pitchFamily="18" charset="2"/>
              <a:buNone/>
            </a:pPr>
            <a:r>
              <a:rPr lang="en-GB" sz="1600" smtClean="0"/>
              <a:t>}   </a:t>
            </a:r>
          </a:p>
          <a:p>
            <a:pPr>
              <a:buFont typeface="Wingdings 2" pitchFamily="18" charset="2"/>
              <a:buNone/>
            </a:pPr>
            <a:r>
              <a:rPr lang="en-GB" sz="1600" smtClean="0"/>
              <a:t>     //Print a message    System.out.println(importantInfo[i]);</a:t>
            </a:r>
          </a:p>
          <a:p>
            <a:pPr>
              <a:buFont typeface="Wingdings 2" pitchFamily="18" charset="2"/>
              <a:buNone/>
            </a:pPr>
            <a:r>
              <a:rPr lang="en-GB" sz="1600" smtClean="0"/>
              <a:t>}</a:t>
            </a:r>
          </a:p>
          <a:p>
            <a:endParaRPr lang="en-GB" smtClean="0"/>
          </a:p>
        </p:txBody>
      </p:sp>
      <p:sp>
        <p:nvSpPr>
          <p:cNvPr id="32771" name="Content Placeholder 3"/>
          <p:cNvSpPr>
            <a:spLocks noGrp="1"/>
          </p:cNvSpPr>
          <p:nvPr>
            <p:ph sz="half" idx="2"/>
          </p:nvPr>
        </p:nvSpPr>
        <p:spPr>
          <a:xfrm>
            <a:off x="4648200" y="1773238"/>
            <a:ext cx="4038600" cy="4624387"/>
          </a:xfrm>
        </p:spPr>
        <p:txBody>
          <a:bodyPr/>
          <a:lstStyle/>
          <a:p>
            <a:r>
              <a:rPr lang="en-US" sz="2400" smtClean="0"/>
              <a:t>Interruptions allow threads to stop what they are doing and do something else.</a:t>
            </a:r>
          </a:p>
          <a:p>
            <a:r>
              <a:rPr lang="en-US" sz="2400" smtClean="0"/>
              <a:t>Catching the InterruptedInterception allows the thread to determine if it was interrupted.</a:t>
            </a:r>
            <a:endParaRPr lang="en-GB"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Threads and Joining Other Threads</a:t>
            </a:r>
            <a:endParaRPr lang="en-GB" dirty="0">
              <a:solidFill>
                <a:schemeClr val="accent1">
                  <a:satMod val="150000"/>
                </a:schemeClr>
              </a:solidFill>
            </a:endParaRPr>
          </a:p>
        </p:txBody>
      </p:sp>
      <p:sp>
        <p:nvSpPr>
          <p:cNvPr id="34818" name="Content Placeholder 2"/>
          <p:cNvSpPr>
            <a:spLocks noGrp="1"/>
          </p:cNvSpPr>
          <p:nvPr>
            <p:ph sz="half" idx="1"/>
          </p:nvPr>
        </p:nvSpPr>
        <p:spPr>
          <a:xfrm>
            <a:off x="457200" y="1773238"/>
            <a:ext cx="4038600" cy="4624387"/>
          </a:xfrm>
          <a:ln>
            <a:solidFill>
              <a:schemeClr val="accent1">
                <a:alpha val="96077"/>
              </a:schemeClr>
            </a:solidFill>
          </a:ln>
        </p:spPr>
        <p:txBody>
          <a:bodyPr/>
          <a:lstStyle/>
          <a:p>
            <a:pPr>
              <a:buFont typeface="Wingdings 2" pitchFamily="18" charset="2"/>
              <a:buNone/>
            </a:pPr>
            <a:r>
              <a:rPr lang="en-US" sz="1800" smtClean="0"/>
              <a:t>yourThread.Join();</a:t>
            </a:r>
            <a:endParaRPr lang="en-GB" sz="1800" smtClean="0"/>
          </a:p>
        </p:txBody>
      </p:sp>
      <p:sp>
        <p:nvSpPr>
          <p:cNvPr id="34819" name="Content Placeholder 3"/>
          <p:cNvSpPr>
            <a:spLocks noGrp="1"/>
          </p:cNvSpPr>
          <p:nvPr>
            <p:ph sz="half" idx="2"/>
          </p:nvPr>
        </p:nvSpPr>
        <p:spPr>
          <a:xfrm>
            <a:off x="4648200" y="1773238"/>
            <a:ext cx="4038600" cy="4624387"/>
          </a:xfrm>
        </p:spPr>
        <p:txBody>
          <a:bodyPr/>
          <a:lstStyle/>
          <a:p>
            <a:r>
              <a:rPr lang="en-US" smtClean="0"/>
              <a:t>The join method allows the currently running thread to wait for the completion of another thread.</a:t>
            </a:r>
            <a:endParaRPr lang="en-GB"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Thread Synchronization</a:t>
            </a:r>
            <a:endParaRPr lang="en-GB" dirty="0">
              <a:solidFill>
                <a:schemeClr val="accent1">
                  <a:satMod val="150000"/>
                </a:schemeClr>
              </a:solidFill>
            </a:endParaRPr>
          </a:p>
        </p:txBody>
      </p:sp>
      <p:sp>
        <p:nvSpPr>
          <p:cNvPr id="36866" name="Subtitle 2"/>
          <p:cNvSpPr>
            <a:spLocks noGrp="1"/>
          </p:cNvSpPr>
          <p:nvPr>
            <p:ph type="subTitle" idx="1"/>
          </p:nvPr>
        </p:nvSpPr>
        <p:spPr>
          <a:xfrm>
            <a:off x="685800" y="1828800"/>
            <a:ext cx="8077200" cy="1500188"/>
          </a:xfrm>
        </p:spPr>
        <p:txBody>
          <a:bodyPr/>
          <a:lstStyle/>
          <a:p>
            <a:r>
              <a:rPr lang="en-US" smtClean="0"/>
              <a:t>Philip Laureano on</a:t>
            </a:r>
            <a:endParaRPr lang="en-GB" smtClean="0"/>
          </a:p>
        </p:txBody>
      </p:sp>
      <p:pic>
        <p:nvPicPr>
          <p:cNvPr id="36867" name="Picture 3" descr="%7Bc82ac061-6ed4-4423-a7b8-e7e2aa4aac7a%7D.jpg"/>
          <p:cNvPicPr>
            <a:picLocks noChangeAspect="1"/>
          </p:cNvPicPr>
          <p:nvPr/>
        </p:nvPicPr>
        <p:blipFill>
          <a:blip r:embed="rId3"/>
          <a:srcRect/>
          <a:stretch>
            <a:fillRect/>
          </a:stretch>
        </p:blipFill>
        <p:spPr bwMode="auto">
          <a:xfrm>
            <a:off x="785813" y="2214563"/>
            <a:ext cx="95250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The Problem of Dueling Threads</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438912" indent="-320040" fontAlgn="auto">
              <a:spcBef>
                <a:spcPts val="0"/>
              </a:spcBef>
              <a:spcAft>
                <a:spcPts val="0"/>
              </a:spcAft>
              <a:buFont typeface="Wingdings 2"/>
              <a:buChar char=""/>
              <a:defRPr/>
            </a:pPr>
            <a:r>
              <a:rPr lang="en-US" dirty="0" smtClean="0"/>
              <a:t>Consider  the following code example:</a:t>
            </a:r>
          </a:p>
          <a:p>
            <a:pPr marL="438912" indent="-320040" fontAlgn="auto">
              <a:spcBef>
                <a:spcPts val="0"/>
              </a:spcBef>
              <a:spcAft>
                <a:spcPts val="0"/>
              </a:spcAft>
              <a:buFont typeface="Wingdings 2"/>
              <a:buNone/>
              <a:defRPr/>
            </a:pPr>
            <a:endParaRPr lang="en-US" dirty="0" smtClean="0"/>
          </a:p>
          <a:p>
            <a:pPr marL="438912" indent="-320040" fontAlgn="auto">
              <a:spcBef>
                <a:spcPts val="0"/>
              </a:spcBef>
              <a:spcAft>
                <a:spcPts val="0"/>
              </a:spcAft>
              <a:buFont typeface="Wingdings 2"/>
              <a:buNone/>
              <a:defRPr/>
            </a:pPr>
            <a:r>
              <a:rPr lang="en-GB" sz="2000" dirty="0" smtClean="0"/>
              <a:t>class Counter </a:t>
            </a:r>
          </a:p>
          <a:p>
            <a:pPr marL="438912" indent="-320040" fontAlgn="auto">
              <a:spcBef>
                <a:spcPts val="0"/>
              </a:spcBef>
              <a:spcAft>
                <a:spcPts val="0"/>
              </a:spcAft>
              <a:buFont typeface="Wingdings 2"/>
              <a:buNone/>
              <a:defRPr/>
            </a:pPr>
            <a:r>
              <a:rPr lang="en-GB" sz="2000" dirty="0" smtClean="0"/>
              <a:t>{ </a:t>
            </a:r>
          </a:p>
          <a:p>
            <a:pPr marL="438912" indent="-320040" fontAlgn="auto">
              <a:spcBef>
                <a:spcPts val="0"/>
              </a:spcBef>
              <a:spcAft>
                <a:spcPts val="0"/>
              </a:spcAft>
              <a:buFont typeface="Wingdings 2"/>
              <a:buNone/>
              <a:defRPr/>
            </a:pPr>
            <a:r>
              <a:rPr lang="en-GB" sz="2000" dirty="0" smtClean="0"/>
              <a:t>     private </a:t>
            </a:r>
            <a:r>
              <a:rPr lang="en-GB" sz="2000" dirty="0" err="1" smtClean="0"/>
              <a:t>int</a:t>
            </a:r>
            <a:r>
              <a:rPr lang="en-GB" sz="2000" dirty="0" smtClean="0"/>
              <a:t> c = 0; </a:t>
            </a:r>
          </a:p>
          <a:p>
            <a:pPr marL="438912" indent="-320040" fontAlgn="auto">
              <a:spcBef>
                <a:spcPts val="0"/>
              </a:spcBef>
              <a:spcAft>
                <a:spcPts val="0"/>
              </a:spcAft>
              <a:buFont typeface="Wingdings 2"/>
              <a:buNone/>
              <a:defRPr/>
            </a:pPr>
            <a:r>
              <a:rPr lang="en-GB" sz="2000" dirty="0" smtClean="0"/>
              <a:t>     public void increment() </a:t>
            </a:r>
          </a:p>
          <a:p>
            <a:pPr marL="438912" indent="-320040" fontAlgn="auto">
              <a:spcBef>
                <a:spcPts val="0"/>
              </a:spcBef>
              <a:spcAft>
                <a:spcPts val="0"/>
              </a:spcAft>
              <a:buFont typeface="Wingdings 2"/>
              <a:buNone/>
              <a:defRPr/>
            </a:pPr>
            <a:r>
              <a:rPr lang="en-GB" sz="2000" dirty="0" smtClean="0"/>
              <a:t>     { </a:t>
            </a:r>
          </a:p>
          <a:p>
            <a:pPr marL="438912" indent="-320040" fontAlgn="auto">
              <a:spcBef>
                <a:spcPts val="0"/>
              </a:spcBef>
              <a:spcAft>
                <a:spcPts val="0"/>
              </a:spcAft>
              <a:buFont typeface="Wingdings 2"/>
              <a:buNone/>
              <a:defRPr/>
            </a:pPr>
            <a:r>
              <a:rPr lang="en-GB" sz="2000" dirty="0" smtClean="0"/>
              <a:t>          </a:t>
            </a:r>
            <a:r>
              <a:rPr lang="en-GB" sz="2000" dirty="0" err="1" smtClean="0"/>
              <a:t>c++</a:t>
            </a:r>
            <a:r>
              <a:rPr lang="en-GB" sz="2000" dirty="0" smtClean="0"/>
              <a:t>; </a:t>
            </a:r>
          </a:p>
          <a:p>
            <a:pPr marL="438912" indent="-320040" fontAlgn="auto">
              <a:spcBef>
                <a:spcPts val="0"/>
              </a:spcBef>
              <a:spcAft>
                <a:spcPts val="0"/>
              </a:spcAft>
              <a:buFont typeface="Wingdings 2"/>
              <a:buNone/>
              <a:defRPr/>
            </a:pPr>
            <a:r>
              <a:rPr lang="en-GB" sz="2000" dirty="0" smtClean="0"/>
              <a:t>     } </a:t>
            </a:r>
          </a:p>
          <a:p>
            <a:pPr marL="438912" indent="-320040" fontAlgn="auto">
              <a:spcBef>
                <a:spcPts val="0"/>
              </a:spcBef>
              <a:spcAft>
                <a:spcPts val="0"/>
              </a:spcAft>
              <a:buFont typeface="Wingdings 2"/>
              <a:buNone/>
              <a:defRPr/>
            </a:pPr>
            <a:r>
              <a:rPr lang="en-GB" sz="2000" dirty="0" smtClean="0"/>
              <a:t>     public void decrement() </a:t>
            </a:r>
          </a:p>
          <a:p>
            <a:pPr marL="438912" indent="-320040" fontAlgn="auto">
              <a:spcBef>
                <a:spcPts val="0"/>
              </a:spcBef>
              <a:spcAft>
                <a:spcPts val="0"/>
              </a:spcAft>
              <a:buFont typeface="Wingdings 2"/>
              <a:buNone/>
              <a:defRPr/>
            </a:pPr>
            <a:r>
              <a:rPr lang="en-GB" sz="2000" dirty="0" smtClean="0"/>
              <a:t>     { </a:t>
            </a:r>
          </a:p>
          <a:p>
            <a:pPr marL="438912" indent="-320040" fontAlgn="auto">
              <a:spcBef>
                <a:spcPts val="0"/>
              </a:spcBef>
              <a:spcAft>
                <a:spcPts val="0"/>
              </a:spcAft>
              <a:buFont typeface="Wingdings 2"/>
              <a:buNone/>
              <a:defRPr/>
            </a:pPr>
            <a:r>
              <a:rPr lang="en-GB" sz="2000" dirty="0" smtClean="0"/>
              <a:t>          c--;</a:t>
            </a:r>
          </a:p>
          <a:p>
            <a:pPr marL="438912" indent="-320040" fontAlgn="auto">
              <a:spcBef>
                <a:spcPts val="0"/>
              </a:spcBef>
              <a:spcAft>
                <a:spcPts val="0"/>
              </a:spcAft>
              <a:buFont typeface="Wingdings 2"/>
              <a:buNone/>
              <a:defRPr/>
            </a:pPr>
            <a:r>
              <a:rPr lang="en-GB" sz="2000" dirty="0" smtClean="0"/>
              <a:t>      } </a:t>
            </a:r>
          </a:p>
          <a:p>
            <a:pPr marL="438912" indent="-320040" fontAlgn="auto">
              <a:spcBef>
                <a:spcPts val="0"/>
              </a:spcBef>
              <a:spcAft>
                <a:spcPts val="0"/>
              </a:spcAft>
              <a:buFont typeface="Wingdings 2"/>
              <a:buNone/>
              <a:defRPr/>
            </a:pPr>
            <a:r>
              <a:rPr lang="en-GB" sz="2000" dirty="0" smtClean="0"/>
              <a:t>     public </a:t>
            </a:r>
            <a:r>
              <a:rPr lang="en-GB" sz="2000" dirty="0" err="1" smtClean="0"/>
              <a:t>int</a:t>
            </a:r>
            <a:r>
              <a:rPr lang="en-GB" sz="2000" dirty="0" smtClean="0"/>
              <a:t> value() </a:t>
            </a:r>
          </a:p>
          <a:p>
            <a:pPr marL="438912" indent="-320040" fontAlgn="auto">
              <a:spcBef>
                <a:spcPts val="0"/>
              </a:spcBef>
              <a:spcAft>
                <a:spcPts val="0"/>
              </a:spcAft>
              <a:buFont typeface="Wingdings 2"/>
              <a:buNone/>
              <a:defRPr/>
            </a:pPr>
            <a:r>
              <a:rPr lang="en-GB" sz="2000" dirty="0" smtClean="0"/>
              <a:t>     { </a:t>
            </a:r>
          </a:p>
          <a:p>
            <a:pPr marL="438912" indent="-320040" fontAlgn="auto">
              <a:spcBef>
                <a:spcPts val="0"/>
              </a:spcBef>
              <a:spcAft>
                <a:spcPts val="0"/>
              </a:spcAft>
              <a:buFont typeface="Wingdings 2"/>
              <a:buNone/>
              <a:defRPr/>
            </a:pPr>
            <a:r>
              <a:rPr lang="en-GB" sz="2000" dirty="0" smtClean="0"/>
              <a:t>           return c; </a:t>
            </a:r>
          </a:p>
          <a:p>
            <a:pPr marL="438912" indent="-320040" fontAlgn="auto">
              <a:spcBef>
                <a:spcPts val="0"/>
              </a:spcBef>
              <a:spcAft>
                <a:spcPts val="0"/>
              </a:spcAft>
              <a:buFont typeface="Wingdings 2"/>
              <a:buNone/>
              <a:defRPr/>
            </a:pPr>
            <a:r>
              <a:rPr lang="en-GB" sz="2000" dirty="0" smtClean="0"/>
              <a:t>     }</a:t>
            </a:r>
          </a:p>
          <a:p>
            <a:pPr marL="438912" indent="-320040" fontAlgn="auto">
              <a:spcBef>
                <a:spcPts val="0"/>
              </a:spcBef>
              <a:spcAft>
                <a:spcPts val="0"/>
              </a:spcAft>
              <a:buFont typeface="Wingdings 2"/>
              <a:buNone/>
              <a:defRPr/>
            </a:pPr>
            <a:r>
              <a:rPr lang="en-GB" sz="2000" dirty="0" smtClean="0"/>
              <a:t>} </a:t>
            </a:r>
            <a:endParaRPr lang="en-GB"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The Problem of Dueling Threads—Example Notes</a:t>
            </a:r>
            <a:endParaRPr lang="en-GB" dirty="0">
              <a:solidFill>
                <a:schemeClr val="accent1">
                  <a:satMod val="150000"/>
                </a:schemeClr>
              </a:solidFill>
            </a:endParaRPr>
          </a:p>
        </p:txBody>
      </p:sp>
      <p:sp>
        <p:nvSpPr>
          <p:cNvPr id="40962" name="Content Placeholder 2"/>
          <p:cNvSpPr>
            <a:spLocks noGrp="1"/>
          </p:cNvSpPr>
          <p:nvPr>
            <p:ph idx="1"/>
          </p:nvPr>
        </p:nvSpPr>
        <p:spPr/>
        <p:txBody>
          <a:bodyPr/>
          <a:lstStyle/>
          <a:p>
            <a:r>
              <a:rPr lang="en-US" smtClean="0"/>
              <a:t>Works perfectly in single-threaded scenarios</a:t>
            </a:r>
          </a:p>
          <a:p>
            <a:r>
              <a:rPr lang="en-US" smtClean="0"/>
              <a:t>In multi-threaded environment, any number of threads can access the Counter class</a:t>
            </a:r>
          </a:p>
          <a:p>
            <a:pPr lvl="1"/>
            <a:r>
              <a:rPr lang="en-US" smtClean="0"/>
              <a:t>This can lead to unpredictable results</a:t>
            </a:r>
          </a:p>
          <a:p>
            <a:pPr lvl="1"/>
            <a:r>
              <a:rPr lang="en-US" smtClean="0"/>
              <a:t>Threads might interfere with each other</a:t>
            </a:r>
            <a:endParaRPr lang="en-GB"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An Example Thread Interference Case</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633222" indent="-514350" fontAlgn="auto">
              <a:spcBef>
                <a:spcPts val="0"/>
              </a:spcBef>
              <a:spcAft>
                <a:spcPts val="0"/>
              </a:spcAft>
              <a:buFont typeface="+mj-lt"/>
              <a:buAutoNum type="arabicPeriod"/>
              <a:defRPr/>
            </a:pPr>
            <a:r>
              <a:rPr lang="en-GB" sz="2400" dirty="0" smtClean="0"/>
              <a:t>Thread A: Retrieve c. </a:t>
            </a:r>
          </a:p>
          <a:p>
            <a:pPr marL="633222" indent="-514350" fontAlgn="auto">
              <a:spcBef>
                <a:spcPts val="0"/>
              </a:spcBef>
              <a:spcAft>
                <a:spcPts val="0"/>
              </a:spcAft>
              <a:buFont typeface="+mj-lt"/>
              <a:buAutoNum type="arabicPeriod"/>
              <a:defRPr/>
            </a:pPr>
            <a:r>
              <a:rPr lang="en-GB" sz="2400" dirty="0" smtClean="0"/>
              <a:t>Thread B: Retrieve c. </a:t>
            </a:r>
          </a:p>
          <a:p>
            <a:pPr marL="633222" indent="-514350" fontAlgn="auto">
              <a:spcBef>
                <a:spcPts val="0"/>
              </a:spcBef>
              <a:spcAft>
                <a:spcPts val="0"/>
              </a:spcAft>
              <a:buFont typeface="+mj-lt"/>
              <a:buAutoNum type="arabicPeriod"/>
              <a:defRPr/>
            </a:pPr>
            <a:r>
              <a:rPr lang="en-GB" sz="2400" dirty="0" smtClean="0"/>
              <a:t>Thread A: Increment retrieved value; result is 1. </a:t>
            </a:r>
          </a:p>
          <a:p>
            <a:pPr marL="633222" indent="-514350" fontAlgn="auto">
              <a:spcBef>
                <a:spcPts val="0"/>
              </a:spcBef>
              <a:spcAft>
                <a:spcPts val="0"/>
              </a:spcAft>
              <a:buFont typeface="+mj-lt"/>
              <a:buAutoNum type="arabicPeriod"/>
              <a:defRPr/>
            </a:pPr>
            <a:r>
              <a:rPr lang="en-GB" sz="2400" dirty="0" smtClean="0"/>
              <a:t>Thread B: Decrement retrieved value; result is -1. </a:t>
            </a:r>
          </a:p>
          <a:p>
            <a:pPr marL="633222" indent="-514350" fontAlgn="auto">
              <a:spcBef>
                <a:spcPts val="0"/>
              </a:spcBef>
              <a:spcAft>
                <a:spcPts val="0"/>
              </a:spcAft>
              <a:buFont typeface="+mj-lt"/>
              <a:buAutoNum type="arabicPeriod"/>
              <a:defRPr/>
            </a:pPr>
            <a:r>
              <a:rPr lang="en-GB" sz="2400" dirty="0" smtClean="0"/>
              <a:t>Thread A: Store result in c; c is now 1. </a:t>
            </a:r>
          </a:p>
          <a:p>
            <a:pPr marL="633222" indent="-514350" fontAlgn="auto">
              <a:spcBef>
                <a:spcPts val="0"/>
              </a:spcBef>
              <a:spcAft>
                <a:spcPts val="0"/>
              </a:spcAft>
              <a:buFont typeface="+mj-lt"/>
              <a:buAutoNum type="arabicPeriod"/>
              <a:defRPr/>
            </a:pPr>
            <a:r>
              <a:rPr lang="en-GB" sz="2400" dirty="0" smtClean="0"/>
              <a:t>Thread B: Store result in c; c is now -1. </a:t>
            </a:r>
          </a:p>
          <a:p>
            <a:pPr marL="438912" indent="-320040" fontAlgn="auto">
              <a:spcBef>
                <a:spcPts val="0"/>
              </a:spcBef>
              <a:spcAft>
                <a:spcPts val="0"/>
              </a:spcAft>
              <a:buFont typeface="Wingdings 2"/>
              <a:buNone/>
              <a:defRPr/>
            </a:pP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just happened?</a:t>
            </a:r>
            <a:endParaRPr lang="en-GB" dirty="0">
              <a:solidFill>
                <a:schemeClr val="accent1">
                  <a:satMod val="150000"/>
                </a:schemeClr>
              </a:solidFill>
            </a:endParaRPr>
          </a:p>
        </p:txBody>
      </p:sp>
      <p:sp>
        <p:nvSpPr>
          <p:cNvPr id="45058" name="Content Placeholder 2"/>
          <p:cNvSpPr>
            <a:spLocks noGrp="1"/>
          </p:cNvSpPr>
          <p:nvPr>
            <p:ph idx="1"/>
          </p:nvPr>
        </p:nvSpPr>
        <p:spPr/>
        <p:txBody>
          <a:bodyPr/>
          <a:lstStyle/>
          <a:p>
            <a:r>
              <a:rPr lang="en-US" smtClean="0"/>
              <a:t>Thread A’s result was overwritten by Thread B</a:t>
            </a:r>
          </a:p>
          <a:p>
            <a:r>
              <a:rPr lang="en-US" smtClean="0"/>
              <a:t>Since both threads modified the variable </a:t>
            </a:r>
            <a:r>
              <a:rPr lang="en-US" i="1" smtClean="0"/>
              <a:t>c </a:t>
            </a:r>
            <a:r>
              <a:rPr lang="en-US" smtClean="0"/>
              <a:t>at the same time, the final result is undefined and unpredictable</a:t>
            </a:r>
          </a:p>
          <a:p>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Fixing the problem with Java’s ‘synchronized’ keyword</a:t>
            </a:r>
            <a:endParaRPr lang="en-GB" dirty="0">
              <a:solidFill>
                <a:schemeClr val="accent1">
                  <a:satMod val="150000"/>
                </a:schemeClr>
              </a:solidFill>
            </a:endParaRPr>
          </a:p>
        </p:txBody>
      </p:sp>
      <p:sp>
        <p:nvSpPr>
          <p:cNvPr id="47106" name="Content Placeholder 2"/>
          <p:cNvSpPr>
            <a:spLocks noGrp="1"/>
          </p:cNvSpPr>
          <p:nvPr>
            <p:ph idx="1"/>
          </p:nvPr>
        </p:nvSpPr>
        <p:spPr/>
        <p:txBody>
          <a:bodyPr/>
          <a:lstStyle/>
          <a:p>
            <a:r>
              <a:rPr lang="en-US" smtClean="0"/>
              <a:t>The two approaches</a:t>
            </a:r>
          </a:p>
          <a:p>
            <a:pPr lvl="1"/>
            <a:r>
              <a:rPr lang="en-US" smtClean="0"/>
              <a:t>Synchronized methods – only one thread can execute the method at a time</a:t>
            </a:r>
          </a:p>
          <a:p>
            <a:pPr lvl="1"/>
            <a:r>
              <a:rPr lang="en-US" smtClean="0"/>
              <a:t>Synchronized statements – only one thread can execute the specified block of code at one time</a:t>
            </a:r>
          </a:p>
          <a:p>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Synchronized Methods – An Example</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438912" indent="-320040" fontAlgn="auto">
              <a:spcBef>
                <a:spcPts val="0"/>
              </a:spcBef>
              <a:spcAft>
                <a:spcPts val="0"/>
              </a:spcAft>
              <a:buFont typeface="Wingdings 2"/>
              <a:buNone/>
              <a:defRPr/>
            </a:pPr>
            <a:r>
              <a:rPr lang="en-GB" sz="2400" dirty="0" smtClean="0"/>
              <a:t>public class </a:t>
            </a:r>
            <a:r>
              <a:rPr lang="en-GB" sz="2400" dirty="0" err="1" smtClean="0"/>
              <a:t>SynchronizedCounter</a:t>
            </a:r>
            <a:r>
              <a:rPr lang="en-GB" sz="2400" dirty="0" smtClean="0"/>
              <a:t> </a:t>
            </a:r>
          </a:p>
          <a:p>
            <a:pPr marL="438912" indent="-320040" fontAlgn="auto">
              <a:spcBef>
                <a:spcPts val="0"/>
              </a:spcBef>
              <a:spcAft>
                <a:spcPts val="0"/>
              </a:spcAft>
              <a:buFont typeface="Wingdings 2"/>
              <a:buNone/>
              <a:defRPr/>
            </a:pPr>
            <a:r>
              <a:rPr lang="en-GB" sz="2400" dirty="0" smtClean="0"/>
              <a:t>{ </a:t>
            </a:r>
          </a:p>
          <a:p>
            <a:pPr marL="438912" indent="-320040" fontAlgn="auto">
              <a:spcBef>
                <a:spcPts val="0"/>
              </a:spcBef>
              <a:spcAft>
                <a:spcPts val="0"/>
              </a:spcAft>
              <a:buFont typeface="Wingdings 2"/>
              <a:buNone/>
              <a:defRPr/>
            </a:pPr>
            <a:r>
              <a:rPr lang="en-GB" sz="2400" dirty="0" smtClean="0"/>
              <a:t>	private </a:t>
            </a:r>
            <a:r>
              <a:rPr lang="en-GB" sz="2400" dirty="0" err="1" smtClean="0"/>
              <a:t>int</a:t>
            </a:r>
            <a:r>
              <a:rPr lang="en-GB" sz="2400" dirty="0" smtClean="0"/>
              <a:t> c = 0; </a:t>
            </a:r>
          </a:p>
          <a:p>
            <a:pPr marL="438912" indent="-320040" fontAlgn="auto">
              <a:spcBef>
                <a:spcPts val="0"/>
              </a:spcBef>
              <a:spcAft>
                <a:spcPts val="0"/>
              </a:spcAft>
              <a:buFont typeface="Wingdings 2"/>
              <a:buNone/>
              <a:defRPr/>
            </a:pPr>
            <a:r>
              <a:rPr lang="en-GB" sz="2400" dirty="0" smtClean="0"/>
              <a:t>	public </a:t>
            </a:r>
            <a:r>
              <a:rPr lang="en-GB" sz="2400" b="1" dirty="0" smtClean="0"/>
              <a:t>synchronized</a:t>
            </a:r>
            <a:r>
              <a:rPr lang="en-GB" sz="2400" dirty="0" smtClean="0"/>
              <a:t> void increment()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a:t>
            </a:r>
            <a:r>
              <a:rPr lang="en-GB" sz="2400" dirty="0" err="1" smtClean="0"/>
              <a:t>c++</a:t>
            </a:r>
            <a:r>
              <a:rPr lang="en-GB" sz="2400" dirty="0" smtClean="0"/>
              <a:t>;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public </a:t>
            </a:r>
            <a:r>
              <a:rPr lang="en-GB" sz="2400" b="1" dirty="0" smtClean="0"/>
              <a:t>synchronized</a:t>
            </a:r>
            <a:r>
              <a:rPr lang="en-GB" sz="2400" dirty="0" smtClean="0"/>
              <a:t> void decrement()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c--;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public </a:t>
            </a:r>
            <a:r>
              <a:rPr lang="en-GB" sz="2400" b="1" dirty="0" smtClean="0"/>
              <a:t>synchronized</a:t>
            </a:r>
            <a:r>
              <a:rPr lang="en-GB" sz="2400" dirty="0" smtClean="0"/>
              <a:t> </a:t>
            </a:r>
            <a:r>
              <a:rPr lang="en-GB" sz="2400" dirty="0" err="1" smtClean="0"/>
              <a:t>int</a:t>
            </a:r>
            <a:r>
              <a:rPr lang="en-GB" sz="2400" dirty="0" smtClean="0"/>
              <a:t> value()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return c; </a:t>
            </a:r>
          </a:p>
          <a:p>
            <a:pPr marL="438912" indent="-320040" fontAlgn="auto">
              <a:spcBef>
                <a:spcPts val="0"/>
              </a:spcBef>
              <a:spcAft>
                <a:spcPts val="0"/>
              </a:spcAft>
              <a:buFont typeface="Wingdings 2"/>
              <a:buNone/>
              <a:defRPr/>
            </a:pPr>
            <a:r>
              <a:rPr lang="en-GB" sz="2400" dirty="0" smtClean="0"/>
              <a:t>	} </a:t>
            </a:r>
          </a:p>
          <a:p>
            <a:pPr marL="438912" indent="-320040" fontAlgn="auto">
              <a:spcBef>
                <a:spcPts val="0"/>
              </a:spcBef>
              <a:spcAft>
                <a:spcPts val="0"/>
              </a:spcAft>
              <a:buFont typeface="Wingdings 2"/>
              <a:buNone/>
              <a:defRPr/>
            </a:pP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Synchronized Methods – An Example (Notes)</a:t>
            </a:r>
            <a:endParaRPr lang="en-GB" dirty="0">
              <a:solidFill>
                <a:schemeClr val="accent1">
                  <a:satMod val="150000"/>
                </a:schemeClr>
              </a:solidFill>
            </a:endParaRPr>
          </a:p>
        </p:txBody>
      </p:sp>
      <p:sp>
        <p:nvSpPr>
          <p:cNvPr id="51202" name="Content Placeholder 2"/>
          <p:cNvSpPr>
            <a:spLocks noGrp="1"/>
          </p:cNvSpPr>
          <p:nvPr>
            <p:ph idx="1"/>
          </p:nvPr>
        </p:nvSpPr>
        <p:spPr/>
        <p:txBody>
          <a:bodyPr/>
          <a:lstStyle/>
          <a:p>
            <a:r>
              <a:rPr lang="en-US" smtClean="0"/>
              <a:t>Only one thread at a time can access the SynchronizedCounter instance</a:t>
            </a:r>
          </a:p>
          <a:p>
            <a:r>
              <a:rPr lang="en-US" smtClean="0"/>
              <a:t>This eliminates the problems given in the first example</a:t>
            </a:r>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Introduction to Concurrent Software</a:t>
            </a:r>
            <a:endParaRPr lang="en-GB" dirty="0">
              <a:solidFill>
                <a:schemeClr val="accent1">
                  <a:satMod val="150000"/>
                </a:schemeClr>
              </a:solidFill>
            </a:endParaRPr>
          </a:p>
        </p:txBody>
      </p:sp>
      <p:sp>
        <p:nvSpPr>
          <p:cNvPr id="16386" name="Content Placeholder 2"/>
          <p:cNvSpPr>
            <a:spLocks noGrp="1"/>
          </p:cNvSpPr>
          <p:nvPr>
            <p:ph idx="1"/>
          </p:nvPr>
        </p:nvSpPr>
        <p:spPr/>
        <p:txBody>
          <a:bodyPr/>
          <a:lstStyle/>
          <a:p>
            <a:r>
              <a:rPr lang="en-GB" smtClean="0"/>
              <a:t> Software that can do things such as:</a:t>
            </a:r>
          </a:p>
          <a:p>
            <a:pPr lvl="1"/>
            <a:r>
              <a:rPr lang="en-GB" smtClean="0"/>
              <a:t>stream and read digital audio off the network at the same time</a:t>
            </a:r>
          </a:p>
          <a:p>
            <a:pPr lvl="1"/>
            <a:r>
              <a:rPr lang="en-GB" smtClean="0"/>
              <a:t>decompress it</a:t>
            </a:r>
          </a:p>
          <a:p>
            <a:pPr lvl="1"/>
            <a:r>
              <a:rPr lang="en-GB" smtClean="0"/>
              <a:t>manage playback, and update its display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Synchronized Statement Blocks—An Example</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47500" lnSpcReduction="20000"/>
          </a:bodyPr>
          <a:lstStyle/>
          <a:p>
            <a:pPr marL="438912" indent="-320040" fontAlgn="auto">
              <a:spcBef>
                <a:spcPts val="0"/>
              </a:spcBef>
              <a:spcAft>
                <a:spcPts val="0"/>
              </a:spcAft>
              <a:buFont typeface="Wingdings 2"/>
              <a:buNone/>
              <a:defRPr/>
            </a:pPr>
            <a:r>
              <a:rPr lang="en-GB" dirty="0" smtClean="0"/>
              <a:t>public class </a:t>
            </a:r>
            <a:r>
              <a:rPr lang="en-GB" dirty="0" err="1" smtClean="0"/>
              <a:t>SynchronizedStatementBlockCounter</a:t>
            </a:r>
            <a:r>
              <a:rPr lang="en-GB" dirty="0" smtClean="0"/>
              <a:t> </a:t>
            </a:r>
          </a:p>
          <a:p>
            <a:pPr marL="438912" indent="-320040" fontAlgn="auto">
              <a:spcBef>
                <a:spcPts val="0"/>
              </a:spcBef>
              <a:spcAft>
                <a:spcPts val="0"/>
              </a:spcAft>
              <a:buFont typeface="Wingdings 2"/>
              <a:buNone/>
              <a:defRPr/>
            </a:pPr>
            <a:r>
              <a:rPr lang="en-GB" dirty="0" smtClean="0"/>
              <a:t>{ </a:t>
            </a:r>
          </a:p>
          <a:p>
            <a:pPr marL="438912" indent="-320040" fontAlgn="auto">
              <a:spcBef>
                <a:spcPts val="0"/>
              </a:spcBef>
              <a:spcAft>
                <a:spcPts val="0"/>
              </a:spcAft>
              <a:buFont typeface="Wingdings 2"/>
              <a:buNone/>
              <a:defRPr/>
            </a:pPr>
            <a:r>
              <a:rPr lang="en-US" dirty="0" smtClean="0"/>
              <a:t>	private object lock = new Object();</a:t>
            </a:r>
            <a:endParaRPr lang="en-GB" dirty="0" smtClean="0"/>
          </a:p>
          <a:p>
            <a:pPr marL="438912" indent="-320040" fontAlgn="auto">
              <a:spcBef>
                <a:spcPts val="0"/>
              </a:spcBef>
              <a:spcAft>
                <a:spcPts val="0"/>
              </a:spcAft>
              <a:buFont typeface="Wingdings 2"/>
              <a:buNone/>
              <a:defRPr/>
            </a:pPr>
            <a:r>
              <a:rPr lang="en-GB" dirty="0" smtClean="0"/>
              <a:t>	private </a:t>
            </a:r>
            <a:r>
              <a:rPr lang="en-GB" dirty="0" err="1" smtClean="0"/>
              <a:t>int</a:t>
            </a:r>
            <a:r>
              <a:rPr lang="en-GB" dirty="0" smtClean="0"/>
              <a:t> c = 0; </a:t>
            </a:r>
          </a:p>
          <a:p>
            <a:pPr marL="438912" indent="-320040" fontAlgn="auto">
              <a:spcBef>
                <a:spcPts val="0"/>
              </a:spcBef>
              <a:spcAft>
                <a:spcPts val="0"/>
              </a:spcAft>
              <a:buFont typeface="Wingdings 2"/>
              <a:buNone/>
              <a:defRPr/>
            </a:pPr>
            <a:r>
              <a:rPr lang="en-GB" dirty="0" smtClean="0"/>
              <a:t>	public void increment() </a:t>
            </a:r>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r>
              <a:rPr lang="en-US" dirty="0" smtClean="0"/>
              <a:t>		synchronized (lock)</a:t>
            </a:r>
          </a:p>
          <a:p>
            <a:pPr marL="438912" indent="-320040" fontAlgn="auto">
              <a:spcBef>
                <a:spcPts val="0"/>
              </a:spcBef>
              <a:spcAft>
                <a:spcPts val="0"/>
              </a:spcAft>
              <a:buFont typeface="Wingdings 2"/>
              <a:buNone/>
              <a:defRPr/>
            </a:pPr>
            <a:r>
              <a:rPr lang="en-US" dirty="0" smtClean="0"/>
              <a:t>		{</a:t>
            </a:r>
            <a:endParaRPr lang="en-GB" dirty="0" smtClean="0"/>
          </a:p>
          <a:p>
            <a:pPr marL="438912" indent="-320040" fontAlgn="auto">
              <a:spcBef>
                <a:spcPts val="0"/>
              </a:spcBef>
              <a:spcAft>
                <a:spcPts val="0"/>
              </a:spcAft>
              <a:buFont typeface="Wingdings 2"/>
              <a:buNone/>
              <a:defRPr/>
            </a:pPr>
            <a:r>
              <a:rPr lang="en-GB" dirty="0" smtClean="0"/>
              <a:t>		       </a:t>
            </a:r>
            <a:r>
              <a:rPr lang="en-GB" dirty="0" err="1" smtClean="0"/>
              <a:t>c++</a:t>
            </a:r>
            <a:r>
              <a:rPr lang="en-GB" dirty="0" smtClean="0"/>
              <a:t>; </a:t>
            </a:r>
          </a:p>
          <a:p>
            <a:pPr marL="438912" indent="-320040" fontAlgn="auto">
              <a:spcBef>
                <a:spcPts val="0"/>
              </a:spcBef>
              <a:spcAft>
                <a:spcPts val="0"/>
              </a:spcAft>
              <a:buFont typeface="Wingdings 2"/>
              <a:buNone/>
              <a:defRPr/>
            </a:pPr>
            <a:r>
              <a:rPr lang="en-US" dirty="0" smtClean="0"/>
              <a:t>		}</a:t>
            </a:r>
            <a:endParaRPr lang="en-GB" dirty="0" smtClean="0"/>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r>
              <a:rPr lang="en-GB" dirty="0" smtClean="0"/>
              <a:t>	public void decrement() </a:t>
            </a:r>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r>
              <a:rPr lang="en-US" dirty="0" smtClean="0"/>
              <a:t>		synchronized(lock)</a:t>
            </a:r>
          </a:p>
          <a:p>
            <a:pPr marL="438912" indent="-320040" fontAlgn="auto">
              <a:spcBef>
                <a:spcPts val="0"/>
              </a:spcBef>
              <a:spcAft>
                <a:spcPts val="0"/>
              </a:spcAft>
              <a:buFont typeface="Wingdings 2"/>
              <a:buNone/>
              <a:defRPr/>
            </a:pPr>
            <a:r>
              <a:rPr lang="en-US" dirty="0" smtClean="0"/>
              <a:t>		{</a:t>
            </a:r>
            <a:endParaRPr lang="en-GB" dirty="0" smtClean="0"/>
          </a:p>
          <a:p>
            <a:pPr marL="438912" indent="-320040" fontAlgn="auto">
              <a:spcBef>
                <a:spcPts val="0"/>
              </a:spcBef>
              <a:spcAft>
                <a:spcPts val="0"/>
              </a:spcAft>
              <a:buFont typeface="Wingdings 2"/>
              <a:buNone/>
              <a:defRPr/>
            </a:pPr>
            <a:r>
              <a:rPr lang="en-GB" dirty="0" smtClean="0"/>
              <a:t>		       c--; </a:t>
            </a:r>
          </a:p>
          <a:p>
            <a:pPr marL="438912" indent="-320040" fontAlgn="auto">
              <a:spcBef>
                <a:spcPts val="0"/>
              </a:spcBef>
              <a:spcAft>
                <a:spcPts val="0"/>
              </a:spcAft>
              <a:buFont typeface="Wingdings 2"/>
              <a:buNone/>
              <a:defRPr/>
            </a:pPr>
            <a:r>
              <a:rPr lang="en-US" dirty="0" smtClean="0"/>
              <a:t>		}</a:t>
            </a:r>
            <a:endParaRPr lang="en-GB" dirty="0" smtClean="0"/>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endParaRPr lang="en-GB" dirty="0" smtClean="0"/>
          </a:p>
          <a:p>
            <a:pPr marL="438912" indent="-320040" fontAlgn="auto">
              <a:spcBef>
                <a:spcPts val="0"/>
              </a:spcBef>
              <a:spcAft>
                <a:spcPts val="0"/>
              </a:spcAft>
              <a:buFont typeface="Wingdings 2"/>
              <a:buNone/>
              <a:defRPr/>
            </a:pPr>
            <a:r>
              <a:rPr lang="en-GB" dirty="0" smtClean="0"/>
              <a:t>	public </a:t>
            </a:r>
            <a:r>
              <a:rPr lang="en-GB" dirty="0" err="1" smtClean="0"/>
              <a:t>int</a:t>
            </a:r>
            <a:r>
              <a:rPr lang="en-GB" dirty="0" smtClean="0"/>
              <a:t> value() </a:t>
            </a:r>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r>
              <a:rPr lang="en-GB" dirty="0" smtClean="0"/>
              <a:t>		return c; </a:t>
            </a:r>
          </a:p>
          <a:p>
            <a:pPr marL="438912" indent="-320040" fontAlgn="auto">
              <a:spcBef>
                <a:spcPts val="0"/>
              </a:spcBef>
              <a:spcAft>
                <a:spcPts val="0"/>
              </a:spcAft>
              <a:buFont typeface="Wingdings 2"/>
              <a:buNone/>
              <a:defRPr/>
            </a:pPr>
            <a:r>
              <a:rPr lang="en-GB" dirty="0" smtClean="0"/>
              <a:t>	} </a:t>
            </a:r>
          </a:p>
          <a:p>
            <a:pPr marL="438912" indent="-320040" fontAlgn="auto">
              <a:spcBef>
                <a:spcPts val="0"/>
              </a:spcBef>
              <a:spcAft>
                <a:spcPts val="0"/>
              </a:spcAft>
              <a:buFont typeface="Wingdings 2"/>
              <a:buNone/>
              <a:defRPr/>
            </a:pPr>
            <a:r>
              <a:rPr lang="en-GB" dirty="0" smtClean="0"/>
              <a:t>} </a:t>
            </a:r>
          </a:p>
          <a:p>
            <a:pPr marL="438912" indent="-320040" fontAlgn="auto">
              <a:spcBef>
                <a:spcPts val="0"/>
              </a:spcBef>
              <a:spcAft>
                <a:spcPts val="0"/>
              </a:spcAft>
              <a:buFont typeface="Wingdings 2"/>
              <a:buNone/>
              <a:defRPr/>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Synchronized Statement Blocks—An Example (Notes)</a:t>
            </a:r>
            <a:endParaRPr lang="en-GB" dirty="0">
              <a:solidFill>
                <a:schemeClr val="accent1">
                  <a:satMod val="150000"/>
                </a:schemeClr>
              </a:solidFill>
            </a:endParaRPr>
          </a:p>
        </p:txBody>
      </p:sp>
      <p:sp>
        <p:nvSpPr>
          <p:cNvPr id="55298" name="Content Placeholder 2"/>
          <p:cNvSpPr>
            <a:spLocks noGrp="1"/>
          </p:cNvSpPr>
          <p:nvPr>
            <p:ph idx="1"/>
          </p:nvPr>
        </p:nvSpPr>
        <p:spPr/>
        <p:txBody>
          <a:bodyPr/>
          <a:lstStyle/>
          <a:p>
            <a:r>
              <a:rPr lang="en-US" smtClean="0"/>
              <a:t>The code in the synchronized blocks can only be accessed by one thread at a time</a:t>
            </a:r>
          </a:p>
          <a:p>
            <a:r>
              <a:rPr lang="en-US" smtClean="0"/>
              <a:t>Everything outside the synchronized code blocks is still not thread-safe</a:t>
            </a:r>
          </a:p>
          <a:p>
            <a:r>
              <a:rPr lang="en-US" smtClean="0"/>
              <a:t>The statement block will attempt to acquire a lock for the “lock” object. </a:t>
            </a:r>
          </a:p>
          <a:p>
            <a:pPr lvl="1"/>
            <a:r>
              <a:rPr lang="en-US" smtClean="0"/>
              <a:t>The executing thread will suspend itself until a lock can be acquired and the lock is successfully obtained.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98722"/>
            <a:ext cx="8077200" cy="1673352"/>
          </a:xfrm>
        </p:spPr>
        <p:txBody>
          <a:bodyPr/>
          <a:lstStyle/>
          <a:p>
            <a:pPr fontAlgn="auto">
              <a:spcAft>
                <a:spcPts val="0"/>
              </a:spcAft>
              <a:defRPr/>
            </a:pPr>
            <a:r>
              <a:rPr lang="en-US" dirty="0" smtClean="0">
                <a:solidFill>
                  <a:schemeClr val="accent1">
                    <a:satMod val="150000"/>
                  </a:schemeClr>
                </a:solidFill>
              </a:rPr>
              <a:t>Thread </a:t>
            </a:r>
            <a:r>
              <a:rPr lang="en-US" dirty="0" err="1" smtClean="0">
                <a:solidFill>
                  <a:schemeClr val="accent1">
                    <a:satMod val="150000"/>
                  </a:schemeClr>
                </a:solidFill>
              </a:rPr>
              <a:t>Liveness</a:t>
            </a:r>
            <a:endParaRPr lang="en-GB" dirty="0">
              <a:solidFill>
                <a:schemeClr val="accent1">
                  <a:satMod val="150000"/>
                </a:schemeClr>
              </a:solidFill>
            </a:endParaRPr>
          </a:p>
        </p:txBody>
      </p:sp>
      <p:sp>
        <p:nvSpPr>
          <p:cNvPr id="57346" name="Subtitle 2"/>
          <p:cNvSpPr>
            <a:spLocks noGrp="1"/>
          </p:cNvSpPr>
          <p:nvPr>
            <p:ph type="subTitle" idx="1"/>
          </p:nvPr>
        </p:nvSpPr>
        <p:spPr>
          <a:xfrm>
            <a:off x="685800" y="1828800"/>
            <a:ext cx="8077200" cy="1500188"/>
          </a:xfrm>
        </p:spPr>
        <p:txBody>
          <a:bodyPr/>
          <a:lstStyle/>
          <a:p>
            <a:r>
              <a:rPr lang="en-US" smtClean="0"/>
              <a:t>Christian Sia on</a:t>
            </a:r>
            <a:endParaRPr lang="en-GB"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Definition</a:t>
            </a:r>
            <a:endParaRPr lang="en-GB" dirty="0">
              <a:solidFill>
                <a:schemeClr val="accent1">
                  <a:satMod val="150000"/>
                </a:schemeClr>
              </a:solidFill>
            </a:endParaRPr>
          </a:p>
        </p:txBody>
      </p:sp>
      <p:sp>
        <p:nvSpPr>
          <p:cNvPr id="59394" name="Content Placeholder 2"/>
          <p:cNvSpPr>
            <a:spLocks noGrp="1"/>
          </p:cNvSpPr>
          <p:nvPr>
            <p:ph idx="1"/>
          </p:nvPr>
        </p:nvSpPr>
        <p:spPr/>
        <p:txBody>
          <a:bodyPr/>
          <a:lstStyle/>
          <a:p>
            <a:r>
              <a:rPr lang="en-PH" smtClean="0"/>
              <a:t>A concurrent application's ability to execute in a timely manner</a:t>
            </a:r>
          </a:p>
          <a:p>
            <a:pPr>
              <a:buFont typeface="Wingdings 2" pitchFamily="18" charset="2"/>
              <a:buNone/>
            </a:pPr>
            <a:endParaRPr lang="en-PH" smtClean="0"/>
          </a:p>
          <a:p>
            <a:r>
              <a:rPr lang="en-PH" smtClean="0"/>
              <a:t> Also called responsiveness</a:t>
            </a:r>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PH" dirty="0" smtClean="0">
                <a:solidFill>
                  <a:schemeClr val="accent1">
                    <a:satMod val="150000"/>
                  </a:schemeClr>
                </a:solidFill>
              </a:rPr>
              <a:t> 3 </a:t>
            </a:r>
            <a:r>
              <a:rPr lang="en-PH" dirty="0" err="1" smtClean="0">
                <a:solidFill>
                  <a:schemeClr val="accent1">
                    <a:satMod val="150000"/>
                  </a:schemeClr>
                </a:solidFill>
              </a:rPr>
              <a:t>Liveness</a:t>
            </a:r>
            <a:r>
              <a:rPr lang="en-PH" dirty="0" smtClean="0">
                <a:solidFill>
                  <a:schemeClr val="accent1">
                    <a:satMod val="150000"/>
                  </a:schemeClr>
                </a:solidFill>
              </a:rPr>
              <a:t> Problems In Threads</a:t>
            </a:r>
            <a:endParaRPr lang="en-GB" dirty="0">
              <a:solidFill>
                <a:schemeClr val="accent1">
                  <a:satMod val="150000"/>
                </a:schemeClr>
              </a:solidFill>
            </a:endParaRPr>
          </a:p>
        </p:txBody>
      </p:sp>
      <p:sp>
        <p:nvSpPr>
          <p:cNvPr id="61442" name="Content Placeholder 2"/>
          <p:cNvSpPr>
            <a:spLocks noGrp="1"/>
          </p:cNvSpPr>
          <p:nvPr>
            <p:ph idx="1"/>
          </p:nvPr>
        </p:nvSpPr>
        <p:spPr>
          <a:xfrm>
            <a:off x="969963" y="2071688"/>
            <a:ext cx="5286375" cy="3286125"/>
          </a:xfrm>
        </p:spPr>
        <p:txBody>
          <a:bodyPr/>
          <a:lstStyle/>
          <a:p>
            <a:pPr marL="342900" indent="-342900">
              <a:buFont typeface="Wingdings 2" pitchFamily="18" charset="2"/>
              <a:buAutoNum type="arabicPeriod"/>
            </a:pPr>
            <a:r>
              <a:rPr lang="en-PH" smtClean="0"/>
              <a:t>Deadlock (Most Common)</a:t>
            </a:r>
          </a:p>
          <a:p>
            <a:pPr marL="342900" indent="-342900">
              <a:buFont typeface="Wingdings 2" pitchFamily="18" charset="2"/>
              <a:buAutoNum type="arabicPeriod"/>
            </a:pPr>
            <a:r>
              <a:rPr lang="en-PH" smtClean="0"/>
              <a:t>Starvation</a:t>
            </a:r>
          </a:p>
          <a:p>
            <a:pPr marL="342900" indent="-342900">
              <a:buFont typeface="Wingdings 2" pitchFamily="18" charset="2"/>
              <a:buAutoNum type="arabicPeriod"/>
            </a:pPr>
            <a:r>
              <a:rPr lang="en-PH" smtClean="0"/>
              <a:t>Livelock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DEADLOCK</a:t>
            </a:r>
            <a:endParaRPr lang="en-GB" sz="3200" b="1" dirty="0">
              <a:solidFill>
                <a:schemeClr val="accent1">
                  <a:satMod val="150000"/>
                </a:schemeClr>
              </a:solidFill>
            </a:endParaRPr>
          </a:p>
        </p:txBody>
      </p:sp>
      <p:sp>
        <p:nvSpPr>
          <p:cNvPr id="63490" name="Content Placeholder 2"/>
          <p:cNvSpPr>
            <a:spLocks noGrp="1"/>
          </p:cNvSpPr>
          <p:nvPr>
            <p:ph idx="1"/>
          </p:nvPr>
        </p:nvSpPr>
        <p:spPr>
          <a:xfrm>
            <a:off x="3019425" y="1743075"/>
            <a:ext cx="5921375" cy="4559300"/>
          </a:xfrm>
        </p:spPr>
        <p:txBody>
          <a:bodyPr/>
          <a:lstStyle/>
          <a:p>
            <a:pPr>
              <a:buFont typeface="Wingdings 2" pitchFamily="18" charset="2"/>
              <a:buNone/>
            </a:pPr>
            <a:r>
              <a:rPr lang="en-PH" i="1" smtClean="0"/>
              <a:t>	Deadlock</a:t>
            </a:r>
            <a:r>
              <a:rPr lang="en-PH" smtClean="0"/>
              <a:t> describes a situation where two or more threads are blocked forever</a:t>
            </a:r>
          </a:p>
          <a:p>
            <a:pPr>
              <a:buFont typeface="Wingdings 2" pitchFamily="18" charset="2"/>
              <a:buNone/>
            </a:pPr>
            <a:endParaRPr lang="en-GB" smtClean="0"/>
          </a:p>
          <a:p>
            <a:pPr>
              <a:buFont typeface="Wingdings 2" pitchFamily="18" charset="2"/>
              <a:buNone/>
            </a:pPr>
            <a:r>
              <a:rPr lang="en-PH" smtClean="0"/>
              <a:t>	Caused by mutual interdependence between two threads </a:t>
            </a:r>
          </a:p>
          <a:p>
            <a:pPr>
              <a:buFont typeface="Wingdings 2" pitchFamily="18" charset="2"/>
              <a:buNone/>
            </a:pPr>
            <a:endParaRPr lang="en-GB" smtClean="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b="1" dirty="0" smtClean="0"/>
              <a:t>Deadlock (Most Common)</a:t>
            </a:r>
          </a:p>
          <a:p>
            <a:pPr marL="342900" indent="-342900" fontAlgn="auto">
              <a:spcBef>
                <a:spcPts val="0"/>
              </a:spcBef>
              <a:spcAft>
                <a:spcPts val="0"/>
              </a:spcAft>
              <a:buFont typeface="Wingdings 2"/>
              <a:buAutoNum type="arabicPeriod"/>
              <a:defRPr/>
            </a:pPr>
            <a:r>
              <a:rPr lang="en-PH" dirty="0" smtClean="0"/>
              <a:t>Starvation</a:t>
            </a:r>
          </a:p>
          <a:p>
            <a:pPr marL="342900" indent="-342900" fontAlgn="auto">
              <a:spcBef>
                <a:spcPts val="0"/>
              </a:spcBef>
              <a:spcAft>
                <a:spcPts val="0"/>
              </a:spcAft>
              <a:buFont typeface="Wingdings 2"/>
              <a:buAutoNum type="arabicPeriod"/>
              <a:defRPr/>
            </a:pPr>
            <a:r>
              <a:rPr lang="en-PH" dirty="0" err="1" smtClean="0"/>
              <a:t>Livelock</a:t>
            </a:r>
            <a:endParaRPr lang="en-PH" dirty="0" smtClean="0"/>
          </a:p>
          <a:p>
            <a:pPr fontAlgn="auto">
              <a:spcBef>
                <a:spcPts val="0"/>
              </a:spcBef>
              <a:spcAft>
                <a:spcPts val="0"/>
              </a:spcAft>
              <a:buFont typeface="Wingdings 2"/>
              <a:buNone/>
              <a:defRPr/>
            </a:pPr>
            <a:endParaRPr lang="en-PH"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lstStyle/>
          <a:p>
            <a:pPr fontAlgn="auto">
              <a:spcAft>
                <a:spcPts val="0"/>
              </a:spcAft>
              <a:defRPr/>
            </a:pPr>
            <a:r>
              <a:rPr lang="en-PH" dirty="0" smtClean="0">
                <a:solidFill>
                  <a:schemeClr val="accent1">
                    <a:satMod val="150000"/>
                  </a:schemeClr>
                </a:solidFill>
              </a:rPr>
              <a:t>Deadlock Example</a:t>
            </a:r>
            <a:endParaRPr lang="en-PH" dirty="0">
              <a:solidFill>
                <a:schemeClr val="accent1">
                  <a:satMod val="150000"/>
                </a:schemeClr>
              </a:solidFill>
            </a:endParaRPr>
          </a:p>
        </p:txBody>
      </p:sp>
      <p:graphicFrame>
        <p:nvGraphicFramePr>
          <p:cNvPr id="5" name="Table 4"/>
          <p:cNvGraphicFramePr>
            <a:graphicFrameLocks noGrp="1"/>
          </p:cNvGraphicFramePr>
          <p:nvPr/>
        </p:nvGraphicFramePr>
        <p:xfrm>
          <a:off x="285750" y="1717675"/>
          <a:ext cx="3581400" cy="2422525"/>
        </p:xfrm>
        <a:graphic>
          <a:graphicData uri="http://schemas.openxmlformats.org/drawingml/2006/table">
            <a:tbl>
              <a:tblPr firstRow="1" bandRow="1">
                <a:tableStyleId>{5C22544A-7EE6-4342-B048-85BDC9FD1C3A}</a:tableStyleId>
              </a:tblPr>
              <a:tblGrid>
                <a:gridCol w="3581400"/>
              </a:tblGrid>
              <a:tr h="372533">
                <a:tc>
                  <a:txBody>
                    <a:bodyPr/>
                    <a:lstStyle/>
                    <a:p>
                      <a:r>
                        <a:rPr lang="en-PH" dirty="0" smtClean="0"/>
                        <a:t>Thread 1</a:t>
                      </a:r>
                      <a:endParaRPr lang="en-PH" dirty="0"/>
                    </a:p>
                  </a:txBody>
                  <a:tcPr/>
                </a:tc>
              </a:tr>
              <a:tr h="2048933">
                <a:tc>
                  <a:txBody>
                    <a:bodyPr/>
                    <a:lstStyle/>
                    <a:p>
                      <a:r>
                        <a:rPr lang="en-PH" sz="1400" dirty="0" smtClean="0"/>
                        <a:t>run () {</a:t>
                      </a:r>
                    </a:p>
                    <a:p>
                      <a:r>
                        <a:rPr lang="en-PH" sz="1400" dirty="0" smtClean="0"/>
                        <a:t>      </a:t>
                      </a:r>
                    </a:p>
                    <a:p>
                      <a:r>
                        <a:rPr lang="en-PH" sz="1400" dirty="0" smtClean="0"/>
                        <a:t>      synchronized</a:t>
                      </a:r>
                      <a:r>
                        <a:rPr lang="en-PH" sz="1400" baseline="0" dirty="0" smtClean="0"/>
                        <a:t>  (</a:t>
                      </a:r>
                      <a:r>
                        <a:rPr lang="en-PH" sz="1400" baseline="0" dirty="0" err="1" smtClean="0"/>
                        <a:t>theObject</a:t>
                      </a:r>
                      <a:r>
                        <a:rPr lang="en-PH" sz="1400" baseline="0" dirty="0" smtClean="0"/>
                        <a:t>) {</a:t>
                      </a:r>
                    </a:p>
                    <a:p>
                      <a:r>
                        <a:rPr lang="en-PH" sz="1400" baseline="0" dirty="0" smtClean="0"/>
                        <a:t>      </a:t>
                      </a:r>
                    </a:p>
                    <a:p>
                      <a:r>
                        <a:rPr lang="en-PH" sz="1400" baseline="0" dirty="0" smtClean="0"/>
                        <a:t>            sleep (1000);</a:t>
                      </a:r>
                    </a:p>
                    <a:p>
                      <a:r>
                        <a:rPr lang="en-PH" sz="1400" baseline="0" dirty="0" smtClean="0"/>
                        <a:t>      </a:t>
                      </a:r>
                    </a:p>
                    <a:p>
                      <a:r>
                        <a:rPr lang="en-PH" sz="1400" baseline="0" dirty="0" smtClean="0"/>
                        <a:t>           theOtherObject.method2()</a:t>
                      </a:r>
                    </a:p>
                    <a:p>
                      <a:r>
                        <a:rPr lang="en-PH" sz="1400" baseline="0" dirty="0" smtClean="0"/>
                        <a:t>      }</a:t>
                      </a:r>
                      <a:endParaRPr lang="en-PH" sz="1400" dirty="0" smtClean="0"/>
                    </a:p>
                    <a:p>
                      <a:r>
                        <a:rPr lang="en-PH" sz="1400" dirty="0" smtClean="0"/>
                        <a:t>}</a:t>
                      </a:r>
                      <a:endParaRPr lang="en-PH" sz="1400" dirty="0"/>
                    </a:p>
                  </a:txBody>
                  <a:tcPr/>
                </a:tc>
              </a:tr>
            </a:tbl>
          </a:graphicData>
        </a:graphic>
      </p:graphicFrame>
      <p:graphicFrame>
        <p:nvGraphicFramePr>
          <p:cNvPr id="6" name="Table 5"/>
          <p:cNvGraphicFramePr>
            <a:graphicFrameLocks noGrp="1"/>
          </p:cNvGraphicFramePr>
          <p:nvPr/>
        </p:nvGraphicFramePr>
        <p:xfrm>
          <a:off x="5253038" y="1717675"/>
          <a:ext cx="3581400" cy="2422525"/>
        </p:xfrm>
        <a:graphic>
          <a:graphicData uri="http://schemas.openxmlformats.org/drawingml/2006/table">
            <a:tbl>
              <a:tblPr firstRow="1" bandRow="1">
                <a:tableStyleId>{5C22544A-7EE6-4342-B048-85BDC9FD1C3A}</a:tableStyleId>
              </a:tblPr>
              <a:tblGrid>
                <a:gridCol w="3581400"/>
              </a:tblGrid>
              <a:tr h="372533">
                <a:tc>
                  <a:txBody>
                    <a:bodyPr/>
                    <a:lstStyle/>
                    <a:p>
                      <a:r>
                        <a:rPr lang="en-PH" dirty="0" smtClean="0"/>
                        <a:t>Thread 2</a:t>
                      </a:r>
                      <a:endParaRPr lang="en-PH" dirty="0"/>
                    </a:p>
                  </a:txBody>
                  <a:tcPr/>
                </a:tc>
              </a:tr>
              <a:tr h="2048933">
                <a:tc>
                  <a:txBody>
                    <a:bodyPr/>
                    <a:lstStyle/>
                    <a:p>
                      <a:r>
                        <a:rPr lang="en-PH" sz="1400" dirty="0" smtClean="0"/>
                        <a:t>run () {</a:t>
                      </a:r>
                    </a:p>
                    <a:p>
                      <a:r>
                        <a:rPr lang="en-PH" sz="1400" dirty="0" smtClean="0"/>
                        <a:t>      </a:t>
                      </a:r>
                    </a:p>
                    <a:p>
                      <a:r>
                        <a:rPr lang="en-PH" sz="1400" dirty="0" smtClean="0"/>
                        <a:t>      synchronized</a:t>
                      </a:r>
                      <a:r>
                        <a:rPr lang="en-PH" sz="1400" baseline="0" dirty="0" smtClean="0"/>
                        <a:t>  (</a:t>
                      </a:r>
                      <a:r>
                        <a:rPr lang="en-PH" sz="1400" baseline="0" dirty="0" err="1" smtClean="0"/>
                        <a:t>theOtherObject</a:t>
                      </a:r>
                      <a:r>
                        <a:rPr lang="en-PH" sz="1400" baseline="0" dirty="0" smtClean="0"/>
                        <a:t>) {</a:t>
                      </a:r>
                    </a:p>
                    <a:p>
                      <a:r>
                        <a:rPr lang="en-PH" sz="1400" baseline="0" dirty="0" smtClean="0"/>
                        <a:t>      </a:t>
                      </a:r>
                    </a:p>
                    <a:p>
                      <a:r>
                        <a:rPr lang="en-PH" sz="1400" baseline="0" dirty="0" smtClean="0"/>
                        <a:t>            sleep (1000);</a:t>
                      </a:r>
                    </a:p>
                    <a:p>
                      <a:r>
                        <a:rPr lang="en-PH" sz="1400" baseline="0" dirty="0" smtClean="0"/>
                        <a:t>      </a:t>
                      </a:r>
                    </a:p>
                    <a:p>
                      <a:r>
                        <a:rPr lang="en-PH" sz="1400" baseline="0" dirty="0" smtClean="0"/>
                        <a:t>           theObject.method1()</a:t>
                      </a:r>
                    </a:p>
                    <a:p>
                      <a:r>
                        <a:rPr lang="en-PH" sz="1400" baseline="0" dirty="0" smtClean="0"/>
                        <a:t>      }</a:t>
                      </a:r>
                      <a:endParaRPr lang="en-PH" sz="1400" dirty="0" smtClean="0"/>
                    </a:p>
                    <a:p>
                      <a:r>
                        <a:rPr lang="en-PH" sz="1400" dirty="0" smtClean="0"/>
                        <a:t>}</a:t>
                      </a:r>
                      <a:endParaRPr lang="en-PH" sz="1400" dirty="0"/>
                    </a:p>
                  </a:txBody>
                  <a:tcPr/>
                </a:tc>
              </a:tr>
            </a:tbl>
          </a:graphicData>
        </a:graphic>
      </p:graphicFrame>
      <p:graphicFrame>
        <p:nvGraphicFramePr>
          <p:cNvPr id="7" name="Table 6"/>
          <p:cNvGraphicFramePr>
            <a:graphicFrameLocks noGrp="1"/>
          </p:cNvGraphicFramePr>
          <p:nvPr/>
        </p:nvGraphicFramePr>
        <p:xfrm>
          <a:off x="777875" y="5087938"/>
          <a:ext cx="2667000" cy="1066800"/>
        </p:xfrm>
        <a:graphic>
          <a:graphicData uri="http://schemas.openxmlformats.org/drawingml/2006/table">
            <a:tbl>
              <a:tblPr firstRow="1" bandRow="1">
                <a:tableStyleId>{5C22544A-7EE6-4342-B048-85BDC9FD1C3A}</a:tableStyleId>
              </a:tblPr>
              <a:tblGrid>
                <a:gridCol w="2667000"/>
              </a:tblGrid>
              <a:tr h="533400">
                <a:tc>
                  <a:txBody>
                    <a:bodyPr/>
                    <a:lstStyle/>
                    <a:p>
                      <a:pPr algn="ctr"/>
                      <a:r>
                        <a:rPr lang="en-PH" dirty="0" err="1" smtClean="0"/>
                        <a:t>theObject</a:t>
                      </a:r>
                      <a:endParaRPr lang="en-PH" dirty="0"/>
                    </a:p>
                  </a:txBody>
                  <a:tcPr/>
                </a:tc>
              </a:tr>
              <a:tr h="533400">
                <a:tc>
                  <a:txBody>
                    <a:bodyPr/>
                    <a:lstStyle/>
                    <a:p>
                      <a:pPr algn="ctr"/>
                      <a:r>
                        <a:rPr lang="en-PH" dirty="0" smtClean="0"/>
                        <a:t>method1()</a:t>
                      </a:r>
                      <a:endParaRPr lang="en-PH" dirty="0"/>
                    </a:p>
                  </a:txBody>
                  <a:tcPr/>
                </a:tc>
              </a:tr>
            </a:tbl>
          </a:graphicData>
        </a:graphic>
      </p:graphicFrame>
      <p:graphicFrame>
        <p:nvGraphicFramePr>
          <p:cNvPr id="8" name="Table 7"/>
          <p:cNvGraphicFramePr>
            <a:graphicFrameLocks noGrp="1"/>
          </p:cNvGraphicFramePr>
          <p:nvPr/>
        </p:nvGraphicFramePr>
        <p:xfrm>
          <a:off x="5686425" y="5087938"/>
          <a:ext cx="2667000" cy="1066800"/>
        </p:xfrm>
        <a:graphic>
          <a:graphicData uri="http://schemas.openxmlformats.org/drawingml/2006/table">
            <a:tbl>
              <a:tblPr firstRow="1" bandRow="1">
                <a:tableStyleId>{5C22544A-7EE6-4342-B048-85BDC9FD1C3A}</a:tableStyleId>
              </a:tblPr>
              <a:tblGrid>
                <a:gridCol w="2667000"/>
              </a:tblGrid>
              <a:tr h="533400">
                <a:tc>
                  <a:txBody>
                    <a:bodyPr/>
                    <a:lstStyle/>
                    <a:p>
                      <a:pPr algn="ctr"/>
                      <a:r>
                        <a:rPr lang="en-PH" dirty="0" err="1" smtClean="0"/>
                        <a:t>theOtherObject</a:t>
                      </a:r>
                      <a:endParaRPr lang="en-PH" dirty="0"/>
                    </a:p>
                  </a:txBody>
                  <a:tcPr/>
                </a:tc>
              </a:tr>
              <a:tr h="533400">
                <a:tc>
                  <a:txBody>
                    <a:bodyPr/>
                    <a:lstStyle/>
                    <a:p>
                      <a:pPr algn="ctr"/>
                      <a:r>
                        <a:rPr lang="en-PH" dirty="0" smtClean="0"/>
                        <a:t>method2()</a:t>
                      </a:r>
                      <a:endParaRPr lang="en-PH" dirty="0"/>
                    </a:p>
                  </a:txBody>
                  <a:tcPr/>
                </a:tc>
              </a:tr>
            </a:tbl>
          </a:graphicData>
        </a:graphic>
      </p:graphicFrame>
      <p:sp>
        <p:nvSpPr>
          <p:cNvPr id="65570" name="TextBox 8"/>
          <p:cNvSpPr txBox="1">
            <a:spLocks noChangeArrowheads="1"/>
          </p:cNvSpPr>
          <p:nvPr/>
        </p:nvSpPr>
        <p:spPr bwMode="auto">
          <a:xfrm>
            <a:off x="114300" y="4256088"/>
            <a:ext cx="2209800" cy="646112"/>
          </a:xfrm>
          <a:prstGeom prst="rect">
            <a:avLst/>
          </a:prstGeom>
          <a:noFill/>
          <a:ln w="9525">
            <a:noFill/>
            <a:miter lim="800000"/>
            <a:headEnd/>
            <a:tailEnd/>
          </a:ln>
        </p:spPr>
        <p:txBody>
          <a:bodyPr>
            <a:spAutoFit/>
          </a:bodyPr>
          <a:lstStyle/>
          <a:p>
            <a:r>
              <a:rPr lang="en-PH">
                <a:latin typeface="Corbel" pitchFamily="34" charset="0"/>
              </a:rPr>
              <a:t>Thread 1 has the control of theObject</a:t>
            </a:r>
          </a:p>
        </p:txBody>
      </p:sp>
      <p:sp>
        <p:nvSpPr>
          <p:cNvPr id="65571" name="TextBox 9"/>
          <p:cNvSpPr txBox="1">
            <a:spLocks noChangeArrowheads="1"/>
          </p:cNvSpPr>
          <p:nvPr/>
        </p:nvSpPr>
        <p:spPr bwMode="auto">
          <a:xfrm>
            <a:off x="4684713" y="4294188"/>
            <a:ext cx="2514600" cy="646112"/>
          </a:xfrm>
          <a:prstGeom prst="rect">
            <a:avLst/>
          </a:prstGeom>
          <a:noFill/>
          <a:ln w="9525">
            <a:noFill/>
            <a:miter lim="800000"/>
            <a:headEnd/>
            <a:tailEnd/>
          </a:ln>
        </p:spPr>
        <p:txBody>
          <a:bodyPr>
            <a:spAutoFit/>
          </a:bodyPr>
          <a:lstStyle/>
          <a:p>
            <a:r>
              <a:rPr lang="en-PH">
                <a:latin typeface="Corbel" pitchFamily="34" charset="0"/>
              </a:rPr>
              <a:t>Thread 2 has the control of theOtherObject</a:t>
            </a:r>
          </a:p>
        </p:txBody>
      </p:sp>
      <p:cxnSp>
        <p:nvCxnSpPr>
          <p:cNvPr id="11" name="Straight Arrow Connector 10"/>
          <p:cNvCxnSpPr/>
          <p:nvPr/>
        </p:nvCxnSpPr>
        <p:spPr>
          <a:xfrm rot="16200000" flipH="1">
            <a:off x="1046162" y="3832226"/>
            <a:ext cx="2278063" cy="201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280944" y="3831432"/>
            <a:ext cx="2279650" cy="201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PH" dirty="0" smtClean="0">
                <a:solidFill>
                  <a:schemeClr val="accent1">
                    <a:satMod val="150000"/>
                  </a:schemeClr>
                </a:solidFill>
              </a:rPr>
              <a:t> 3 Deadlock Prevention Techniques</a:t>
            </a:r>
            <a:endParaRPr lang="en-GB" dirty="0">
              <a:solidFill>
                <a:schemeClr val="accent1">
                  <a:satMod val="150000"/>
                </a:schemeClr>
              </a:solidFill>
            </a:endParaRPr>
          </a:p>
        </p:txBody>
      </p:sp>
      <p:sp>
        <p:nvSpPr>
          <p:cNvPr id="66562" name="Content Placeholder 2"/>
          <p:cNvSpPr>
            <a:spLocks noGrp="1"/>
          </p:cNvSpPr>
          <p:nvPr>
            <p:ph idx="1"/>
          </p:nvPr>
        </p:nvSpPr>
        <p:spPr>
          <a:xfrm>
            <a:off x="3019425" y="1743075"/>
            <a:ext cx="5921375" cy="4559300"/>
          </a:xfrm>
        </p:spPr>
        <p:txBody>
          <a:bodyPr/>
          <a:lstStyle/>
          <a:p>
            <a:pPr marL="631825" indent="-514350">
              <a:buFont typeface="Wingdings 2" pitchFamily="18" charset="2"/>
              <a:buNone/>
            </a:pPr>
            <a:r>
              <a:rPr lang="en-PH" b="1" smtClean="0"/>
              <a:t>Lock Ordering</a:t>
            </a:r>
          </a:p>
          <a:p>
            <a:pPr marL="631825" indent="-514350">
              <a:buFont typeface="Corbel" pitchFamily="34" charset="0"/>
              <a:buAutoNum type="arabicPeriod"/>
            </a:pPr>
            <a:endParaRPr lang="en-PH" smtClean="0"/>
          </a:p>
          <a:p>
            <a:pPr marL="631825" indent="-514350">
              <a:buFont typeface="Wingdings 2" pitchFamily="18" charset="2"/>
              <a:buNone/>
            </a:pPr>
            <a:r>
              <a:rPr lang="en-PH" smtClean="0"/>
              <a:t>	All locks are always taken in the </a:t>
            </a:r>
            <a:r>
              <a:rPr lang="en-PH" b="1" smtClean="0"/>
              <a:t>same</a:t>
            </a:r>
            <a:r>
              <a:rPr lang="en-PH" smtClean="0"/>
              <a:t> order by any thread, deadlocks cannot occur. </a:t>
            </a:r>
          </a:p>
        </p:txBody>
      </p:sp>
      <p:sp>
        <p:nvSpPr>
          <p:cNvPr id="66563" name="Text Placeholder 3"/>
          <p:cNvSpPr>
            <a:spLocks noGrp="1"/>
          </p:cNvSpPr>
          <p:nvPr>
            <p:ph type="body" sz="half" idx="2"/>
          </p:nvPr>
        </p:nvSpPr>
        <p:spPr>
          <a:xfrm>
            <a:off x="168275" y="1714500"/>
            <a:ext cx="2468563" cy="4587875"/>
          </a:xfrm>
        </p:spPr>
        <p:txBody>
          <a:bodyPr/>
          <a:lstStyle/>
          <a:p>
            <a:pPr marL="631825" indent="-514350">
              <a:buFont typeface="Corbel" pitchFamily="34" charset="0"/>
              <a:buAutoNum type="arabicPeriod"/>
            </a:pPr>
            <a:r>
              <a:rPr lang="en-PH" sz="2000" b="1" smtClean="0"/>
              <a:t>Lock Ordering</a:t>
            </a:r>
            <a:r>
              <a:rPr lang="en-US" sz="2000" smtClean="0"/>
              <a:t> </a:t>
            </a:r>
            <a:endParaRPr lang="en-PH" sz="2000" smtClean="0"/>
          </a:p>
          <a:p>
            <a:pPr marL="631825" indent="-514350">
              <a:buFont typeface="Corbel" pitchFamily="34" charset="0"/>
              <a:buAutoNum type="arabicPeriod"/>
            </a:pPr>
            <a:r>
              <a:rPr lang="en-PH" sz="2000" smtClean="0"/>
              <a:t>Lock Timeout</a:t>
            </a:r>
            <a:r>
              <a:rPr lang="en-US" sz="2000" smtClean="0"/>
              <a:t> </a:t>
            </a:r>
            <a:endParaRPr lang="en-PH" sz="2000" smtClean="0"/>
          </a:p>
          <a:p>
            <a:pPr marL="631825" indent="-514350">
              <a:buFont typeface="Corbel" pitchFamily="34" charset="0"/>
              <a:buAutoNum type="arabicPeriod"/>
            </a:pPr>
            <a:r>
              <a:rPr lang="en-PH" sz="2000" smtClean="0"/>
              <a:t>Deadlock Detection</a:t>
            </a:r>
            <a:r>
              <a:rPr lang="en-US" sz="2000" smtClean="0"/>
              <a:t> </a:t>
            </a:r>
            <a:endParaRPr lang="en-PH"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normAutofit fontScale="90000"/>
          </a:bodyPr>
          <a:lstStyle/>
          <a:p>
            <a:pPr fontAlgn="auto">
              <a:spcAft>
                <a:spcPts val="0"/>
              </a:spcAft>
              <a:defRPr/>
            </a:pPr>
            <a:r>
              <a:rPr lang="en-PH" dirty="0" smtClean="0">
                <a:solidFill>
                  <a:schemeClr val="accent1">
                    <a:satMod val="150000"/>
                  </a:schemeClr>
                </a:solidFill>
              </a:rPr>
              <a:t>Lock Ordering Pseudo Code Example </a:t>
            </a:r>
            <a:endParaRPr lang="en-PH" dirty="0">
              <a:solidFill>
                <a:schemeClr val="accent1">
                  <a:satMod val="150000"/>
                </a:schemeClr>
              </a:solidFill>
            </a:endParaRPr>
          </a:p>
        </p:txBody>
      </p:sp>
      <p:sp>
        <p:nvSpPr>
          <p:cNvPr id="68610" name="TextBox 6"/>
          <p:cNvSpPr txBox="1">
            <a:spLocks noChangeArrowheads="1"/>
          </p:cNvSpPr>
          <p:nvPr/>
        </p:nvSpPr>
        <p:spPr bwMode="auto">
          <a:xfrm>
            <a:off x="428625" y="1714500"/>
            <a:ext cx="2928938" cy="4770438"/>
          </a:xfrm>
          <a:prstGeom prst="rect">
            <a:avLst/>
          </a:prstGeom>
          <a:noFill/>
          <a:ln w="9525">
            <a:noFill/>
            <a:miter lim="800000"/>
            <a:headEnd/>
            <a:tailEnd/>
          </a:ln>
        </p:spPr>
        <p:txBody>
          <a:bodyPr>
            <a:spAutoFit/>
          </a:bodyPr>
          <a:lstStyle/>
          <a:p>
            <a:r>
              <a:rPr lang="en-PH" sz="1600">
                <a:latin typeface="Corbel" pitchFamily="34" charset="0"/>
              </a:rPr>
              <a:t>Thread 1:</a:t>
            </a:r>
          </a:p>
          <a:p>
            <a:r>
              <a:rPr lang="en-PH" sz="1600">
                <a:latin typeface="Corbel" pitchFamily="34" charset="0"/>
              </a:rPr>
              <a:t> </a:t>
            </a:r>
          </a:p>
          <a:p>
            <a:r>
              <a:rPr lang="en-PH" sz="1600">
                <a:latin typeface="Corbel" pitchFamily="34" charset="0"/>
              </a:rPr>
              <a:t>  lock A </a:t>
            </a:r>
          </a:p>
          <a:p>
            <a:r>
              <a:rPr lang="en-PH" sz="1600">
                <a:latin typeface="Corbel" pitchFamily="34" charset="0"/>
              </a:rPr>
              <a:t>  lock B</a:t>
            </a:r>
          </a:p>
          <a:p>
            <a:r>
              <a:rPr lang="en-PH" sz="1600">
                <a:latin typeface="Corbel" pitchFamily="34" charset="0"/>
              </a:rPr>
              <a:t> </a:t>
            </a:r>
          </a:p>
          <a:p>
            <a:r>
              <a:rPr lang="en-PH" sz="1600">
                <a:latin typeface="Corbel" pitchFamily="34" charset="0"/>
              </a:rPr>
              <a:t> </a:t>
            </a:r>
          </a:p>
          <a:p>
            <a:r>
              <a:rPr lang="en-PH" sz="1600">
                <a:latin typeface="Corbel" pitchFamily="34" charset="0"/>
              </a:rPr>
              <a:t>Thread 2:</a:t>
            </a:r>
          </a:p>
          <a:p>
            <a:r>
              <a:rPr lang="en-PH" sz="1600">
                <a:latin typeface="Corbel" pitchFamily="34" charset="0"/>
              </a:rPr>
              <a:t> </a:t>
            </a:r>
          </a:p>
          <a:p>
            <a:r>
              <a:rPr lang="en-PH" sz="1600">
                <a:latin typeface="Corbel" pitchFamily="34" charset="0"/>
              </a:rPr>
              <a:t>   wait for A</a:t>
            </a:r>
          </a:p>
          <a:p>
            <a:r>
              <a:rPr lang="en-PH" sz="1600">
                <a:latin typeface="Corbel" pitchFamily="34" charset="0"/>
              </a:rPr>
              <a:t>   lock C (when A locked)</a:t>
            </a:r>
          </a:p>
          <a:p>
            <a:r>
              <a:rPr lang="en-PH" sz="1600">
                <a:latin typeface="Corbel" pitchFamily="34" charset="0"/>
              </a:rPr>
              <a:t> </a:t>
            </a:r>
          </a:p>
          <a:p>
            <a:r>
              <a:rPr lang="en-PH" sz="1600">
                <a:latin typeface="Corbel" pitchFamily="34" charset="0"/>
              </a:rPr>
              <a:t> </a:t>
            </a:r>
          </a:p>
          <a:p>
            <a:r>
              <a:rPr lang="en-PH" sz="1600">
                <a:latin typeface="Corbel" pitchFamily="34" charset="0"/>
              </a:rPr>
              <a:t>Thread 3:</a:t>
            </a:r>
          </a:p>
          <a:p>
            <a:r>
              <a:rPr lang="en-PH" sz="1600">
                <a:latin typeface="Corbel" pitchFamily="34" charset="0"/>
              </a:rPr>
              <a:t> </a:t>
            </a:r>
          </a:p>
          <a:p>
            <a:r>
              <a:rPr lang="en-PH" sz="1600">
                <a:latin typeface="Corbel" pitchFamily="34" charset="0"/>
              </a:rPr>
              <a:t>   wait for A</a:t>
            </a:r>
          </a:p>
          <a:p>
            <a:r>
              <a:rPr lang="en-PH" sz="1600">
                <a:latin typeface="Corbel" pitchFamily="34" charset="0"/>
              </a:rPr>
              <a:t>   wait for B</a:t>
            </a:r>
          </a:p>
          <a:p>
            <a:r>
              <a:rPr lang="en-PH" sz="1600">
                <a:latin typeface="Corbel" pitchFamily="34" charset="0"/>
              </a:rPr>
              <a:t>   wait for C</a:t>
            </a:r>
          </a:p>
          <a:p>
            <a:endParaRPr lang="en-PH" sz="3200">
              <a:latin typeface="Corbe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lstStyle/>
          <a:p>
            <a:pPr fontAlgn="auto">
              <a:spcAft>
                <a:spcPts val="0"/>
              </a:spcAft>
              <a:defRPr/>
            </a:pPr>
            <a:r>
              <a:rPr lang="en-PH" dirty="0" smtClean="0">
                <a:solidFill>
                  <a:schemeClr val="accent1">
                    <a:satMod val="150000"/>
                  </a:schemeClr>
                </a:solidFill>
              </a:rPr>
              <a:t>Lock Ordering Example </a:t>
            </a:r>
            <a:endParaRPr lang="en-PH" dirty="0">
              <a:solidFill>
                <a:schemeClr val="accent1">
                  <a:satMod val="150000"/>
                </a:schemeClr>
              </a:solidFill>
            </a:endParaRPr>
          </a:p>
        </p:txBody>
      </p:sp>
      <p:sp>
        <p:nvSpPr>
          <p:cNvPr id="69634" name="TextBox 6"/>
          <p:cNvSpPr txBox="1">
            <a:spLocks noChangeArrowheads="1"/>
          </p:cNvSpPr>
          <p:nvPr/>
        </p:nvSpPr>
        <p:spPr bwMode="auto">
          <a:xfrm>
            <a:off x="1143000" y="2500313"/>
            <a:ext cx="4286250" cy="2062162"/>
          </a:xfrm>
          <a:prstGeom prst="rect">
            <a:avLst/>
          </a:prstGeom>
          <a:noFill/>
          <a:ln w="9525">
            <a:noFill/>
            <a:miter lim="800000"/>
            <a:headEnd/>
            <a:tailEnd/>
          </a:ln>
        </p:spPr>
        <p:txBody>
          <a:bodyPr>
            <a:spAutoFit/>
          </a:bodyPr>
          <a:lstStyle/>
          <a:p>
            <a:r>
              <a:rPr lang="en-PH" sz="3200">
                <a:latin typeface="Corbel" pitchFamily="34" charset="0"/>
                <a:hlinkClick r:id="rId2" action="ppaction://hlinkfile"/>
              </a:rPr>
              <a:t>Deadlock prone code</a:t>
            </a:r>
            <a:endParaRPr lang="en-PH" sz="3200">
              <a:latin typeface="Corbel" pitchFamily="34" charset="0"/>
            </a:endParaRPr>
          </a:p>
          <a:p>
            <a:endParaRPr lang="en-PH" sz="3200">
              <a:latin typeface="Corbel" pitchFamily="34" charset="0"/>
            </a:endParaRPr>
          </a:p>
          <a:p>
            <a:r>
              <a:rPr lang="en-PH" sz="3200">
                <a:latin typeface="Corbel" pitchFamily="34" charset="0"/>
                <a:hlinkClick r:id="rId3" action="ppaction://hlinkfile"/>
              </a:rPr>
              <a:t>No deadlock code</a:t>
            </a:r>
            <a:endParaRPr lang="en-PH" sz="3200">
              <a:latin typeface="Corbel" pitchFamily="34" charset="0"/>
            </a:endParaRPr>
          </a:p>
          <a:p>
            <a:endParaRPr lang="en-PH" sz="3200">
              <a:latin typeface="Corbe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The Java Platform &amp; Concurrency</a:t>
            </a:r>
            <a:endParaRPr lang="en-GB" dirty="0">
              <a:solidFill>
                <a:schemeClr val="accent1">
                  <a:satMod val="150000"/>
                </a:schemeClr>
              </a:solidFill>
            </a:endParaRPr>
          </a:p>
        </p:txBody>
      </p:sp>
      <p:sp>
        <p:nvSpPr>
          <p:cNvPr id="18434" name="Content Placeholder 2"/>
          <p:cNvSpPr>
            <a:spLocks noGrp="1"/>
          </p:cNvSpPr>
          <p:nvPr>
            <p:ph idx="1"/>
          </p:nvPr>
        </p:nvSpPr>
        <p:spPr/>
        <p:txBody>
          <a:bodyPr/>
          <a:lstStyle/>
          <a:p>
            <a:r>
              <a:rPr lang="en-GB" smtClean="0"/>
              <a:t>Designed from the ground up to support concurrent programming, with basic concurrency support in the Java programming language and the Java class libraries.</a:t>
            </a:r>
          </a:p>
          <a:p>
            <a:r>
              <a:rPr lang="en-GB" smtClean="0"/>
              <a:t>The Java platform has also included high-level concurrency APIs since version 5.0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lstStyle/>
          <a:p>
            <a:pPr fontAlgn="auto">
              <a:spcAft>
                <a:spcPts val="0"/>
              </a:spcAft>
              <a:defRPr/>
            </a:pPr>
            <a:r>
              <a:rPr lang="en-PH" dirty="0" smtClean="0">
                <a:solidFill>
                  <a:schemeClr val="accent1">
                    <a:satMod val="150000"/>
                  </a:schemeClr>
                </a:solidFill>
              </a:rPr>
              <a:t>Lock Ordering Code Example </a:t>
            </a:r>
            <a:endParaRPr lang="en-PH" dirty="0">
              <a:solidFill>
                <a:schemeClr val="accent1">
                  <a:satMod val="150000"/>
                </a:schemeClr>
              </a:solidFill>
            </a:endParaRPr>
          </a:p>
        </p:txBody>
      </p:sp>
      <p:sp>
        <p:nvSpPr>
          <p:cNvPr id="70658" name="TextBox 6"/>
          <p:cNvSpPr txBox="1">
            <a:spLocks noChangeArrowheads="1"/>
          </p:cNvSpPr>
          <p:nvPr/>
        </p:nvSpPr>
        <p:spPr bwMode="auto">
          <a:xfrm>
            <a:off x="1143000" y="2500313"/>
            <a:ext cx="4286250" cy="2062162"/>
          </a:xfrm>
          <a:prstGeom prst="rect">
            <a:avLst/>
          </a:prstGeom>
          <a:noFill/>
          <a:ln w="9525">
            <a:noFill/>
            <a:miter lim="800000"/>
            <a:headEnd/>
            <a:tailEnd/>
          </a:ln>
        </p:spPr>
        <p:txBody>
          <a:bodyPr>
            <a:spAutoFit/>
          </a:bodyPr>
          <a:lstStyle/>
          <a:p>
            <a:r>
              <a:rPr lang="en-PH" sz="3200">
                <a:latin typeface="Corbel" pitchFamily="34" charset="0"/>
                <a:hlinkClick r:id="rId2" action="ppaction://hlinkfile"/>
              </a:rPr>
              <a:t>Deadlock prone code</a:t>
            </a:r>
            <a:endParaRPr lang="en-PH" sz="3200">
              <a:latin typeface="Corbel" pitchFamily="34" charset="0"/>
            </a:endParaRPr>
          </a:p>
          <a:p>
            <a:endParaRPr lang="en-PH" sz="3200">
              <a:latin typeface="Corbel" pitchFamily="34" charset="0"/>
            </a:endParaRPr>
          </a:p>
          <a:p>
            <a:r>
              <a:rPr lang="en-PH" sz="3200">
                <a:latin typeface="Corbel" pitchFamily="34" charset="0"/>
                <a:hlinkClick r:id="rId3" action="ppaction://hlinkfile"/>
              </a:rPr>
              <a:t>No deadlock code</a:t>
            </a:r>
            <a:endParaRPr lang="en-PH" sz="3200">
              <a:latin typeface="Corbel" pitchFamily="34" charset="0"/>
            </a:endParaRPr>
          </a:p>
          <a:p>
            <a:endParaRPr lang="en-PH" sz="3200">
              <a:latin typeface="Corbe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PH" dirty="0" smtClean="0">
                <a:solidFill>
                  <a:schemeClr val="accent1">
                    <a:satMod val="150000"/>
                  </a:schemeClr>
                </a:solidFill>
              </a:rPr>
              <a:t> 3 Deadlock Prevention Techniques</a:t>
            </a:r>
            <a:endParaRPr lang="en-GB" dirty="0">
              <a:solidFill>
                <a:schemeClr val="accent1">
                  <a:satMod val="150000"/>
                </a:schemeClr>
              </a:solidFill>
            </a:endParaRPr>
          </a:p>
        </p:txBody>
      </p:sp>
      <p:sp>
        <p:nvSpPr>
          <p:cNvPr id="71682" name="Content Placeholder 2"/>
          <p:cNvSpPr>
            <a:spLocks noGrp="1"/>
          </p:cNvSpPr>
          <p:nvPr>
            <p:ph idx="1"/>
          </p:nvPr>
        </p:nvSpPr>
        <p:spPr>
          <a:xfrm>
            <a:off x="3019425" y="1743075"/>
            <a:ext cx="5921375" cy="4559300"/>
          </a:xfrm>
        </p:spPr>
        <p:txBody>
          <a:bodyPr/>
          <a:lstStyle/>
          <a:p>
            <a:pPr marL="631825" indent="-514350">
              <a:buFont typeface="Wingdings 2" pitchFamily="18" charset="2"/>
              <a:buNone/>
            </a:pPr>
            <a:r>
              <a:rPr lang="en-PH" b="1" smtClean="0"/>
              <a:t>Lock Timeout</a:t>
            </a:r>
            <a:r>
              <a:rPr lang="en-US" b="1" smtClean="0"/>
              <a:t> </a:t>
            </a:r>
            <a:endParaRPr lang="en-PH" b="1" smtClean="0"/>
          </a:p>
          <a:p>
            <a:pPr marL="631825" indent="-514350">
              <a:buFont typeface="Corbel" pitchFamily="34" charset="0"/>
              <a:buAutoNum type="arabicPeriod"/>
            </a:pPr>
            <a:endParaRPr lang="en-PH" smtClean="0"/>
          </a:p>
          <a:p>
            <a:pPr marL="631825" indent="-514350">
              <a:buFont typeface="Wingdings 2" pitchFamily="18" charset="2"/>
              <a:buNone/>
            </a:pPr>
            <a:r>
              <a:rPr lang="en-PH" smtClean="0"/>
              <a:t>	Achieved by putting a timeout on lock attempts </a:t>
            </a:r>
          </a:p>
          <a:p>
            <a:pPr marL="631825" indent="-514350">
              <a:buFont typeface="Wingdings 2" pitchFamily="18" charset="2"/>
              <a:buNone/>
            </a:pPr>
            <a:endParaRPr lang="en-PH" smtClean="0"/>
          </a:p>
          <a:p>
            <a:pPr marL="631825" indent="-514350">
              <a:buFont typeface="Wingdings 2" pitchFamily="18" charset="2"/>
              <a:buNone/>
            </a:pPr>
            <a:r>
              <a:rPr lang="en-PH" smtClean="0"/>
              <a:t>	A thread trying to obtain a lock will only try for so long before giving up. </a:t>
            </a:r>
          </a:p>
        </p:txBody>
      </p:sp>
      <p:sp>
        <p:nvSpPr>
          <p:cNvPr id="71683" name="Text Placeholder 3"/>
          <p:cNvSpPr>
            <a:spLocks noGrp="1"/>
          </p:cNvSpPr>
          <p:nvPr>
            <p:ph type="body" sz="half" idx="2"/>
          </p:nvPr>
        </p:nvSpPr>
        <p:spPr>
          <a:xfrm>
            <a:off x="168275" y="1714500"/>
            <a:ext cx="2468563" cy="4587875"/>
          </a:xfrm>
        </p:spPr>
        <p:txBody>
          <a:bodyPr/>
          <a:lstStyle/>
          <a:p>
            <a:pPr marL="631825" indent="-514350">
              <a:buFont typeface="Corbel" pitchFamily="34" charset="0"/>
              <a:buAutoNum type="arabicPeriod"/>
            </a:pPr>
            <a:r>
              <a:rPr lang="en-PH" sz="2000" smtClean="0"/>
              <a:t>Lock Ordering</a:t>
            </a:r>
            <a:r>
              <a:rPr lang="en-US" sz="2000" smtClean="0"/>
              <a:t> </a:t>
            </a:r>
            <a:endParaRPr lang="en-PH" sz="2000" smtClean="0"/>
          </a:p>
          <a:p>
            <a:pPr marL="631825" indent="-514350">
              <a:buFont typeface="Corbel" pitchFamily="34" charset="0"/>
              <a:buAutoNum type="arabicPeriod"/>
            </a:pPr>
            <a:r>
              <a:rPr lang="en-PH" sz="2000" b="1" smtClean="0"/>
              <a:t>Lock Timeout</a:t>
            </a:r>
            <a:r>
              <a:rPr lang="en-US" sz="2000" b="1" smtClean="0"/>
              <a:t> </a:t>
            </a:r>
            <a:endParaRPr lang="en-PH" sz="2000" b="1" smtClean="0"/>
          </a:p>
          <a:p>
            <a:pPr marL="631825" indent="-514350">
              <a:buFont typeface="Corbel" pitchFamily="34" charset="0"/>
              <a:buAutoNum type="arabicPeriod"/>
            </a:pPr>
            <a:r>
              <a:rPr lang="en-PH" sz="2000" smtClean="0"/>
              <a:t>Deadlock Detection</a:t>
            </a:r>
            <a:r>
              <a:rPr lang="en-US" sz="2000" smtClean="0"/>
              <a:t> </a:t>
            </a:r>
            <a:endParaRPr lang="en-PH" sz="2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normAutofit fontScale="90000"/>
          </a:bodyPr>
          <a:lstStyle/>
          <a:p>
            <a:pPr fontAlgn="auto">
              <a:spcAft>
                <a:spcPts val="0"/>
              </a:spcAft>
              <a:defRPr/>
            </a:pPr>
            <a:r>
              <a:rPr lang="en-PH" dirty="0" smtClean="0">
                <a:solidFill>
                  <a:schemeClr val="accent1">
                    <a:satMod val="150000"/>
                  </a:schemeClr>
                </a:solidFill>
              </a:rPr>
              <a:t>Lock Ordering Pseudo Code Example </a:t>
            </a:r>
            <a:endParaRPr lang="en-PH" dirty="0">
              <a:solidFill>
                <a:schemeClr val="accent1">
                  <a:satMod val="150000"/>
                </a:schemeClr>
              </a:solidFill>
            </a:endParaRPr>
          </a:p>
        </p:txBody>
      </p:sp>
      <p:sp>
        <p:nvSpPr>
          <p:cNvPr id="73730" name="TextBox 6"/>
          <p:cNvSpPr txBox="1">
            <a:spLocks noChangeArrowheads="1"/>
          </p:cNvSpPr>
          <p:nvPr/>
        </p:nvSpPr>
        <p:spPr bwMode="auto">
          <a:xfrm>
            <a:off x="1143000" y="1928813"/>
            <a:ext cx="4286250" cy="4246562"/>
          </a:xfrm>
          <a:prstGeom prst="rect">
            <a:avLst/>
          </a:prstGeom>
          <a:noFill/>
          <a:ln w="9525">
            <a:noFill/>
            <a:miter lim="800000"/>
            <a:headEnd/>
            <a:tailEnd/>
          </a:ln>
        </p:spPr>
        <p:txBody>
          <a:bodyPr>
            <a:spAutoFit/>
          </a:bodyPr>
          <a:lstStyle/>
          <a:p>
            <a:r>
              <a:rPr lang="en-PH">
                <a:latin typeface="Corbel" pitchFamily="34" charset="0"/>
              </a:rPr>
              <a:t>Thread 1 locks A</a:t>
            </a:r>
          </a:p>
          <a:p>
            <a:r>
              <a:rPr lang="en-PH">
                <a:latin typeface="Corbel" pitchFamily="34" charset="0"/>
              </a:rPr>
              <a:t>Thread 2 locks B</a:t>
            </a:r>
          </a:p>
          <a:p>
            <a:r>
              <a:rPr lang="en-PH">
                <a:latin typeface="Corbel" pitchFamily="34" charset="0"/>
              </a:rPr>
              <a:t> </a:t>
            </a:r>
          </a:p>
          <a:p>
            <a:r>
              <a:rPr lang="en-PH">
                <a:latin typeface="Corbel" pitchFamily="34" charset="0"/>
              </a:rPr>
              <a:t>Thread 1 attempts to lock B but is blocked</a:t>
            </a:r>
          </a:p>
          <a:p>
            <a:r>
              <a:rPr lang="en-PH">
                <a:latin typeface="Corbel" pitchFamily="34" charset="0"/>
              </a:rPr>
              <a:t>Thread 2 attempts to lock A but is blocked</a:t>
            </a:r>
          </a:p>
          <a:p>
            <a:r>
              <a:rPr lang="en-PH">
                <a:latin typeface="Corbel" pitchFamily="34" charset="0"/>
              </a:rPr>
              <a:t> </a:t>
            </a:r>
          </a:p>
          <a:p>
            <a:r>
              <a:rPr lang="en-PH">
                <a:latin typeface="Corbel" pitchFamily="34" charset="0"/>
              </a:rPr>
              <a:t>Thread 1's lock attempt on B times out</a:t>
            </a:r>
          </a:p>
          <a:p>
            <a:r>
              <a:rPr lang="en-PH">
                <a:latin typeface="Corbel" pitchFamily="34" charset="0"/>
              </a:rPr>
              <a:t>Thread 1 backs up and releases A as well</a:t>
            </a:r>
          </a:p>
          <a:p>
            <a:r>
              <a:rPr lang="en-PH">
                <a:latin typeface="Corbel" pitchFamily="34" charset="0"/>
              </a:rPr>
              <a:t>Thread 1 waits randomly (e.g. 257 millis) before retrying.</a:t>
            </a:r>
          </a:p>
          <a:p>
            <a:r>
              <a:rPr lang="en-PH">
                <a:latin typeface="Corbel" pitchFamily="34" charset="0"/>
              </a:rPr>
              <a:t> </a:t>
            </a:r>
          </a:p>
          <a:p>
            <a:r>
              <a:rPr lang="en-PH">
                <a:latin typeface="Corbel" pitchFamily="34" charset="0"/>
              </a:rPr>
              <a:t>Thread 2's lock attempt on A times out</a:t>
            </a:r>
          </a:p>
          <a:p>
            <a:r>
              <a:rPr lang="en-PH">
                <a:latin typeface="Corbel" pitchFamily="34" charset="0"/>
              </a:rPr>
              <a:t>Thread 2 backs up and releases B as well</a:t>
            </a:r>
          </a:p>
          <a:p>
            <a:r>
              <a:rPr lang="en-PH">
                <a:latin typeface="Corbel" pitchFamily="34" charset="0"/>
              </a:rPr>
              <a:t>Thread 2 waits randomly (e.g. 43 millis) before retrying.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PH" dirty="0" smtClean="0">
                <a:solidFill>
                  <a:schemeClr val="accent1">
                    <a:satMod val="150000"/>
                  </a:schemeClr>
                </a:solidFill>
              </a:rPr>
              <a:t> 3 Deadlock Prevention Techniques</a:t>
            </a:r>
            <a:endParaRPr lang="en-GB" dirty="0">
              <a:solidFill>
                <a:schemeClr val="accent1">
                  <a:satMod val="150000"/>
                </a:schemeClr>
              </a:solidFill>
            </a:endParaRPr>
          </a:p>
        </p:txBody>
      </p:sp>
      <p:sp>
        <p:nvSpPr>
          <p:cNvPr id="3" name="Content Placeholder 2"/>
          <p:cNvSpPr>
            <a:spLocks noGrp="1"/>
          </p:cNvSpPr>
          <p:nvPr>
            <p:ph idx="1"/>
          </p:nvPr>
        </p:nvSpPr>
        <p:spPr>
          <a:xfrm>
            <a:off x="3019425" y="1743075"/>
            <a:ext cx="5921375" cy="4559300"/>
          </a:xfrm>
        </p:spPr>
        <p:txBody>
          <a:bodyPr rtlCol="0">
            <a:normAutofit lnSpcReduction="10000"/>
          </a:bodyPr>
          <a:lstStyle/>
          <a:p>
            <a:pPr marL="633222" indent="-514350" fontAlgn="auto">
              <a:spcBef>
                <a:spcPts val="0"/>
              </a:spcBef>
              <a:spcAft>
                <a:spcPts val="0"/>
              </a:spcAft>
              <a:buFont typeface="Wingdings 2"/>
              <a:buNone/>
              <a:defRPr/>
            </a:pPr>
            <a:r>
              <a:rPr lang="en-PH" b="1" dirty="0" smtClean="0"/>
              <a:t>Deadlock Detection</a:t>
            </a:r>
            <a:r>
              <a:rPr lang="en-US" b="1" dirty="0" smtClean="0"/>
              <a:t> </a:t>
            </a:r>
            <a:endParaRPr lang="en-PH" b="1" dirty="0" smtClean="0"/>
          </a:p>
          <a:p>
            <a:pPr marL="633222" indent="-514350" fontAlgn="auto">
              <a:spcBef>
                <a:spcPts val="0"/>
              </a:spcBef>
              <a:spcAft>
                <a:spcPts val="0"/>
              </a:spcAft>
              <a:buFont typeface="Wingdings 2"/>
              <a:buNone/>
              <a:defRPr/>
            </a:pPr>
            <a:endParaRPr lang="en-PH" dirty="0" smtClean="0"/>
          </a:p>
          <a:p>
            <a:pPr marL="438912" indent="-320040" fontAlgn="auto">
              <a:spcBef>
                <a:spcPts val="0"/>
              </a:spcBef>
              <a:spcAft>
                <a:spcPts val="0"/>
              </a:spcAft>
              <a:buFont typeface="Wingdings 2"/>
              <a:buNone/>
              <a:defRPr/>
            </a:pPr>
            <a:r>
              <a:rPr lang="en-PH" dirty="0" smtClean="0"/>
              <a:t>	Every time a thread </a:t>
            </a:r>
            <a:r>
              <a:rPr lang="en-PH" b="1" dirty="0" smtClean="0"/>
              <a:t>takes</a:t>
            </a:r>
            <a:r>
              <a:rPr lang="en-PH" dirty="0" smtClean="0"/>
              <a:t> a lock it is noted in a data structure (map, graph etc.) of threads and locks. Additionally, whenever a thread </a:t>
            </a:r>
            <a:r>
              <a:rPr lang="en-PH" b="1" dirty="0" smtClean="0"/>
              <a:t>requests</a:t>
            </a:r>
            <a:r>
              <a:rPr lang="en-PH" dirty="0" smtClean="0"/>
              <a:t> a lock this is also noted in this data structure. </a:t>
            </a:r>
          </a:p>
          <a:p>
            <a:pPr marL="633222" indent="-514350" fontAlgn="auto">
              <a:spcBef>
                <a:spcPts val="0"/>
              </a:spcBef>
              <a:spcAft>
                <a:spcPts val="0"/>
              </a:spcAft>
              <a:buFont typeface="Wingdings 2"/>
              <a:buNone/>
              <a:defRPr/>
            </a:pPr>
            <a:r>
              <a:rPr lang="en-PH" dirty="0" smtClean="0"/>
              <a:t> </a:t>
            </a:r>
            <a:endParaRPr lang="en-PH" dirty="0"/>
          </a:p>
        </p:txBody>
      </p:sp>
      <p:sp>
        <p:nvSpPr>
          <p:cNvPr id="74755" name="Text Placeholder 3"/>
          <p:cNvSpPr>
            <a:spLocks noGrp="1"/>
          </p:cNvSpPr>
          <p:nvPr>
            <p:ph type="body" sz="half" idx="2"/>
          </p:nvPr>
        </p:nvSpPr>
        <p:spPr>
          <a:xfrm>
            <a:off x="168275" y="1714500"/>
            <a:ext cx="2468563" cy="4587875"/>
          </a:xfrm>
        </p:spPr>
        <p:txBody>
          <a:bodyPr/>
          <a:lstStyle/>
          <a:p>
            <a:pPr marL="631825" indent="-514350">
              <a:buFont typeface="Corbel" pitchFamily="34" charset="0"/>
              <a:buAutoNum type="arabicPeriod"/>
            </a:pPr>
            <a:r>
              <a:rPr lang="en-PH" sz="2000" smtClean="0"/>
              <a:t>Lock Ordering</a:t>
            </a:r>
            <a:r>
              <a:rPr lang="en-US" sz="2000" smtClean="0"/>
              <a:t> </a:t>
            </a:r>
            <a:endParaRPr lang="en-PH" sz="2000" smtClean="0"/>
          </a:p>
          <a:p>
            <a:pPr marL="631825" indent="-514350">
              <a:buFont typeface="Corbel" pitchFamily="34" charset="0"/>
              <a:buAutoNum type="arabicPeriod"/>
            </a:pPr>
            <a:r>
              <a:rPr lang="en-PH" sz="2000" smtClean="0"/>
              <a:t>Lock Timeout</a:t>
            </a:r>
            <a:r>
              <a:rPr lang="en-US" sz="2000" smtClean="0"/>
              <a:t> </a:t>
            </a:r>
            <a:endParaRPr lang="en-PH" sz="2000" smtClean="0"/>
          </a:p>
          <a:p>
            <a:pPr marL="631825" indent="-514350">
              <a:buFont typeface="Corbel" pitchFamily="34" charset="0"/>
              <a:buAutoNum type="arabicPeriod"/>
            </a:pPr>
            <a:r>
              <a:rPr lang="en-PH" sz="2000" b="1" smtClean="0"/>
              <a:t>Deadlock Detection</a:t>
            </a:r>
            <a:r>
              <a:rPr lang="en-US" sz="2000" b="1" smtClean="0"/>
              <a:t> </a:t>
            </a:r>
            <a:endParaRPr lang="en-PH" sz="2000" b="1"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normAutofit fontScale="90000"/>
          </a:bodyPr>
          <a:lstStyle/>
          <a:p>
            <a:pPr fontAlgn="auto">
              <a:spcAft>
                <a:spcPts val="0"/>
              </a:spcAft>
              <a:defRPr/>
            </a:pPr>
            <a:r>
              <a:rPr lang="en-PH" dirty="0" smtClean="0">
                <a:solidFill>
                  <a:schemeClr val="accent1">
                    <a:satMod val="150000"/>
                  </a:schemeClr>
                </a:solidFill>
              </a:rPr>
              <a:t>Deadlock Prevention  Pseudo Code Example </a:t>
            </a:r>
            <a:endParaRPr lang="en-PH" dirty="0">
              <a:solidFill>
                <a:schemeClr val="accent1">
                  <a:satMod val="150000"/>
                </a:schemeClr>
              </a:solidFill>
            </a:endParaRPr>
          </a:p>
        </p:txBody>
      </p:sp>
      <p:pic>
        <p:nvPicPr>
          <p:cNvPr id="76802" name="Picture 3" descr="Deadlock Detection Data Structure"/>
          <p:cNvPicPr>
            <a:picLocks noChangeAspect="1"/>
          </p:cNvPicPr>
          <p:nvPr/>
        </p:nvPicPr>
        <p:blipFill>
          <a:blip r:embed="rId2"/>
          <a:srcRect/>
          <a:stretch>
            <a:fillRect/>
          </a:stretch>
        </p:blipFill>
        <p:spPr bwMode="auto">
          <a:xfrm>
            <a:off x="857250" y="1785938"/>
            <a:ext cx="2874963" cy="4537075"/>
          </a:xfrm>
          <a:prstGeom prst="rect">
            <a:avLst/>
          </a:prstGeom>
          <a:noFill/>
          <a:ln w="9525">
            <a:noFill/>
            <a:miter lim="800000"/>
            <a:headEnd/>
            <a:tailEnd/>
          </a:ln>
        </p:spPr>
      </p:pic>
      <p:sp>
        <p:nvSpPr>
          <p:cNvPr id="6" name="TextBox 5"/>
          <p:cNvSpPr txBox="1"/>
          <p:nvPr/>
        </p:nvSpPr>
        <p:spPr>
          <a:xfrm>
            <a:off x="4357688" y="2643188"/>
            <a:ext cx="4572000" cy="2586037"/>
          </a:xfrm>
          <a:prstGeom prst="rect">
            <a:avLst/>
          </a:prstGeom>
          <a:noFill/>
        </p:spPr>
        <p:txBody>
          <a:bodyPr>
            <a:spAutoFit/>
          </a:bodyPr>
          <a:lstStyle/>
          <a:p>
            <a:pPr fontAlgn="auto">
              <a:spcBef>
                <a:spcPts val="0"/>
              </a:spcBef>
              <a:spcAft>
                <a:spcPts val="0"/>
              </a:spcAft>
              <a:defRPr/>
            </a:pPr>
            <a:r>
              <a:rPr lang="en-PH" dirty="0">
                <a:latin typeface="+mn-lt"/>
              </a:rPr>
              <a:t>What happens if deadlock is detected:</a:t>
            </a:r>
          </a:p>
          <a:p>
            <a:pPr fontAlgn="auto">
              <a:spcBef>
                <a:spcPts val="0"/>
              </a:spcBef>
              <a:spcAft>
                <a:spcPts val="0"/>
              </a:spcAft>
              <a:defRPr/>
            </a:pPr>
            <a:endParaRPr lang="en-PH" dirty="0">
              <a:latin typeface="+mn-lt"/>
            </a:endParaRPr>
          </a:p>
          <a:p>
            <a:pPr marL="342900" indent="-342900" fontAlgn="auto">
              <a:spcBef>
                <a:spcPts val="0"/>
              </a:spcBef>
              <a:spcAft>
                <a:spcPts val="0"/>
              </a:spcAft>
              <a:defRPr/>
            </a:pPr>
            <a:r>
              <a:rPr lang="en-PH" b="1" dirty="0">
                <a:latin typeface="+mn-lt"/>
              </a:rPr>
              <a:t>The threads release all locks</a:t>
            </a:r>
          </a:p>
          <a:p>
            <a:pPr marL="342900" indent="-342900" fontAlgn="auto">
              <a:spcBef>
                <a:spcPts val="0"/>
              </a:spcBef>
              <a:spcAft>
                <a:spcPts val="0"/>
              </a:spcAft>
              <a:defRPr/>
            </a:pPr>
            <a:endParaRPr lang="en-PH" dirty="0">
              <a:latin typeface="+mn-lt"/>
            </a:endParaRPr>
          </a:p>
          <a:p>
            <a:pPr marL="342900" indent="-342900" fontAlgn="auto">
              <a:spcBef>
                <a:spcPts val="0"/>
              </a:spcBef>
              <a:spcAft>
                <a:spcPts val="0"/>
              </a:spcAft>
              <a:defRPr/>
            </a:pPr>
            <a:endParaRPr lang="en-PH" dirty="0">
              <a:latin typeface="+mn-lt"/>
            </a:endParaRPr>
          </a:p>
          <a:p>
            <a:pPr marL="342900" indent="-342900" fontAlgn="auto">
              <a:spcBef>
                <a:spcPts val="0"/>
              </a:spcBef>
              <a:spcAft>
                <a:spcPts val="0"/>
              </a:spcAft>
              <a:defRPr/>
            </a:pPr>
            <a:endParaRPr lang="en-PH" dirty="0">
              <a:latin typeface="+mn-lt"/>
            </a:endParaRPr>
          </a:p>
          <a:p>
            <a:pPr marL="342900" indent="-342900" fontAlgn="auto">
              <a:spcBef>
                <a:spcPts val="0"/>
              </a:spcBef>
              <a:spcAft>
                <a:spcPts val="0"/>
              </a:spcAft>
              <a:defRPr/>
            </a:pPr>
            <a:r>
              <a:rPr lang="en-PH" dirty="0">
                <a:latin typeface="+mn-lt"/>
              </a:rPr>
              <a:t>Better option: </a:t>
            </a:r>
          </a:p>
          <a:p>
            <a:pPr marL="342900" indent="-342900" fontAlgn="auto">
              <a:spcBef>
                <a:spcPts val="0"/>
              </a:spcBef>
              <a:spcAft>
                <a:spcPts val="0"/>
              </a:spcAft>
              <a:defRPr/>
            </a:pPr>
            <a:endParaRPr lang="en-PH" dirty="0">
              <a:latin typeface="+mn-lt"/>
            </a:endParaRPr>
          </a:p>
          <a:p>
            <a:pPr marL="342900" indent="-342900" fontAlgn="auto">
              <a:spcBef>
                <a:spcPts val="0"/>
              </a:spcBef>
              <a:spcAft>
                <a:spcPts val="0"/>
              </a:spcAft>
              <a:defRPr/>
            </a:pPr>
            <a:r>
              <a:rPr lang="en-PH" b="1" dirty="0">
                <a:latin typeface="+mn-lt"/>
              </a:rPr>
              <a:t>Randomly assign priority to the threads</a:t>
            </a:r>
            <a:endParaRPr lang="en-PH"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20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2000"/>
                                        <p:tgtEl>
                                          <p:spTgt spid="6">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STARVATION</a:t>
            </a:r>
            <a:endParaRPr lang="en-GB" sz="3200" b="1" dirty="0">
              <a:solidFill>
                <a:schemeClr val="accent1">
                  <a:satMod val="150000"/>
                </a:schemeClr>
              </a:solidFill>
            </a:endParaRPr>
          </a:p>
        </p:txBody>
      </p:sp>
      <p:sp>
        <p:nvSpPr>
          <p:cNvPr id="77826" name="Content Placeholder 2"/>
          <p:cNvSpPr>
            <a:spLocks noGrp="1"/>
          </p:cNvSpPr>
          <p:nvPr>
            <p:ph idx="1"/>
          </p:nvPr>
        </p:nvSpPr>
        <p:spPr>
          <a:xfrm>
            <a:off x="3019425" y="1743075"/>
            <a:ext cx="5921375" cy="4559300"/>
          </a:xfrm>
        </p:spPr>
        <p:txBody>
          <a:bodyPr/>
          <a:lstStyle/>
          <a:p>
            <a:pPr>
              <a:buFont typeface="Wingdings 2" pitchFamily="18" charset="2"/>
              <a:buNone/>
            </a:pPr>
            <a:r>
              <a:rPr lang="en-PH" i="1" smtClean="0"/>
              <a:t>	 Starvation</a:t>
            </a:r>
            <a:r>
              <a:rPr lang="en-PH" smtClean="0"/>
              <a:t> describes a situation where a thread is unable to gain regular access to shared resources and is unable to make progress. </a:t>
            </a:r>
          </a:p>
          <a:p>
            <a:pPr>
              <a:buFont typeface="Wingdings 2" pitchFamily="18" charset="2"/>
              <a:buNone/>
            </a:pPr>
            <a:endParaRPr lang="en-PH" smtClean="0"/>
          </a:p>
          <a:p>
            <a:pPr>
              <a:buFont typeface="Wingdings 2" pitchFamily="18" charset="2"/>
              <a:buNone/>
            </a:pPr>
            <a:endParaRPr lang="en-GB" smtClean="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dirty="0" smtClean="0"/>
              <a:t>Deadlock (Most Common)</a:t>
            </a:r>
          </a:p>
          <a:p>
            <a:pPr marL="342900" indent="-342900" fontAlgn="auto">
              <a:spcBef>
                <a:spcPts val="0"/>
              </a:spcBef>
              <a:spcAft>
                <a:spcPts val="0"/>
              </a:spcAft>
              <a:buFont typeface="Wingdings 2"/>
              <a:buAutoNum type="arabicPeriod"/>
              <a:defRPr/>
            </a:pPr>
            <a:r>
              <a:rPr lang="en-PH" b="1" dirty="0" smtClean="0"/>
              <a:t>Starvation</a:t>
            </a:r>
          </a:p>
          <a:p>
            <a:pPr marL="342900" indent="-342900" fontAlgn="auto">
              <a:spcBef>
                <a:spcPts val="0"/>
              </a:spcBef>
              <a:spcAft>
                <a:spcPts val="0"/>
              </a:spcAft>
              <a:buFont typeface="Wingdings 2"/>
              <a:buAutoNum type="arabicPeriod"/>
              <a:defRPr/>
            </a:pPr>
            <a:r>
              <a:rPr lang="en-PH" dirty="0" err="1" smtClean="0"/>
              <a:t>Livelock</a:t>
            </a:r>
            <a:endParaRPr lang="en-PH" dirty="0" smtClean="0"/>
          </a:p>
          <a:p>
            <a:pPr fontAlgn="auto">
              <a:spcBef>
                <a:spcPts val="0"/>
              </a:spcBef>
              <a:spcAft>
                <a:spcPts val="0"/>
              </a:spcAft>
              <a:buFont typeface="Wingdings 2"/>
              <a:buNone/>
              <a:defRPr/>
            </a:pPr>
            <a:endParaRPr lang="en-PH" dirty="0"/>
          </a:p>
        </p:txBody>
      </p:sp>
      <p:sp>
        <p:nvSpPr>
          <p:cNvPr id="5" name="Title 1"/>
          <p:cNvSpPr txBox="1">
            <a:spLocks/>
          </p:cNvSpPr>
          <p:nvPr/>
        </p:nvSpPr>
        <p:spPr>
          <a:xfrm>
            <a:off x="115888" y="344488"/>
            <a:ext cx="2524125" cy="977900"/>
          </a:xfrm>
          <a:prstGeom prst="rect">
            <a:avLst/>
          </a:prstGeom>
        </p:spPr>
        <p:txBody>
          <a:bodyPr lIns="73152" rIns="45720" bIns="0" anchor="b">
            <a:normAutofit/>
            <a:scene3d>
              <a:camera prst="orthographicFront"/>
              <a:lightRig rig="threePt" dir="t">
                <a:rot lat="0" lon="0" rev="4800000"/>
              </a:lightRig>
            </a:scene3d>
            <a:sp3d prstMaterial="matte"/>
          </a:bodyPr>
          <a:lstStyle/>
          <a:p>
            <a:pPr fontAlgn="auto">
              <a:spcAft>
                <a:spcPts val="0"/>
              </a:spcAft>
              <a:defRPr/>
            </a:pPr>
            <a:endParaRPr lang="en-GB" sz="2000" dirty="0">
              <a:solidFill>
                <a:schemeClr val="accent1">
                  <a:satMod val="150000"/>
                </a:schemeClr>
              </a:solidFill>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STARVATION</a:t>
            </a:r>
            <a:endParaRPr lang="en-GB" sz="3200" b="1" dirty="0">
              <a:solidFill>
                <a:schemeClr val="accent1">
                  <a:satMod val="150000"/>
                </a:schemeClr>
              </a:solidFill>
            </a:endParaRPr>
          </a:p>
        </p:txBody>
      </p:sp>
      <p:sp>
        <p:nvSpPr>
          <p:cNvPr id="79874" name="Content Placeholder 2"/>
          <p:cNvSpPr>
            <a:spLocks noGrp="1"/>
          </p:cNvSpPr>
          <p:nvPr>
            <p:ph idx="1"/>
          </p:nvPr>
        </p:nvSpPr>
        <p:spPr>
          <a:xfrm>
            <a:off x="3019425" y="1743075"/>
            <a:ext cx="5921375" cy="4559300"/>
          </a:xfrm>
        </p:spPr>
        <p:txBody>
          <a:bodyPr/>
          <a:lstStyle/>
          <a:p>
            <a:pPr>
              <a:buFont typeface="Wingdings 2" pitchFamily="18" charset="2"/>
              <a:buNone/>
            </a:pPr>
            <a:r>
              <a:rPr lang="en-PH" b="1" smtClean="0"/>
              <a:t>Causes:</a:t>
            </a:r>
          </a:p>
          <a:p>
            <a:pPr>
              <a:buFont typeface="Wingdings 2" pitchFamily="18" charset="2"/>
              <a:buNone/>
            </a:pPr>
            <a:endParaRPr lang="en-PH" b="1" smtClean="0"/>
          </a:p>
          <a:p>
            <a:r>
              <a:rPr lang="en-PH" sz="2200" smtClean="0"/>
              <a:t>Threads with high priority swallow all CPU time from threads with lower priority</a:t>
            </a:r>
            <a:r>
              <a:rPr lang="en-US" sz="2200" smtClean="0"/>
              <a:t> </a:t>
            </a:r>
          </a:p>
          <a:p>
            <a:pPr>
              <a:buFont typeface="Wingdings 2" pitchFamily="18" charset="2"/>
              <a:buNone/>
            </a:pPr>
            <a:endParaRPr lang="en-PH" sz="2200" smtClean="0"/>
          </a:p>
          <a:p>
            <a:r>
              <a:rPr lang="en-PH" sz="2200" smtClean="0"/>
              <a:t>Threads are blocked indefinitely waiting to enter a synchronized block</a:t>
            </a:r>
            <a:r>
              <a:rPr lang="en-US" sz="2200" smtClean="0"/>
              <a:t> </a:t>
            </a:r>
          </a:p>
          <a:p>
            <a:pPr>
              <a:buFont typeface="Wingdings 2" pitchFamily="18" charset="2"/>
              <a:buNone/>
            </a:pPr>
            <a:endParaRPr lang="en-PH" sz="2200" smtClean="0"/>
          </a:p>
          <a:p>
            <a:r>
              <a:rPr lang="en-PH" sz="2200" smtClean="0"/>
              <a:t>Threads waiting on an object (called wait() on it) remain waiting indefinitely</a:t>
            </a:r>
          </a:p>
          <a:p>
            <a:endParaRPr lang="en-PH" i="1" smtClean="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dirty="0" smtClean="0"/>
              <a:t>Deadlock </a:t>
            </a:r>
          </a:p>
          <a:p>
            <a:pPr marL="342900" indent="-342900" fontAlgn="auto">
              <a:spcBef>
                <a:spcPts val="0"/>
              </a:spcBef>
              <a:spcAft>
                <a:spcPts val="0"/>
              </a:spcAft>
              <a:buFont typeface="Wingdings 2"/>
              <a:buAutoNum type="arabicPeriod"/>
              <a:defRPr/>
            </a:pPr>
            <a:r>
              <a:rPr lang="en-PH" b="1" dirty="0" smtClean="0"/>
              <a:t>Starvation</a:t>
            </a:r>
          </a:p>
          <a:p>
            <a:pPr marL="342900" indent="-342900" fontAlgn="auto">
              <a:spcBef>
                <a:spcPts val="0"/>
              </a:spcBef>
              <a:spcAft>
                <a:spcPts val="0"/>
              </a:spcAft>
              <a:buFont typeface="Wingdings 2"/>
              <a:buAutoNum type="arabicPeriod"/>
              <a:defRPr/>
            </a:pPr>
            <a:r>
              <a:rPr lang="en-PH" dirty="0" err="1" smtClean="0"/>
              <a:t>Livelock</a:t>
            </a:r>
            <a:endParaRPr lang="en-PH" dirty="0" smtClean="0"/>
          </a:p>
          <a:p>
            <a:pPr fontAlgn="auto">
              <a:spcBef>
                <a:spcPts val="0"/>
              </a:spcBef>
              <a:spcAft>
                <a:spcPts val="0"/>
              </a:spcAft>
              <a:buFont typeface="Wingdings 2"/>
              <a:buNone/>
              <a:defRPr/>
            </a:pPr>
            <a:endParaRPr lang="en-PH" dirty="0"/>
          </a:p>
        </p:txBody>
      </p:sp>
      <p:sp>
        <p:nvSpPr>
          <p:cNvPr id="5" name="Title 1"/>
          <p:cNvSpPr txBox="1">
            <a:spLocks/>
          </p:cNvSpPr>
          <p:nvPr/>
        </p:nvSpPr>
        <p:spPr>
          <a:xfrm>
            <a:off x="115888" y="344488"/>
            <a:ext cx="2524125" cy="977900"/>
          </a:xfrm>
          <a:prstGeom prst="rect">
            <a:avLst/>
          </a:prstGeom>
        </p:spPr>
        <p:txBody>
          <a:bodyPr lIns="73152" rIns="45720" bIns="0" anchor="b">
            <a:normAutofit/>
            <a:scene3d>
              <a:camera prst="orthographicFront"/>
              <a:lightRig rig="threePt" dir="t">
                <a:rot lat="0" lon="0" rev="4800000"/>
              </a:lightRig>
            </a:scene3d>
            <a:sp3d prstMaterial="matte"/>
          </a:bodyPr>
          <a:lstStyle/>
          <a:p>
            <a:pPr fontAlgn="auto">
              <a:spcAft>
                <a:spcPts val="0"/>
              </a:spcAft>
              <a:defRPr/>
            </a:pPr>
            <a:endParaRPr lang="en-GB" sz="2000" dirty="0">
              <a:solidFill>
                <a:schemeClr val="accent1">
                  <a:satMod val="150000"/>
                </a:schemeClr>
              </a:solidFill>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STARVATION</a:t>
            </a:r>
            <a:endParaRPr lang="en-GB" sz="3200" b="1" dirty="0">
              <a:solidFill>
                <a:schemeClr val="accent1">
                  <a:satMod val="150000"/>
                </a:schemeClr>
              </a:solidFill>
            </a:endParaRPr>
          </a:p>
        </p:txBody>
      </p:sp>
      <p:sp>
        <p:nvSpPr>
          <p:cNvPr id="81922" name="Content Placeholder 2"/>
          <p:cNvSpPr>
            <a:spLocks noGrp="1"/>
          </p:cNvSpPr>
          <p:nvPr>
            <p:ph idx="1"/>
          </p:nvPr>
        </p:nvSpPr>
        <p:spPr>
          <a:xfrm>
            <a:off x="3019425" y="1743075"/>
            <a:ext cx="5921375" cy="4559300"/>
          </a:xfrm>
        </p:spPr>
        <p:txBody>
          <a:bodyPr/>
          <a:lstStyle/>
          <a:p>
            <a:pPr>
              <a:buFont typeface="Wingdings 2" pitchFamily="18" charset="2"/>
              <a:buNone/>
            </a:pPr>
            <a:r>
              <a:rPr lang="en-PH" b="1" smtClean="0"/>
              <a:t>Solution:</a:t>
            </a:r>
          </a:p>
          <a:p>
            <a:pPr>
              <a:buFont typeface="Wingdings 2" pitchFamily="18" charset="2"/>
              <a:buNone/>
            </a:pPr>
            <a:endParaRPr lang="en-PH" b="1" smtClean="0"/>
          </a:p>
          <a:p>
            <a:pPr>
              <a:buFont typeface="Wingdings 2" pitchFamily="18" charset="2"/>
              <a:buNone/>
            </a:pPr>
            <a:r>
              <a:rPr lang="en-PH" sz="2200" smtClean="0"/>
              <a:t>	Use a queue where only the first thread in the queue is allowed to lock.</a:t>
            </a:r>
          </a:p>
          <a:p>
            <a:pPr>
              <a:buFont typeface="Wingdings 2" pitchFamily="18" charset="2"/>
              <a:buNone/>
            </a:pPr>
            <a:endParaRPr lang="en-PH" sz="2200" i="1" smtClean="0"/>
          </a:p>
          <a:p>
            <a:pPr>
              <a:buFont typeface="Wingdings 2" pitchFamily="18" charset="2"/>
              <a:buNone/>
            </a:pPr>
            <a:r>
              <a:rPr lang="en-PH" sz="2200" i="1" smtClean="0"/>
              <a:t>	</a:t>
            </a:r>
            <a:r>
              <a:rPr lang="en-PH" sz="2200" smtClean="0"/>
              <a:t>The</a:t>
            </a:r>
            <a:r>
              <a:rPr lang="en-PH" sz="2200" i="1" smtClean="0"/>
              <a:t> </a:t>
            </a:r>
            <a:r>
              <a:rPr lang="en-PH" sz="2200" smtClean="0"/>
              <a:t>succeeding</a:t>
            </a:r>
            <a:r>
              <a:rPr lang="en-PH" sz="2200" i="1" smtClean="0"/>
              <a:t> </a:t>
            </a:r>
            <a:r>
              <a:rPr lang="en-PH" sz="2200" smtClean="0"/>
              <a:t>threads will execute only after the preceding thread has released the lock</a:t>
            </a:r>
            <a:endParaRPr lang="en-PH" i="1" smtClean="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dirty="0" smtClean="0"/>
              <a:t>Deadlock </a:t>
            </a:r>
          </a:p>
          <a:p>
            <a:pPr marL="342900" indent="-342900" fontAlgn="auto">
              <a:spcBef>
                <a:spcPts val="0"/>
              </a:spcBef>
              <a:spcAft>
                <a:spcPts val="0"/>
              </a:spcAft>
              <a:buFont typeface="Wingdings 2"/>
              <a:buAutoNum type="arabicPeriod"/>
              <a:defRPr/>
            </a:pPr>
            <a:r>
              <a:rPr lang="en-PH" b="1" dirty="0" smtClean="0"/>
              <a:t>Starvation</a:t>
            </a:r>
          </a:p>
          <a:p>
            <a:pPr marL="342900" indent="-342900" fontAlgn="auto">
              <a:spcBef>
                <a:spcPts val="0"/>
              </a:spcBef>
              <a:spcAft>
                <a:spcPts val="0"/>
              </a:spcAft>
              <a:buFont typeface="Wingdings 2"/>
              <a:buAutoNum type="arabicPeriod"/>
              <a:defRPr/>
            </a:pPr>
            <a:r>
              <a:rPr lang="en-PH" dirty="0" err="1" smtClean="0"/>
              <a:t>Livelock</a:t>
            </a:r>
            <a:endParaRPr lang="en-PH" dirty="0" smtClean="0"/>
          </a:p>
          <a:p>
            <a:pPr fontAlgn="auto">
              <a:spcBef>
                <a:spcPts val="0"/>
              </a:spcBef>
              <a:spcAft>
                <a:spcPts val="0"/>
              </a:spcAft>
              <a:buFont typeface="Wingdings 2"/>
              <a:buNone/>
              <a:defRPr/>
            </a:pPr>
            <a:endParaRPr lang="en-PH" dirty="0"/>
          </a:p>
        </p:txBody>
      </p:sp>
      <p:sp>
        <p:nvSpPr>
          <p:cNvPr id="5" name="Title 1"/>
          <p:cNvSpPr txBox="1">
            <a:spLocks/>
          </p:cNvSpPr>
          <p:nvPr/>
        </p:nvSpPr>
        <p:spPr>
          <a:xfrm>
            <a:off x="115888" y="344488"/>
            <a:ext cx="2524125" cy="977900"/>
          </a:xfrm>
          <a:prstGeom prst="rect">
            <a:avLst/>
          </a:prstGeom>
        </p:spPr>
        <p:txBody>
          <a:bodyPr lIns="73152" rIns="45720" bIns="0" anchor="b">
            <a:normAutofit/>
            <a:scene3d>
              <a:camera prst="orthographicFront"/>
              <a:lightRig rig="threePt" dir="t">
                <a:rot lat="0" lon="0" rev="4800000"/>
              </a:lightRig>
            </a:scene3d>
            <a:sp3d prstMaterial="matte"/>
          </a:bodyPr>
          <a:lstStyle/>
          <a:p>
            <a:pPr fontAlgn="auto">
              <a:spcAft>
                <a:spcPts val="0"/>
              </a:spcAft>
              <a:defRPr/>
            </a:pPr>
            <a:endParaRPr lang="en-GB" sz="2000" dirty="0">
              <a:solidFill>
                <a:schemeClr val="accent1">
                  <a:satMod val="150000"/>
                </a:schemeClr>
              </a:solidFill>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STARVATION</a:t>
            </a:r>
            <a:endParaRPr lang="en-GB" sz="3200" b="1" dirty="0">
              <a:solidFill>
                <a:schemeClr val="accent1">
                  <a:satMod val="150000"/>
                </a:schemeClr>
              </a:solidFill>
            </a:endParaRPr>
          </a:p>
        </p:txBody>
      </p:sp>
      <p:sp>
        <p:nvSpPr>
          <p:cNvPr id="83970" name="Content Placeholder 2"/>
          <p:cNvSpPr>
            <a:spLocks noGrp="1"/>
          </p:cNvSpPr>
          <p:nvPr>
            <p:ph idx="1"/>
          </p:nvPr>
        </p:nvSpPr>
        <p:spPr>
          <a:xfrm>
            <a:off x="3019425" y="1743075"/>
            <a:ext cx="5921375" cy="4559300"/>
          </a:xfrm>
        </p:spPr>
        <p:txBody>
          <a:bodyPr/>
          <a:lstStyle/>
          <a:p>
            <a:pPr>
              <a:buFont typeface="Wingdings 2" pitchFamily="18" charset="2"/>
              <a:buNone/>
            </a:pPr>
            <a:r>
              <a:rPr lang="en-PH" b="1" smtClean="0"/>
              <a:t>Solution:</a:t>
            </a:r>
          </a:p>
          <a:p>
            <a:pPr>
              <a:buFont typeface="Wingdings 2" pitchFamily="18" charset="2"/>
              <a:buNone/>
            </a:pPr>
            <a:endParaRPr lang="en-PH" b="1" smtClean="0"/>
          </a:p>
          <a:p>
            <a:pPr>
              <a:buFont typeface="Wingdings 2" pitchFamily="18" charset="2"/>
              <a:buNone/>
            </a:pPr>
            <a:r>
              <a:rPr lang="en-PH" sz="2200" smtClean="0"/>
              <a:t>	Use a queue where only the first thread in the queue is allowed to lock.</a:t>
            </a:r>
          </a:p>
          <a:p>
            <a:pPr>
              <a:buFont typeface="Wingdings 2" pitchFamily="18" charset="2"/>
              <a:buNone/>
            </a:pPr>
            <a:endParaRPr lang="en-PH" sz="2200" i="1" smtClean="0"/>
          </a:p>
          <a:p>
            <a:pPr>
              <a:buFont typeface="Wingdings 2" pitchFamily="18" charset="2"/>
              <a:buNone/>
            </a:pPr>
            <a:r>
              <a:rPr lang="en-PH" sz="2200" i="1" smtClean="0"/>
              <a:t>	</a:t>
            </a:r>
            <a:r>
              <a:rPr lang="en-PH" sz="2200" smtClean="0"/>
              <a:t>The</a:t>
            </a:r>
            <a:r>
              <a:rPr lang="en-PH" sz="2200" i="1" smtClean="0"/>
              <a:t> </a:t>
            </a:r>
            <a:r>
              <a:rPr lang="en-PH" sz="2200" smtClean="0"/>
              <a:t>succeeding</a:t>
            </a:r>
            <a:r>
              <a:rPr lang="en-PH" sz="2200" i="1" smtClean="0"/>
              <a:t> </a:t>
            </a:r>
            <a:r>
              <a:rPr lang="en-PH" sz="2200" smtClean="0"/>
              <a:t>threads will execute only after the preceding thread has released the lock/s</a:t>
            </a:r>
          </a:p>
          <a:p>
            <a:pPr>
              <a:buFont typeface="Wingdings 2" pitchFamily="18" charset="2"/>
              <a:buNone/>
            </a:pPr>
            <a:endParaRPr lang="en-PH" sz="2200" i="1" smtClean="0"/>
          </a:p>
          <a:p>
            <a:pPr>
              <a:buFont typeface="Wingdings 2" pitchFamily="18" charset="2"/>
              <a:buNone/>
            </a:pPr>
            <a:r>
              <a:rPr lang="en-PH" sz="2200" i="1" smtClean="0"/>
              <a:t>	</a:t>
            </a:r>
            <a:r>
              <a:rPr lang="en-PH" sz="2200" smtClean="0">
                <a:hlinkClick r:id="rId3" action="ppaction://hlinkfile"/>
              </a:rPr>
              <a:t>Example</a:t>
            </a:r>
            <a:endParaRPr lang="en-PH" i="1" smtClean="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dirty="0" smtClean="0"/>
              <a:t>Deadlock </a:t>
            </a:r>
          </a:p>
          <a:p>
            <a:pPr marL="342900" indent="-342900" fontAlgn="auto">
              <a:spcBef>
                <a:spcPts val="0"/>
              </a:spcBef>
              <a:spcAft>
                <a:spcPts val="0"/>
              </a:spcAft>
              <a:buFont typeface="Wingdings 2"/>
              <a:buAutoNum type="arabicPeriod"/>
              <a:defRPr/>
            </a:pPr>
            <a:r>
              <a:rPr lang="en-PH" b="1" dirty="0" smtClean="0"/>
              <a:t>Starvation</a:t>
            </a:r>
          </a:p>
          <a:p>
            <a:pPr marL="342900" indent="-342900" fontAlgn="auto">
              <a:spcBef>
                <a:spcPts val="0"/>
              </a:spcBef>
              <a:spcAft>
                <a:spcPts val="0"/>
              </a:spcAft>
              <a:buFont typeface="Wingdings 2"/>
              <a:buAutoNum type="arabicPeriod"/>
              <a:defRPr/>
            </a:pPr>
            <a:r>
              <a:rPr lang="en-PH" dirty="0" err="1" smtClean="0"/>
              <a:t>Livelock</a:t>
            </a:r>
            <a:endParaRPr lang="en-PH" dirty="0" smtClean="0"/>
          </a:p>
          <a:p>
            <a:pPr fontAlgn="auto">
              <a:spcBef>
                <a:spcPts val="0"/>
              </a:spcBef>
              <a:spcAft>
                <a:spcPts val="0"/>
              </a:spcAft>
              <a:buFont typeface="Wingdings 2"/>
              <a:buNone/>
              <a:defRPr/>
            </a:pPr>
            <a:endParaRPr lang="en-PH" dirty="0"/>
          </a:p>
        </p:txBody>
      </p:sp>
      <p:sp>
        <p:nvSpPr>
          <p:cNvPr id="5" name="Title 1"/>
          <p:cNvSpPr txBox="1">
            <a:spLocks/>
          </p:cNvSpPr>
          <p:nvPr/>
        </p:nvSpPr>
        <p:spPr>
          <a:xfrm>
            <a:off x="115888" y="344488"/>
            <a:ext cx="2524125" cy="977900"/>
          </a:xfrm>
          <a:prstGeom prst="rect">
            <a:avLst/>
          </a:prstGeom>
        </p:spPr>
        <p:txBody>
          <a:bodyPr lIns="73152" rIns="45720" bIns="0" anchor="b">
            <a:normAutofit/>
            <a:scene3d>
              <a:camera prst="orthographicFront"/>
              <a:lightRig rig="threePt" dir="t">
                <a:rot lat="0" lon="0" rev="4800000"/>
              </a:lightRig>
            </a:scene3d>
            <a:sp3d prstMaterial="matte"/>
          </a:bodyPr>
          <a:lstStyle/>
          <a:p>
            <a:pPr fontAlgn="auto">
              <a:spcAft>
                <a:spcPts val="0"/>
              </a:spcAft>
              <a:defRPr/>
            </a:pPr>
            <a:endParaRPr lang="en-GB" sz="2000" dirty="0">
              <a:solidFill>
                <a:schemeClr val="accent1">
                  <a:satMod val="150000"/>
                </a:schemeClr>
              </a:solidFill>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0" y="285728"/>
            <a:ext cx="2523744" cy="978408"/>
          </a:xfrm>
        </p:spPr>
        <p:txBody>
          <a:bodyPr/>
          <a:lstStyle/>
          <a:p>
            <a:pPr fontAlgn="auto">
              <a:spcAft>
                <a:spcPts val="0"/>
              </a:spcAft>
              <a:defRPr/>
            </a:pPr>
            <a:r>
              <a:rPr lang="en-US" sz="3200" b="1" dirty="0" smtClean="0">
                <a:solidFill>
                  <a:schemeClr val="accent1">
                    <a:satMod val="150000"/>
                  </a:schemeClr>
                </a:solidFill>
              </a:rPr>
              <a:t>    LIVELOCK</a:t>
            </a:r>
            <a:endParaRPr lang="en-GB" sz="3200" b="1" dirty="0">
              <a:solidFill>
                <a:schemeClr val="accent1">
                  <a:satMod val="150000"/>
                </a:schemeClr>
              </a:solidFill>
            </a:endParaRPr>
          </a:p>
        </p:txBody>
      </p:sp>
      <p:sp>
        <p:nvSpPr>
          <p:cNvPr id="3" name="Content Placeholder 2"/>
          <p:cNvSpPr>
            <a:spLocks noGrp="1"/>
          </p:cNvSpPr>
          <p:nvPr>
            <p:ph idx="1"/>
          </p:nvPr>
        </p:nvSpPr>
        <p:spPr>
          <a:xfrm>
            <a:off x="3019425" y="1743075"/>
            <a:ext cx="5921375" cy="4559300"/>
          </a:xfrm>
        </p:spPr>
        <p:txBody>
          <a:bodyPr rtlCol="0">
            <a:normAutofit fontScale="92500" lnSpcReduction="20000"/>
          </a:bodyPr>
          <a:lstStyle/>
          <a:p>
            <a:pPr marL="438912" indent="-320040" fontAlgn="auto">
              <a:spcBef>
                <a:spcPts val="0"/>
              </a:spcBef>
              <a:spcAft>
                <a:spcPts val="0"/>
              </a:spcAft>
              <a:buFont typeface="Wingdings 2"/>
              <a:buChar char=""/>
              <a:defRPr/>
            </a:pPr>
            <a:r>
              <a:rPr lang="en-PH" dirty="0" smtClean="0"/>
              <a:t>A thread often acts in response to the action of another thread. If the other thread's action is also a response to the action of another thread, then </a:t>
            </a:r>
            <a:r>
              <a:rPr lang="en-PH" i="1" dirty="0" err="1" smtClean="0"/>
              <a:t>livelock</a:t>
            </a:r>
            <a:r>
              <a:rPr lang="en-PH" dirty="0" smtClean="0"/>
              <a:t> may result. </a:t>
            </a:r>
          </a:p>
          <a:p>
            <a:pPr marL="438912" indent="-320040" fontAlgn="auto">
              <a:spcBef>
                <a:spcPts val="0"/>
              </a:spcBef>
              <a:spcAft>
                <a:spcPts val="0"/>
              </a:spcAft>
              <a:buFont typeface="Wingdings 2"/>
              <a:buChar char=""/>
              <a:defRPr/>
            </a:pPr>
            <a:endParaRPr lang="en-PH" dirty="0" smtClean="0"/>
          </a:p>
          <a:p>
            <a:pPr marL="438912" indent="-320040" fontAlgn="auto">
              <a:spcBef>
                <a:spcPts val="0"/>
              </a:spcBef>
              <a:spcAft>
                <a:spcPts val="0"/>
              </a:spcAft>
              <a:buFont typeface="Wingdings 2"/>
              <a:buChar char=""/>
              <a:defRPr/>
            </a:pPr>
            <a:r>
              <a:rPr lang="en-PH" dirty="0" smtClean="0"/>
              <a:t>As with deadlock, </a:t>
            </a:r>
            <a:r>
              <a:rPr lang="en-PH" dirty="0" err="1" smtClean="0"/>
              <a:t>livelocked</a:t>
            </a:r>
            <a:r>
              <a:rPr lang="en-PH" dirty="0" smtClean="0"/>
              <a:t> threads are unable to make further progress. However, the threads are not blocked — they are simply too busy responding to each other to resume work.</a:t>
            </a:r>
          </a:p>
          <a:p>
            <a:pPr marL="438912" indent="-320040" fontAlgn="auto">
              <a:spcBef>
                <a:spcPts val="0"/>
              </a:spcBef>
              <a:spcAft>
                <a:spcPts val="0"/>
              </a:spcAft>
              <a:buFont typeface="Wingdings 2"/>
              <a:buChar char=""/>
              <a:defRPr/>
            </a:pPr>
            <a:endParaRPr lang="en-PH" dirty="0"/>
          </a:p>
        </p:txBody>
      </p:sp>
      <p:sp>
        <p:nvSpPr>
          <p:cNvPr id="4" name="Text Placeholder 3"/>
          <p:cNvSpPr>
            <a:spLocks noGrp="1"/>
          </p:cNvSpPr>
          <p:nvPr>
            <p:ph type="body" sz="half" idx="2"/>
          </p:nvPr>
        </p:nvSpPr>
        <p:spPr>
          <a:xfrm>
            <a:off x="168275" y="1714500"/>
            <a:ext cx="2468563" cy="4572000"/>
          </a:xfrm>
        </p:spPr>
        <p:txBody>
          <a:bodyPr rtlCol="0">
            <a:normAutofit/>
          </a:bodyPr>
          <a:lstStyle/>
          <a:p>
            <a:pPr fontAlgn="auto">
              <a:spcBef>
                <a:spcPts val="0"/>
              </a:spcBef>
              <a:spcAft>
                <a:spcPts val="0"/>
              </a:spcAft>
              <a:buFont typeface="Wingdings 2"/>
              <a:buNone/>
              <a:defRPr/>
            </a:pPr>
            <a:endParaRPr lang="en-PH" dirty="0" smtClean="0"/>
          </a:p>
          <a:p>
            <a:pPr fontAlgn="auto">
              <a:spcBef>
                <a:spcPts val="0"/>
              </a:spcBef>
              <a:spcAft>
                <a:spcPts val="0"/>
              </a:spcAft>
              <a:buFont typeface="Wingdings 2"/>
              <a:buNone/>
              <a:defRPr/>
            </a:pPr>
            <a:r>
              <a:rPr lang="en-PH" dirty="0" smtClean="0"/>
              <a:t>3 </a:t>
            </a:r>
            <a:r>
              <a:rPr lang="en-PH" dirty="0" err="1" smtClean="0"/>
              <a:t>Liveness</a:t>
            </a:r>
            <a:r>
              <a:rPr lang="en-PH" dirty="0" smtClean="0"/>
              <a:t> Problems : </a:t>
            </a:r>
          </a:p>
          <a:p>
            <a:pPr fontAlgn="auto">
              <a:spcBef>
                <a:spcPts val="0"/>
              </a:spcBef>
              <a:spcAft>
                <a:spcPts val="0"/>
              </a:spcAft>
              <a:buFont typeface="Wingdings 2"/>
              <a:buNone/>
              <a:defRPr/>
            </a:pPr>
            <a:endParaRPr lang="en-PH" dirty="0" smtClean="0"/>
          </a:p>
          <a:p>
            <a:pPr marL="342900" indent="-342900" fontAlgn="auto">
              <a:spcBef>
                <a:spcPts val="0"/>
              </a:spcBef>
              <a:spcAft>
                <a:spcPts val="0"/>
              </a:spcAft>
              <a:buFont typeface="Wingdings 2"/>
              <a:buAutoNum type="arabicPeriod"/>
              <a:defRPr/>
            </a:pPr>
            <a:r>
              <a:rPr lang="en-PH" dirty="0" smtClean="0"/>
              <a:t>Deadlock </a:t>
            </a:r>
          </a:p>
          <a:p>
            <a:pPr marL="342900" indent="-342900" fontAlgn="auto">
              <a:spcBef>
                <a:spcPts val="0"/>
              </a:spcBef>
              <a:spcAft>
                <a:spcPts val="0"/>
              </a:spcAft>
              <a:buFont typeface="Wingdings 2"/>
              <a:buAutoNum type="arabicPeriod"/>
              <a:defRPr/>
            </a:pPr>
            <a:r>
              <a:rPr lang="en-PH" dirty="0" smtClean="0"/>
              <a:t>Starvation</a:t>
            </a:r>
          </a:p>
          <a:p>
            <a:pPr marL="342900" indent="-342900" fontAlgn="auto">
              <a:spcBef>
                <a:spcPts val="0"/>
              </a:spcBef>
              <a:spcAft>
                <a:spcPts val="0"/>
              </a:spcAft>
              <a:buFont typeface="Wingdings 2"/>
              <a:buAutoNum type="arabicPeriod"/>
              <a:defRPr/>
            </a:pPr>
            <a:r>
              <a:rPr lang="en-PH" b="1" dirty="0" err="1" smtClean="0"/>
              <a:t>Livelock</a:t>
            </a:r>
            <a:endParaRPr lang="en-PH" b="1" dirty="0" smtClean="0"/>
          </a:p>
          <a:p>
            <a:pPr fontAlgn="auto">
              <a:spcBef>
                <a:spcPts val="0"/>
              </a:spcBef>
              <a:spcAft>
                <a:spcPts val="0"/>
              </a:spcAft>
              <a:buFont typeface="Wingdings 2"/>
              <a:buNone/>
              <a:defRPr/>
            </a:pP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Processes and Threads</a:t>
            </a:r>
            <a:endParaRPr lang="en-GB" dirty="0">
              <a:solidFill>
                <a:schemeClr val="accent1">
                  <a:satMod val="150000"/>
                </a:schemeClr>
              </a:solidFill>
            </a:endParaRPr>
          </a:p>
        </p:txBody>
      </p:sp>
      <p:sp>
        <p:nvSpPr>
          <p:cNvPr id="20482" name="Subtitle 4"/>
          <p:cNvSpPr>
            <a:spLocks noGrp="1"/>
          </p:cNvSpPr>
          <p:nvPr>
            <p:ph type="subTitle" idx="1"/>
          </p:nvPr>
        </p:nvSpPr>
        <p:spPr>
          <a:xfrm>
            <a:off x="685800" y="1828800"/>
            <a:ext cx="8077200" cy="1500188"/>
          </a:xfrm>
        </p:spPr>
        <p:txBody>
          <a:bodyPr/>
          <a:lstStyle/>
          <a:p>
            <a:r>
              <a:rPr lang="en-US" smtClean="0"/>
              <a:t>Maria Cristina Del Rosario on</a:t>
            </a:r>
            <a:endParaRPr lang="en-GB" smtClean="0"/>
          </a:p>
        </p:txBody>
      </p:sp>
      <p:pic>
        <p:nvPicPr>
          <p:cNvPr id="20483" name="Picture 7" descr="tin pic.jpg"/>
          <p:cNvPicPr>
            <a:picLocks noChangeAspect="1"/>
          </p:cNvPicPr>
          <p:nvPr/>
        </p:nvPicPr>
        <p:blipFill>
          <a:blip r:embed="rId3"/>
          <a:srcRect/>
          <a:stretch>
            <a:fillRect/>
          </a:stretch>
        </p:blipFill>
        <p:spPr bwMode="auto">
          <a:xfrm>
            <a:off x="857250" y="2000250"/>
            <a:ext cx="765175" cy="989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auto">
              <a:spcAft>
                <a:spcPts val="0"/>
              </a:spcAft>
              <a:defRPr/>
            </a:pPr>
            <a:r>
              <a:rPr lang="en-PH" dirty="0" smtClean="0">
                <a:solidFill>
                  <a:schemeClr val="accent1">
                    <a:satMod val="150000"/>
                  </a:schemeClr>
                </a:solidFill>
              </a:rPr>
              <a:t>Solution </a:t>
            </a:r>
            <a:endParaRPr lang="en-PH" dirty="0">
              <a:solidFill>
                <a:schemeClr val="accent1">
                  <a:satMod val="150000"/>
                </a:schemeClr>
              </a:solidFill>
            </a:endParaRPr>
          </a:p>
        </p:txBody>
      </p:sp>
      <p:sp>
        <p:nvSpPr>
          <p:cNvPr id="6" name="Content Placeholder 5"/>
          <p:cNvSpPr>
            <a:spLocks noGrp="1"/>
          </p:cNvSpPr>
          <p:nvPr>
            <p:ph idx="1"/>
          </p:nvPr>
        </p:nvSpPr>
        <p:spPr/>
        <p:txBody>
          <a:bodyPr rtlCol="0">
            <a:normAutofit/>
          </a:bodyPr>
          <a:lstStyle/>
          <a:p>
            <a:pPr marL="438912" indent="-320040" fontAlgn="auto">
              <a:spcBef>
                <a:spcPts val="0"/>
              </a:spcBef>
              <a:spcAft>
                <a:spcPts val="0"/>
              </a:spcAft>
              <a:buFont typeface="Wingdings 2"/>
              <a:buNone/>
              <a:defRPr/>
            </a:pPr>
            <a:r>
              <a:rPr lang="en-PH" dirty="0" smtClean="0"/>
              <a:t>	Introduce randomness into the retry mechanism.</a:t>
            </a:r>
          </a:p>
          <a:p>
            <a:pPr marL="438912" indent="-320040" fontAlgn="auto">
              <a:spcBef>
                <a:spcPts val="0"/>
              </a:spcBef>
              <a:spcAft>
                <a:spcPts val="0"/>
              </a:spcAft>
              <a:buFont typeface="Wingdings 2"/>
              <a:buChar char=""/>
              <a:defRPr/>
            </a:pPr>
            <a:endParaRPr lang="en-PH" dirty="0" smtClean="0"/>
          </a:p>
          <a:p>
            <a:pPr marL="438912" indent="-320040" fontAlgn="auto">
              <a:spcBef>
                <a:spcPts val="0"/>
              </a:spcBef>
              <a:spcAft>
                <a:spcPts val="0"/>
              </a:spcAft>
              <a:buFont typeface="Wingdings 2"/>
              <a:buChar char=""/>
              <a:defRPr/>
            </a:pPr>
            <a:endParaRPr lang="en-PH" dirty="0" smtClean="0"/>
          </a:p>
          <a:p>
            <a:pPr marL="438912" indent="-320040" fontAlgn="auto">
              <a:spcBef>
                <a:spcPts val="0"/>
              </a:spcBef>
              <a:spcAft>
                <a:spcPts val="0"/>
              </a:spcAft>
              <a:buFont typeface="Wingdings 2"/>
              <a:buNone/>
              <a:defRPr/>
            </a:pPr>
            <a:r>
              <a:rPr lang="en-PH" b="1" dirty="0" smtClean="0"/>
              <a:t>Analogous example: </a:t>
            </a:r>
            <a:endParaRPr lang="en-PH" dirty="0" smtClean="0"/>
          </a:p>
          <a:p>
            <a:pPr marL="342900" indent="-342900" fontAlgn="auto">
              <a:spcBef>
                <a:spcPts val="0"/>
              </a:spcBef>
              <a:spcAft>
                <a:spcPts val="0"/>
              </a:spcAft>
              <a:buFont typeface="Wingdings 2"/>
              <a:buNone/>
              <a:defRPr/>
            </a:pPr>
            <a:r>
              <a:rPr lang="en-PH" dirty="0" smtClean="0"/>
              <a:t>	</a:t>
            </a:r>
          </a:p>
          <a:p>
            <a:pPr marL="342900" indent="-342900" fontAlgn="auto">
              <a:spcBef>
                <a:spcPts val="0"/>
              </a:spcBef>
              <a:spcAft>
                <a:spcPts val="0"/>
              </a:spcAft>
              <a:buFont typeface="Wingdings 2"/>
              <a:buNone/>
              <a:defRPr/>
            </a:pPr>
            <a:r>
              <a:rPr lang="en-PH" sz="2800" dirty="0" smtClean="0"/>
              <a:t>	Two stations in an </a:t>
            </a:r>
            <a:r>
              <a:rPr lang="en-PH" sz="2800" dirty="0" err="1" smtClean="0"/>
              <a:t>ethernet</a:t>
            </a:r>
            <a:r>
              <a:rPr lang="en-PH" sz="2800" dirty="0" smtClean="0"/>
              <a:t> network trying to send a packet on the shared carrier at the same time from opposite ends</a:t>
            </a:r>
          </a:p>
          <a:p>
            <a:pPr marL="438912" indent="-320040" fontAlgn="auto">
              <a:spcBef>
                <a:spcPts val="0"/>
              </a:spcBef>
              <a:spcAft>
                <a:spcPts val="0"/>
              </a:spcAft>
              <a:buFont typeface="Wingdings 2"/>
              <a:buChar char=""/>
              <a:defRPr/>
            </a:pPr>
            <a:endParaRPr lang="en-PH" dirty="0" smtClean="0"/>
          </a:p>
          <a:p>
            <a:pPr marL="438912" indent="-320040" fontAlgn="auto">
              <a:spcBef>
                <a:spcPts val="0"/>
              </a:spcBef>
              <a:spcAft>
                <a:spcPts val="0"/>
              </a:spcAft>
              <a:buFont typeface="Wingdings 2"/>
              <a:buNone/>
              <a:defRPr/>
            </a:pPr>
            <a:endParaRPr lang="en-PH"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251062"/>
          </a:xfrm>
        </p:spPr>
        <p:txBody>
          <a:bodyPr/>
          <a:lstStyle/>
          <a:p>
            <a:pPr fontAlgn="auto">
              <a:spcAft>
                <a:spcPts val="0"/>
              </a:spcAft>
              <a:defRPr/>
            </a:pPr>
            <a:r>
              <a:rPr lang="en-PH" dirty="0" err="1" smtClean="0">
                <a:solidFill>
                  <a:schemeClr val="accent1">
                    <a:satMod val="150000"/>
                  </a:schemeClr>
                </a:solidFill>
              </a:rPr>
              <a:t>Liveness</a:t>
            </a:r>
            <a:endParaRPr lang="en-PH" dirty="0">
              <a:solidFill>
                <a:schemeClr val="accent1">
                  <a:satMod val="150000"/>
                </a:schemeClr>
              </a:solidFill>
            </a:endParaRPr>
          </a:p>
        </p:txBody>
      </p:sp>
      <p:sp>
        <p:nvSpPr>
          <p:cNvPr id="5" name="Content Placeholder 4"/>
          <p:cNvSpPr>
            <a:spLocks noGrp="1"/>
          </p:cNvSpPr>
          <p:nvPr>
            <p:ph sz="half" idx="1"/>
          </p:nvPr>
        </p:nvSpPr>
        <p:spPr>
          <a:xfrm>
            <a:off x="457200" y="1773238"/>
            <a:ext cx="4038600" cy="4624387"/>
          </a:xfrm>
        </p:spPr>
        <p:txBody>
          <a:bodyPr rtlCol="0">
            <a:normAutofit/>
          </a:bodyPr>
          <a:lstStyle/>
          <a:p>
            <a:pPr marL="438912" indent="-320040" fontAlgn="auto">
              <a:spcBef>
                <a:spcPts val="0"/>
              </a:spcBef>
              <a:spcAft>
                <a:spcPts val="0"/>
              </a:spcAft>
              <a:buFont typeface="Wingdings 2"/>
              <a:buNone/>
              <a:defRPr/>
            </a:pPr>
            <a:r>
              <a:rPr lang="en-PH" sz="2000" dirty="0" smtClean="0"/>
              <a:t>Issues:</a:t>
            </a:r>
          </a:p>
          <a:p>
            <a:pPr marL="438912" indent="-320040" fontAlgn="auto">
              <a:spcBef>
                <a:spcPts val="0"/>
              </a:spcBef>
              <a:spcAft>
                <a:spcPts val="0"/>
              </a:spcAft>
              <a:buFont typeface="Wingdings 2"/>
              <a:buNone/>
              <a:defRPr/>
            </a:pPr>
            <a:endParaRPr lang="en-PH" sz="2000" dirty="0" smtClean="0"/>
          </a:p>
          <a:p>
            <a:pPr marL="633222" indent="-514350" fontAlgn="auto">
              <a:spcBef>
                <a:spcPts val="0"/>
              </a:spcBef>
              <a:spcAft>
                <a:spcPts val="0"/>
              </a:spcAft>
              <a:buFont typeface="Wingdings 2"/>
              <a:buAutoNum type="arabicPeriod"/>
              <a:defRPr/>
            </a:pPr>
            <a:r>
              <a:rPr lang="en-PH" sz="2000" dirty="0" smtClean="0"/>
              <a:t>Deadlock</a:t>
            </a:r>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r>
              <a:rPr lang="en-PH" sz="2000" dirty="0" smtClean="0"/>
              <a:t>Starvation</a:t>
            </a:r>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Wingdings 2"/>
              <a:buAutoNum type="arabicPeriod"/>
              <a:defRPr/>
            </a:pPr>
            <a:endParaRPr lang="en-PH" sz="2000" dirty="0" smtClean="0"/>
          </a:p>
          <a:p>
            <a:pPr marL="633222" indent="-514350" fontAlgn="auto">
              <a:spcBef>
                <a:spcPts val="0"/>
              </a:spcBef>
              <a:spcAft>
                <a:spcPts val="0"/>
              </a:spcAft>
              <a:buFont typeface="+mj-lt"/>
              <a:buAutoNum type="arabicPeriod"/>
              <a:defRPr/>
            </a:pPr>
            <a:r>
              <a:rPr lang="en-PH" sz="2000" dirty="0" err="1" smtClean="0"/>
              <a:t>Livelock</a:t>
            </a:r>
            <a:endParaRPr lang="en-PH" sz="2000" dirty="0"/>
          </a:p>
        </p:txBody>
      </p:sp>
      <p:sp>
        <p:nvSpPr>
          <p:cNvPr id="6" name="Content Placeholder 5"/>
          <p:cNvSpPr>
            <a:spLocks noGrp="1"/>
          </p:cNvSpPr>
          <p:nvPr>
            <p:ph sz="half" idx="2"/>
          </p:nvPr>
        </p:nvSpPr>
        <p:spPr>
          <a:xfrm>
            <a:off x="4648200" y="1773238"/>
            <a:ext cx="4038600" cy="4624387"/>
          </a:xfrm>
        </p:spPr>
        <p:txBody>
          <a:bodyPr rtlCol="0">
            <a:normAutofit/>
          </a:bodyPr>
          <a:lstStyle/>
          <a:p>
            <a:pPr marL="438912" indent="-320040" fontAlgn="auto">
              <a:spcBef>
                <a:spcPts val="0"/>
              </a:spcBef>
              <a:spcAft>
                <a:spcPts val="0"/>
              </a:spcAft>
              <a:buFont typeface="Wingdings 2"/>
              <a:buNone/>
              <a:defRPr/>
            </a:pPr>
            <a:r>
              <a:rPr lang="en-PH" sz="2000" dirty="0" smtClean="0"/>
              <a:t>Solution:</a:t>
            </a:r>
          </a:p>
          <a:p>
            <a:pPr marL="438912" indent="-320040" fontAlgn="auto">
              <a:spcBef>
                <a:spcPts val="0"/>
              </a:spcBef>
              <a:spcAft>
                <a:spcPts val="0"/>
              </a:spcAft>
              <a:buFont typeface="Wingdings 2"/>
              <a:buNone/>
              <a:defRPr/>
            </a:pPr>
            <a:endParaRPr lang="en-PH" sz="2000" dirty="0" smtClean="0"/>
          </a:p>
          <a:p>
            <a:pPr marL="633222" indent="-514350" fontAlgn="auto">
              <a:spcBef>
                <a:spcPts val="0"/>
              </a:spcBef>
              <a:spcAft>
                <a:spcPts val="0"/>
              </a:spcAft>
              <a:buFont typeface="+mj-lt"/>
              <a:buAutoNum type="alphaLcParenR"/>
              <a:defRPr/>
            </a:pPr>
            <a:r>
              <a:rPr lang="en-PH" sz="2000" dirty="0" smtClean="0"/>
              <a:t>Lock Ordering</a:t>
            </a:r>
            <a:r>
              <a:rPr lang="en-US" sz="2000" dirty="0" smtClean="0"/>
              <a:t> </a:t>
            </a:r>
            <a:endParaRPr lang="en-PH" sz="2000" dirty="0" smtClean="0"/>
          </a:p>
          <a:p>
            <a:pPr marL="633222" indent="-514350" fontAlgn="auto">
              <a:spcBef>
                <a:spcPts val="0"/>
              </a:spcBef>
              <a:spcAft>
                <a:spcPts val="0"/>
              </a:spcAft>
              <a:buFont typeface="+mj-lt"/>
              <a:buAutoNum type="alphaLcParenR"/>
              <a:defRPr/>
            </a:pPr>
            <a:r>
              <a:rPr lang="en-PH" sz="2000" dirty="0" smtClean="0"/>
              <a:t>Lock Timeout</a:t>
            </a:r>
            <a:r>
              <a:rPr lang="en-US" sz="2000" dirty="0" smtClean="0"/>
              <a:t> </a:t>
            </a:r>
            <a:endParaRPr lang="en-PH" sz="2000" dirty="0" smtClean="0"/>
          </a:p>
          <a:p>
            <a:pPr marL="633222" indent="-514350" fontAlgn="auto">
              <a:spcBef>
                <a:spcPts val="0"/>
              </a:spcBef>
              <a:spcAft>
                <a:spcPts val="0"/>
              </a:spcAft>
              <a:buFont typeface="+mj-lt"/>
              <a:buAutoNum type="alphaLcParenR"/>
              <a:defRPr/>
            </a:pPr>
            <a:r>
              <a:rPr lang="en-PH" sz="2000" dirty="0" smtClean="0"/>
              <a:t>Deadlock Detection</a:t>
            </a:r>
            <a:r>
              <a:rPr lang="en-US" sz="2000" dirty="0" smtClean="0"/>
              <a:t> </a:t>
            </a:r>
            <a:endParaRPr lang="en-PH" sz="2000" dirty="0" smtClean="0"/>
          </a:p>
          <a:p>
            <a:pPr marL="438912" indent="-320040" fontAlgn="auto">
              <a:spcBef>
                <a:spcPts val="0"/>
              </a:spcBef>
              <a:spcAft>
                <a:spcPts val="0"/>
              </a:spcAft>
              <a:buFont typeface="Wingdings 2"/>
              <a:buNone/>
              <a:defRPr/>
            </a:pPr>
            <a:endParaRPr lang="en-PH" sz="2000" dirty="0" smtClean="0"/>
          </a:p>
          <a:p>
            <a:pPr marL="576072" indent="-457200" fontAlgn="auto">
              <a:spcBef>
                <a:spcPts val="0"/>
              </a:spcBef>
              <a:spcAft>
                <a:spcPts val="0"/>
              </a:spcAft>
              <a:buFont typeface="+mj-lt"/>
              <a:buAutoNum type="alphaLcParenR"/>
              <a:defRPr/>
            </a:pPr>
            <a:endParaRPr lang="en-PH" sz="2000" dirty="0" smtClean="0"/>
          </a:p>
          <a:p>
            <a:pPr marL="576072" indent="-457200" fontAlgn="auto">
              <a:spcBef>
                <a:spcPts val="0"/>
              </a:spcBef>
              <a:spcAft>
                <a:spcPts val="0"/>
              </a:spcAft>
              <a:buFont typeface="Wingdings 2"/>
              <a:buNone/>
              <a:defRPr/>
            </a:pPr>
            <a:r>
              <a:rPr lang="en-PH" sz="2000" dirty="0" smtClean="0"/>
              <a:t>	Use a queue where only the first thread in the queue is allowed to lock.</a:t>
            </a:r>
          </a:p>
          <a:p>
            <a:pPr marL="576072" indent="-457200" fontAlgn="auto">
              <a:spcBef>
                <a:spcPts val="0"/>
              </a:spcBef>
              <a:spcAft>
                <a:spcPts val="0"/>
              </a:spcAft>
              <a:buFont typeface="Wingdings 2"/>
              <a:buNone/>
              <a:defRPr/>
            </a:pPr>
            <a:endParaRPr lang="en-PH" sz="2000" dirty="0" smtClean="0"/>
          </a:p>
          <a:p>
            <a:pPr marL="576072" indent="-457200" fontAlgn="auto">
              <a:spcBef>
                <a:spcPts val="0"/>
              </a:spcBef>
              <a:spcAft>
                <a:spcPts val="0"/>
              </a:spcAft>
              <a:buFont typeface="Wingdings 2"/>
              <a:buNone/>
              <a:defRPr/>
            </a:pPr>
            <a:endParaRPr lang="en-PH" sz="2000" dirty="0" smtClean="0"/>
          </a:p>
          <a:p>
            <a:pPr marL="576072" indent="-457200" fontAlgn="auto">
              <a:spcBef>
                <a:spcPts val="0"/>
              </a:spcBef>
              <a:spcAft>
                <a:spcPts val="0"/>
              </a:spcAft>
              <a:buFont typeface="Wingdings 2"/>
              <a:buNone/>
              <a:defRPr/>
            </a:pPr>
            <a:r>
              <a:rPr lang="en-PH" sz="2000" dirty="0" smtClean="0"/>
              <a:t>	Introduce randomness into the retry mechanism</a:t>
            </a:r>
            <a:endParaRPr lang="en-PH"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ubtitle 2"/>
          <p:cNvSpPr>
            <a:spLocks noGrp="1"/>
          </p:cNvSpPr>
          <p:nvPr>
            <p:ph type="subTitle" idx="1"/>
          </p:nvPr>
        </p:nvSpPr>
        <p:spPr>
          <a:xfrm>
            <a:off x="685800" y="1828800"/>
            <a:ext cx="8077200" cy="1500188"/>
          </a:xfrm>
        </p:spPr>
        <p:txBody>
          <a:bodyPr/>
          <a:lstStyle/>
          <a:p>
            <a:r>
              <a:rPr lang="en-US" smtClean="0"/>
              <a:t>Paul Jonathan Guillergan  on</a:t>
            </a:r>
            <a:endParaRPr lang="en-GB" smtClean="0"/>
          </a:p>
        </p:txBody>
      </p:sp>
      <p:pic>
        <p:nvPicPr>
          <p:cNvPr id="90114" name="Picture 3" descr="PicMe.jpg"/>
          <p:cNvPicPr>
            <a:picLocks noChangeAspect="1"/>
          </p:cNvPicPr>
          <p:nvPr/>
        </p:nvPicPr>
        <p:blipFill>
          <a:blip r:embed="rId3">
            <a:grayscl/>
          </a:blip>
          <a:srcRect/>
          <a:stretch>
            <a:fillRect/>
          </a:stretch>
        </p:blipFill>
        <p:spPr bwMode="auto">
          <a:xfrm>
            <a:off x="857250" y="2071688"/>
            <a:ext cx="904875" cy="857250"/>
          </a:xfrm>
          <a:prstGeom prst="rect">
            <a:avLst/>
          </a:prstGeom>
          <a:noFill/>
          <a:ln w="9525">
            <a:noFill/>
            <a:miter lim="800000"/>
            <a:headEnd/>
            <a:tailEnd/>
          </a:ln>
        </p:spPr>
      </p:pic>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Guarded Blocks</a:t>
            </a:r>
            <a:endParaRPr lang="en-GB"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fontAlgn="auto">
              <a:spcAft>
                <a:spcPts val="0"/>
              </a:spcAft>
              <a:defRPr/>
            </a:pPr>
            <a:r>
              <a:rPr lang="en-US" sz="4000" dirty="0" smtClean="0">
                <a:solidFill>
                  <a:schemeClr val="accent1">
                    <a:satMod val="150000"/>
                  </a:schemeClr>
                </a:solidFill>
              </a:rPr>
              <a:t>What are guarded blocks?</a:t>
            </a:r>
          </a:p>
        </p:txBody>
      </p:sp>
      <p:sp>
        <p:nvSpPr>
          <p:cNvPr id="92162" name="Rectangle 3"/>
          <p:cNvSpPr>
            <a:spLocks noGrp="1" noChangeArrowheads="1"/>
          </p:cNvSpPr>
          <p:nvPr>
            <p:ph idx="1"/>
          </p:nvPr>
        </p:nvSpPr>
        <p:spPr/>
        <p:txBody>
          <a:bodyPr/>
          <a:lstStyle/>
          <a:p>
            <a:pPr>
              <a:buFontTx/>
              <a:buChar char="•"/>
            </a:pPr>
            <a:r>
              <a:rPr lang="en-US" sz="2400" smtClean="0"/>
              <a:t>One of the most popular mechanisms of coordinating the execution of multiple threads in a multithreaded application.</a:t>
            </a:r>
          </a:p>
          <a:p>
            <a:pPr>
              <a:buFont typeface="Wingdings 2" pitchFamily="18" charset="2"/>
              <a:buNone/>
            </a:pPr>
            <a:endParaRPr lang="en-US" sz="2400" smtClean="0"/>
          </a:p>
          <a:p>
            <a:pPr>
              <a:buFontTx/>
              <a:buChar char="•"/>
            </a:pPr>
            <a:r>
              <a:rPr lang="en-US" sz="2400" smtClean="0"/>
              <a:t> Guarded blocks keep checking for a particular condition to become true and resumes actual execution of the thread only when that condition becomes true.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4"/>
          <p:cNvSpPr>
            <a:spLocks noGrp="1"/>
          </p:cNvSpPr>
          <p:nvPr>
            <p:ph idx="1"/>
          </p:nvPr>
        </p:nvSpPr>
        <p:spPr/>
        <p:txBody>
          <a:bodyPr/>
          <a:lstStyle/>
          <a:p>
            <a:pPr>
              <a:spcBef>
                <a:spcPct val="20000"/>
              </a:spcBef>
              <a:buFontTx/>
              <a:buChar char="•"/>
            </a:pPr>
            <a:r>
              <a:rPr lang="en-US" smtClean="0"/>
              <a:t>Multiple threads modifying the same state</a:t>
            </a:r>
          </a:p>
          <a:p>
            <a:pPr>
              <a:spcBef>
                <a:spcPct val="20000"/>
              </a:spcBef>
            </a:pPr>
            <a:endParaRPr lang="en-US" smtClean="0"/>
          </a:p>
          <a:p>
            <a:pPr>
              <a:spcBef>
                <a:spcPct val="20000"/>
              </a:spcBef>
              <a:buFontTx/>
              <a:buChar char="•"/>
            </a:pPr>
            <a:r>
              <a:rPr lang="en-US" smtClean="0"/>
              <a:t>Those same multiple threads rely on a common condition to  be true before they can resume execution</a:t>
            </a:r>
          </a:p>
          <a:p>
            <a:pPr>
              <a:buFont typeface="Wingdings 2" pitchFamily="18" charset="2"/>
              <a:buNone/>
            </a:pPr>
            <a:endParaRPr lang="en-GB" smtClean="0"/>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What are guarded blocks used for?</a:t>
            </a:r>
            <a:endParaRPr lang="en-GB"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5"/>
          <p:cNvSpPr>
            <a:spLocks noGrp="1"/>
          </p:cNvSpPr>
          <p:nvPr>
            <p:ph idx="1"/>
          </p:nvPr>
        </p:nvSpPr>
        <p:spPr>
          <a:xfrm>
            <a:off x="457200" y="1774825"/>
            <a:ext cx="4114800" cy="4625975"/>
          </a:xfrm>
        </p:spPr>
        <p:txBody>
          <a:bodyPr/>
          <a:lstStyle/>
          <a:p>
            <a:r>
              <a:rPr lang="en-US" sz="2400" b="1" smtClean="0"/>
              <a:t>synchronized guarded block</a:t>
            </a:r>
            <a:r>
              <a:rPr lang="en-US" sz="2400" smtClean="0"/>
              <a:t> - if the condition is false then the block simply calls the Object.wait() method to release the acquired monitors on that object and leaves the processor to be used by other threads.</a:t>
            </a:r>
          </a:p>
          <a:p>
            <a:endParaRPr lang="en-GB" smtClean="0"/>
          </a:p>
        </p:txBody>
      </p:sp>
      <p:sp>
        <p:nvSpPr>
          <p:cNvPr id="96258" name="Text Box 4"/>
          <p:cNvSpPr txBox="1">
            <a:spLocks noChangeArrowheads="1"/>
          </p:cNvSpPr>
          <p:nvPr/>
        </p:nvSpPr>
        <p:spPr bwMode="auto">
          <a:xfrm>
            <a:off x="4714875" y="1785938"/>
            <a:ext cx="4214813" cy="3692525"/>
          </a:xfrm>
          <a:prstGeom prst="rect">
            <a:avLst/>
          </a:prstGeom>
          <a:noFill/>
          <a:ln w="9525">
            <a:solidFill>
              <a:schemeClr val="accent1">
                <a:alpha val="96077"/>
              </a:schemeClr>
            </a:solidFill>
            <a:miter lim="800000"/>
            <a:headEnd/>
            <a:tailEnd/>
          </a:ln>
        </p:spPr>
        <p:txBody>
          <a:bodyPr>
            <a:spAutoFit/>
          </a:bodyPr>
          <a:lstStyle/>
          <a:p>
            <a:pPr>
              <a:spcBef>
                <a:spcPct val="50000"/>
              </a:spcBef>
            </a:pPr>
            <a:r>
              <a:rPr lang="en-US">
                <a:latin typeface="Corbel" pitchFamily="34" charset="0"/>
              </a:rPr>
              <a:t>public synchronized guardedBlock() {</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  while(!sharedBooleanFlag) {</a:t>
            </a:r>
            <a:br>
              <a:rPr lang="en-US">
                <a:latin typeface="Corbel" pitchFamily="34" charset="0"/>
              </a:rPr>
            </a:br>
            <a:r>
              <a:rPr lang="en-US">
                <a:latin typeface="Corbel" pitchFamily="34" charset="0"/>
              </a:rPr>
              <a:t>    try {</a:t>
            </a:r>
            <a:br>
              <a:rPr lang="en-US">
                <a:latin typeface="Corbel" pitchFamily="34" charset="0"/>
              </a:rPr>
            </a:br>
            <a:r>
              <a:rPr lang="en-US">
                <a:latin typeface="Corbel" pitchFamily="34" charset="0"/>
              </a:rPr>
              <a:t>    wait();</a:t>
            </a:r>
            <a:br>
              <a:rPr lang="en-US">
                <a:latin typeface="Corbel" pitchFamily="34" charset="0"/>
              </a:rPr>
            </a:br>
            <a:r>
              <a:rPr lang="en-US">
                <a:latin typeface="Corbel" pitchFamily="34" charset="0"/>
              </a:rPr>
              <a:t>    } catch (InterruptedException e) {}</a:t>
            </a:r>
            <a:br>
              <a:rPr lang="en-US">
                <a:latin typeface="Corbel" pitchFamily="34" charset="0"/>
              </a:rPr>
            </a:br>
            <a:r>
              <a:rPr lang="en-US">
                <a:latin typeface="Corbel" pitchFamily="34" charset="0"/>
              </a:rPr>
              <a:t>    }</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System.out.println("Shared Boolean Flag is true - you may proceed now!");</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a:t>
            </a:r>
            <a:br>
              <a:rPr lang="en-US">
                <a:latin typeface="Corbel" pitchFamily="34" charset="0"/>
              </a:rPr>
            </a:br>
            <a:endParaRPr lang="en-US">
              <a:latin typeface="Corbel" pitchFamily="34" charset="0"/>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The Two Types of Guarded Blocks</a:t>
            </a:r>
            <a:endParaRPr lang="en-GB"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5"/>
          <p:cNvSpPr>
            <a:spLocks noGrp="1"/>
          </p:cNvSpPr>
          <p:nvPr>
            <p:ph idx="1"/>
          </p:nvPr>
        </p:nvSpPr>
        <p:spPr>
          <a:xfrm>
            <a:off x="457200" y="1774825"/>
            <a:ext cx="4829175" cy="4625975"/>
          </a:xfrm>
        </p:spPr>
        <p:txBody>
          <a:bodyPr/>
          <a:lstStyle/>
          <a:p>
            <a:pPr algn="just">
              <a:spcBef>
                <a:spcPct val="50000"/>
              </a:spcBef>
            </a:pPr>
            <a:r>
              <a:rPr lang="en-US" sz="2400" b="1" smtClean="0"/>
              <a:t>non-synchronized guarded block</a:t>
            </a:r>
            <a:r>
              <a:rPr lang="en-US" sz="2400" smtClean="0"/>
              <a:t> - in this case we simply cause the execution to keep executing a blank loop until the condition becomes true. This approach has an obvious disadvantage of wasting precious CPU time that could just as easily been used by other programs or threads in the computer.</a:t>
            </a:r>
          </a:p>
          <a:p>
            <a:endParaRPr lang="en-GB" smtClean="0"/>
          </a:p>
        </p:txBody>
      </p:sp>
      <p:sp>
        <p:nvSpPr>
          <p:cNvPr id="98306" name="Text Box 4"/>
          <p:cNvSpPr txBox="1">
            <a:spLocks noChangeArrowheads="1"/>
          </p:cNvSpPr>
          <p:nvPr/>
        </p:nvSpPr>
        <p:spPr bwMode="auto">
          <a:xfrm>
            <a:off x="5572125" y="1785938"/>
            <a:ext cx="3357563" cy="3416300"/>
          </a:xfrm>
          <a:prstGeom prst="rect">
            <a:avLst/>
          </a:prstGeom>
          <a:noFill/>
          <a:ln w="9525">
            <a:solidFill>
              <a:schemeClr val="accent1">
                <a:alpha val="96077"/>
              </a:schemeClr>
            </a:solidFill>
            <a:miter lim="800000"/>
            <a:headEnd/>
            <a:tailEnd/>
          </a:ln>
        </p:spPr>
        <p:txBody>
          <a:bodyPr>
            <a:spAutoFit/>
          </a:bodyPr>
          <a:lstStyle/>
          <a:p>
            <a:pPr>
              <a:spcBef>
                <a:spcPct val="50000"/>
              </a:spcBef>
            </a:pPr>
            <a:r>
              <a:rPr lang="en-US">
                <a:latin typeface="Corbel" pitchFamily="34" charset="0"/>
              </a:rPr>
              <a:t>public guardedBlock() {</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while(!sharedBooleanFlag) {</a:t>
            </a:r>
            <a:br>
              <a:rPr lang="en-US">
                <a:latin typeface="Corbel" pitchFamily="34" charset="0"/>
              </a:rPr>
            </a:br>
            <a:r>
              <a:rPr lang="en-US">
                <a:latin typeface="Corbel" pitchFamily="34" charset="0"/>
              </a:rPr>
              <a:t>//... empty loop</a:t>
            </a:r>
            <a:br>
              <a:rPr lang="en-US">
                <a:latin typeface="Corbel" pitchFamily="34" charset="0"/>
              </a:rPr>
            </a:br>
            <a:r>
              <a:rPr lang="en-US">
                <a:latin typeface="Corbel" pitchFamily="34" charset="0"/>
              </a:rPr>
              <a:t>}</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System.out.println("Shared Boolean Flag is true - you may proceed now!");</a:t>
            </a:r>
            <a:br>
              <a:rPr lang="en-US">
                <a:latin typeface="Corbel" pitchFamily="34" charset="0"/>
              </a:rPr>
            </a:br>
            <a:r>
              <a:rPr lang="en-US">
                <a:latin typeface="Corbel" pitchFamily="34" charset="0"/>
              </a:rPr>
              <a:t/>
            </a:r>
            <a:br>
              <a:rPr lang="en-US">
                <a:latin typeface="Corbel" pitchFamily="34" charset="0"/>
              </a:rPr>
            </a:br>
            <a:r>
              <a:rPr lang="en-US">
                <a:latin typeface="Corbel" pitchFamily="34" charset="0"/>
              </a:rPr>
              <a:t>} </a:t>
            </a:r>
            <a:br>
              <a:rPr lang="en-US">
                <a:latin typeface="Corbel" pitchFamily="34" charset="0"/>
              </a:rPr>
            </a:br>
            <a:endParaRPr lang="en-US">
              <a:latin typeface="Corbel" pitchFamily="34" charset="0"/>
            </a:endParaRPr>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The Two Types of Guarded Blocks (continued)</a:t>
            </a:r>
            <a:endParaRPr lang="en-GB"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Content Placeholder 5"/>
          <p:cNvSpPr>
            <a:spLocks noGrp="1"/>
          </p:cNvSpPr>
          <p:nvPr>
            <p:ph idx="1"/>
          </p:nvPr>
        </p:nvSpPr>
        <p:spPr>
          <a:xfrm>
            <a:off x="457200" y="1774825"/>
            <a:ext cx="4829175" cy="4625975"/>
          </a:xfrm>
        </p:spPr>
        <p:txBody>
          <a:bodyPr/>
          <a:lstStyle/>
          <a:p>
            <a:pPr algn="just">
              <a:spcBef>
                <a:spcPct val="50000"/>
              </a:spcBef>
            </a:pPr>
            <a:r>
              <a:rPr lang="en-US" sz="2400" smtClean="0"/>
              <a:t>There is also a second notification method called notify(), which wakes up a single thread. Because notify doesn't allow you to specify the thread that is woken up, it is useful only in programs with a large number of threads, all doing similar chores.</a:t>
            </a:r>
            <a:endParaRPr lang="en-GB" smtClean="0"/>
          </a:p>
        </p:txBody>
      </p:sp>
      <p:sp>
        <p:nvSpPr>
          <p:cNvPr id="100354" name="Text Box 4"/>
          <p:cNvSpPr txBox="1">
            <a:spLocks noChangeArrowheads="1"/>
          </p:cNvSpPr>
          <p:nvPr/>
        </p:nvSpPr>
        <p:spPr bwMode="auto">
          <a:xfrm>
            <a:off x="5429250" y="1928813"/>
            <a:ext cx="3500438" cy="1892300"/>
          </a:xfrm>
          <a:prstGeom prst="rect">
            <a:avLst/>
          </a:prstGeom>
          <a:noFill/>
          <a:ln w="9525">
            <a:solidFill>
              <a:schemeClr val="accent1">
                <a:alpha val="96077"/>
              </a:schemeClr>
            </a:solidFill>
            <a:miter lim="800000"/>
            <a:headEnd/>
            <a:tailEnd/>
          </a:ln>
        </p:spPr>
        <p:txBody>
          <a:bodyPr>
            <a:spAutoFit/>
          </a:bodyPr>
          <a:lstStyle/>
          <a:p>
            <a:r>
              <a:rPr lang="en-US">
                <a:latin typeface="Corbel" pitchFamily="34" charset="0"/>
              </a:rPr>
              <a:t>public synchronized notifyBlock() { </a:t>
            </a:r>
          </a:p>
          <a:p>
            <a:r>
              <a:rPr lang="en-US">
                <a:latin typeface="Corbel" pitchFamily="34" charset="0"/>
              </a:rPr>
              <a:t>	block = true; </a:t>
            </a:r>
          </a:p>
          <a:p>
            <a:r>
              <a:rPr lang="en-US">
                <a:latin typeface="Corbel" pitchFamily="34" charset="0"/>
              </a:rPr>
              <a:t>	notifyAll(); </a:t>
            </a:r>
          </a:p>
          <a:p>
            <a:r>
              <a:rPr lang="en-US">
                <a:latin typeface="Corbel" pitchFamily="34" charset="0"/>
              </a:rPr>
              <a:t>} </a:t>
            </a:r>
          </a:p>
          <a:p>
            <a:pPr>
              <a:spcBef>
                <a:spcPct val="50000"/>
              </a:spcBef>
            </a:pPr>
            <a:r>
              <a:rPr lang="en-US">
                <a:latin typeface="Corbel" pitchFamily="34" charset="0"/>
              </a:rPr>
              <a:t/>
            </a:r>
            <a:br>
              <a:rPr lang="en-US">
                <a:latin typeface="Corbel" pitchFamily="34" charset="0"/>
              </a:rPr>
            </a:br>
            <a:endParaRPr lang="en-US">
              <a:latin typeface="Corbel" pitchFamily="34" charset="0"/>
            </a:endParaRPr>
          </a:p>
        </p:txBody>
      </p:sp>
      <p:sp>
        <p:nvSpPr>
          <p:cNvPr id="5" name="Title 4"/>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Releasing the block</a:t>
            </a:r>
            <a:endParaRPr lang="en-GB"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ubtitle 2"/>
          <p:cNvSpPr>
            <a:spLocks noGrp="1"/>
          </p:cNvSpPr>
          <p:nvPr>
            <p:ph type="subTitle" idx="1"/>
          </p:nvPr>
        </p:nvSpPr>
        <p:spPr>
          <a:xfrm>
            <a:off x="685800" y="1828800"/>
            <a:ext cx="8077200" cy="1500188"/>
          </a:xfrm>
        </p:spPr>
        <p:txBody>
          <a:bodyPr/>
          <a:lstStyle/>
          <a:p>
            <a:r>
              <a:rPr lang="en-US" smtClean="0"/>
              <a:t>John  P. Combalicer on</a:t>
            </a:r>
            <a:endParaRPr lang="en-GB" smtClean="0"/>
          </a:p>
        </p:txBody>
      </p:sp>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Immutable Objects</a:t>
            </a:r>
            <a:endParaRPr lang="en-GB" dirty="0">
              <a:solidFill>
                <a:schemeClr val="accent1">
                  <a:satMod val="150000"/>
                </a:schemeClr>
              </a:solidFill>
            </a:endParaRPr>
          </a:p>
        </p:txBody>
      </p:sp>
      <p:pic>
        <p:nvPicPr>
          <p:cNvPr id="102403" name="Picture 4" descr="1285075.pic.jpg"/>
          <p:cNvPicPr>
            <a:picLocks noChangeAspect="1"/>
          </p:cNvPicPr>
          <p:nvPr/>
        </p:nvPicPr>
        <p:blipFill>
          <a:blip r:embed="rId3"/>
          <a:srcRect/>
          <a:stretch>
            <a:fillRect/>
          </a:stretch>
        </p:blipFill>
        <p:spPr bwMode="auto">
          <a:xfrm>
            <a:off x="857250" y="1857375"/>
            <a:ext cx="814388" cy="111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an immutable object?</a:t>
            </a:r>
            <a:endParaRPr lang="en-GB" dirty="0">
              <a:solidFill>
                <a:schemeClr val="accent1">
                  <a:satMod val="150000"/>
                </a:schemeClr>
              </a:solidFill>
            </a:endParaRPr>
          </a:p>
        </p:txBody>
      </p:sp>
      <p:sp>
        <p:nvSpPr>
          <p:cNvPr id="104450" name="Content Placeholder 2"/>
          <p:cNvSpPr>
            <a:spLocks noGrp="1"/>
          </p:cNvSpPr>
          <p:nvPr>
            <p:ph idx="1"/>
          </p:nvPr>
        </p:nvSpPr>
        <p:spPr/>
        <p:txBody>
          <a:bodyPr/>
          <a:lstStyle/>
          <a:p>
            <a:r>
              <a:rPr lang="en-US" smtClean="0"/>
              <a:t>An object whose state never changes</a:t>
            </a:r>
          </a:p>
          <a:p>
            <a:r>
              <a:rPr lang="en-US" smtClean="0"/>
              <a:t>Ideal for representing primitive data types or short-lived objects such as events</a:t>
            </a:r>
            <a:endParaRPr lang="en-GB"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a process?</a:t>
            </a:r>
            <a:endParaRPr lang="en-GB" dirty="0">
              <a:solidFill>
                <a:schemeClr val="accent1">
                  <a:satMod val="150000"/>
                </a:schemeClr>
              </a:solidFill>
            </a:endParaRPr>
          </a:p>
        </p:txBody>
      </p:sp>
      <p:sp>
        <p:nvSpPr>
          <p:cNvPr id="22530" name="Content Placeholder 2"/>
          <p:cNvSpPr>
            <a:spLocks noGrp="1"/>
          </p:cNvSpPr>
          <p:nvPr>
            <p:ph idx="1"/>
          </p:nvPr>
        </p:nvSpPr>
        <p:spPr/>
        <p:txBody>
          <a:bodyPr/>
          <a:lstStyle/>
          <a:p>
            <a:r>
              <a:rPr lang="en-GB" smtClean="0"/>
              <a:t>Has a self-contained execution environment</a:t>
            </a:r>
          </a:p>
          <a:p>
            <a:r>
              <a:rPr lang="en-GB" smtClean="0"/>
              <a:t>Has a complete private set of basic runtime resources</a:t>
            </a:r>
          </a:p>
          <a:p>
            <a:r>
              <a:rPr lang="en-GB" smtClean="0"/>
              <a:t>Often seen as synonymous with programs or applications</a:t>
            </a:r>
          </a:p>
          <a:p>
            <a:endParaRPr lang="en-GB"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An immutable object in Java is…</a:t>
            </a:r>
            <a:endParaRPr lang="en-GB" dirty="0">
              <a:solidFill>
                <a:schemeClr val="accent1">
                  <a:satMod val="150000"/>
                </a:schemeClr>
              </a:solidFill>
            </a:endParaRPr>
          </a:p>
        </p:txBody>
      </p:sp>
      <p:sp>
        <p:nvSpPr>
          <p:cNvPr id="106498" name="Content Placeholder 2"/>
          <p:cNvSpPr>
            <a:spLocks noGrp="1"/>
          </p:cNvSpPr>
          <p:nvPr>
            <p:ph idx="1"/>
          </p:nvPr>
        </p:nvSpPr>
        <p:spPr/>
        <p:txBody>
          <a:bodyPr/>
          <a:lstStyle/>
          <a:p>
            <a:r>
              <a:rPr lang="en-US" smtClean="0"/>
              <a:t>A class that is declared as final</a:t>
            </a:r>
          </a:p>
          <a:p>
            <a:pPr lvl="1"/>
            <a:r>
              <a:rPr lang="en-US" smtClean="0"/>
              <a:t>All of its fields are final</a:t>
            </a:r>
          </a:p>
          <a:p>
            <a:pPr lvl="1"/>
            <a:r>
              <a:rPr lang="en-US" smtClean="0"/>
              <a:t>The class cannot have any setter methods or public fields</a:t>
            </a:r>
          </a:p>
          <a:p>
            <a:pPr lvl="1"/>
            <a:r>
              <a:rPr lang="en-US" smtClean="0"/>
              <a:t>All fields must be private or immutable to even derived classes</a:t>
            </a:r>
            <a:endParaRPr lang="en-GB"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Benefits of Immutable Objects</a:t>
            </a:r>
            <a:endParaRPr lang="en-GB" dirty="0">
              <a:solidFill>
                <a:schemeClr val="accent1">
                  <a:satMod val="150000"/>
                </a:schemeClr>
              </a:solidFill>
            </a:endParaRPr>
          </a:p>
        </p:txBody>
      </p:sp>
      <p:sp>
        <p:nvSpPr>
          <p:cNvPr id="108546" name="Content Placeholder 2"/>
          <p:cNvSpPr>
            <a:spLocks noGrp="1"/>
          </p:cNvSpPr>
          <p:nvPr>
            <p:ph idx="1"/>
          </p:nvPr>
        </p:nvSpPr>
        <p:spPr/>
        <p:txBody>
          <a:bodyPr/>
          <a:lstStyle/>
          <a:p>
            <a:r>
              <a:rPr lang="en-US" smtClean="0"/>
              <a:t>Inherently thread safe</a:t>
            </a:r>
          </a:p>
          <a:p>
            <a:pPr lvl="1"/>
            <a:r>
              <a:rPr lang="en-US" smtClean="0"/>
              <a:t>No locking required</a:t>
            </a:r>
          </a:p>
          <a:p>
            <a:r>
              <a:rPr lang="en-US" smtClean="0"/>
              <a:t>Can be freely shared</a:t>
            </a:r>
          </a:p>
          <a:p>
            <a:r>
              <a:rPr lang="en-US" smtClean="0"/>
              <a:t>Eliminates hard to detect programming errors</a:t>
            </a:r>
          </a:p>
          <a:p>
            <a:pPr lvl="1"/>
            <a:r>
              <a:rPr lang="en-US" smtClean="0"/>
              <a:t>Eliminates thread synchronization problems</a:t>
            </a:r>
          </a:p>
          <a:p>
            <a:pPr lvl="1"/>
            <a:r>
              <a:rPr lang="en-US" smtClean="0"/>
              <a:t>Eliminates the possibility of using an object before it can be initialized</a:t>
            </a:r>
          </a:p>
          <a:p>
            <a:endParaRPr lang="en-GB"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Strategies for Defining Immutable Objects in Java</a:t>
            </a:r>
            <a:endParaRPr lang="en-GB" dirty="0">
              <a:solidFill>
                <a:schemeClr val="accent1">
                  <a:satMod val="150000"/>
                </a:schemeClr>
              </a:solidFill>
            </a:endParaRPr>
          </a:p>
        </p:txBody>
      </p:sp>
      <p:sp>
        <p:nvSpPr>
          <p:cNvPr id="112642" name="Content Placeholder 5"/>
          <p:cNvSpPr>
            <a:spLocks noGrp="1"/>
          </p:cNvSpPr>
          <p:nvPr>
            <p:ph idx="1"/>
          </p:nvPr>
        </p:nvSpPr>
        <p:spPr/>
        <p:txBody>
          <a:bodyPr/>
          <a:lstStyle/>
          <a:p>
            <a:r>
              <a:rPr lang="en-US" smtClean="0"/>
              <a:t>There should be zero setter methods defined on the class.</a:t>
            </a:r>
          </a:p>
          <a:p>
            <a:r>
              <a:rPr lang="en-US" smtClean="0"/>
              <a:t>Make all fields private and final.</a:t>
            </a:r>
          </a:p>
          <a:p>
            <a:r>
              <a:rPr lang="en-US" smtClean="0"/>
              <a:t>Make the class itself final.</a:t>
            </a:r>
          </a:p>
          <a:p>
            <a:r>
              <a:rPr lang="en-US" smtClean="0"/>
              <a:t>Make everything in the class (including instance fields) immutable.</a:t>
            </a:r>
          </a:p>
          <a:p>
            <a:r>
              <a:rPr lang="en-US" smtClean="0"/>
              <a:t>Always create copies of mutable data instead of passing the original references to the mutable data.</a:t>
            </a:r>
          </a:p>
          <a:p>
            <a:pPr>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The Immutable Example</a:t>
            </a:r>
            <a:endParaRPr lang="en-GB" dirty="0">
              <a:solidFill>
                <a:schemeClr val="accent1">
                  <a:satMod val="150000"/>
                </a:schemeClr>
              </a:solidFill>
            </a:endParaRPr>
          </a:p>
        </p:txBody>
      </p:sp>
      <p:sp>
        <p:nvSpPr>
          <p:cNvPr id="3" name="Content Placeholder 2"/>
          <p:cNvSpPr>
            <a:spLocks noGrp="1"/>
          </p:cNvSpPr>
          <p:nvPr>
            <p:ph sz="half" idx="1"/>
          </p:nvPr>
        </p:nvSpPr>
        <p:spPr>
          <a:xfrm>
            <a:off x="457200" y="1773238"/>
            <a:ext cx="4038600" cy="4624387"/>
          </a:xfrm>
          <a:ln>
            <a:solidFill>
              <a:schemeClr val="accent1">
                <a:alpha val="96000"/>
              </a:schemeClr>
            </a:solidFill>
          </a:ln>
        </p:spPr>
        <p:txBody>
          <a:bodyPr>
            <a:normAutofit/>
          </a:bodyPr>
          <a:lstStyle/>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2500" smtClean="0"/>
              <a:t>final public class ImmutableRGB {</a:t>
            </a:r>
            <a:endParaRPr lang="en-US" sz="2500" smtClean="0"/>
          </a:p>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2500" smtClean="0"/>
              <a:t>final private int red;</a:t>
            </a:r>
            <a:endParaRPr lang="en-US" sz="2500" smtClean="0"/>
          </a:p>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2500" smtClean="0"/>
              <a:t>    final private int green;</a:t>
            </a:r>
            <a:endParaRPr lang="en-US" sz="2500" smtClean="0"/>
          </a:p>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2500" smtClean="0"/>
              <a:t>    final private int blue;</a:t>
            </a:r>
            <a:endParaRPr lang="en-US" sz="2500" smtClean="0"/>
          </a:p>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2500" smtClean="0"/>
              <a:t>    final private String name;</a:t>
            </a:r>
            <a:endParaRPr lang="en-US" sz="2500" smtClean="0"/>
          </a:p>
          <a:p>
            <a:pPr>
              <a:lnSpc>
                <a:spcPct val="80000"/>
              </a:lnSpc>
              <a:buFont typeface="Wingdings 2" pitchFamily="18" charset="2"/>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PH" sz="1300" smtClean="0"/>
              <a:t>    </a:t>
            </a:r>
            <a:endParaRPr lang="en-GB" sz="1300" smtClean="0"/>
          </a:p>
        </p:txBody>
      </p:sp>
      <p:sp>
        <p:nvSpPr>
          <p:cNvPr id="4" name="Content Placeholder 3"/>
          <p:cNvSpPr>
            <a:spLocks noGrp="1"/>
          </p:cNvSpPr>
          <p:nvPr>
            <p:ph sz="half" idx="2"/>
          </p:nvPr>
        </p:nvSpPr>
        <p:spPr>
          <a:xfrm>
            <a:off x="4648200" y="1773238"/>
            <a:ext cx="4038600" cy="4624387"/>
          </a:xfrm>
        </p:spPr>
        <p:txBody>
          <a:bodyPr>
            <a:normAutofit/>
          </a:bodyPr>
          <a:lstStyle/>
          <a:p>
            <a:pPr>
              <a:lnSpc>
                <a:spcPct val="80000"/>
              </a:lnSpc>
            </a:pPr>
            <a:r>
              <a:rPr lang="en-GB" smtClean="0"/>
              <a:t>All fields are already private; they are further qualified as final. </a:t>
            </a:r>
          </a:p>
          <a:p>
            <a:pPr>
              <a:lnSpc>
                <a:spcPct val="80000"/>
              </a:lnSpc>
              <a:buFont typeface="Wingdings 2" pitchFamily="18" charset="2"/>
              <a:buNone/>
            </a:pPr>
            <a:endParaRPr lang="en-GB" smtClean="0"/>
          </a:p>
          <a:p>
            <a:pPr>
              <a:lnSpc>
                <a:spcPct val="80000"/>
              </a:lnSpc>
            </a:pPr>
            <a:r>
              <a:rPr lang="en-GB" smtClean="0"/>
              <a:t>The class itself is declared final.</a:t>
            </a:r>
            <a:r>
              <a:rPr lang="en-GB" sz="160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Immutable Objects: The Summary</a:t>
            </a:r>
            <a:endParaRPr lang="en-GB" dirty="0">
              <a:solidFill>
                <a:schemeClr val="accent1">
                  <a:satMod val="150000"/>
                </a:schemeClr>
              </a:solidFill>
            </a:endParaRPr>
          </a:p>
        </p:txBody>
      </p:sp>
      <p:sp>
        <p:nvSpPr>
          <p:cNvPr id="116738" name="Content Placeholder 4"/>
          <p:cNvSpPr>
            <a:spLocks noGrp="1"/>
          </p:cNvSpPr>
          <p:nvPr>
            <p:ph idx="1"/>
          </p:nvPr>
        </p:nvSpPr>
        <p:spPr/>
        <p:txBody>
          <a:bodyPr/>
          <a:lstStyle/>
          <a:p>
            <a:r>
              <a:rPr lang="en-US" smtClean="0"/>
              <a:t>Easier to work with than mutable objects</a:t>
            </a:r>
          </a:p>
          <a:p>
            <a:r>
              <a:rPr lang="en-US" smtClean="0"/>
              <a:t>Eliminates thread synchronization problems</a:t>
            </a:r>
            <a:endParaRPr lang="en-GB"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High Level Concurrency Objects</a:t>
            </a:r>
            <a:endParaRPr lang="en-GB" dirty="0">
              <a:solidFill>
                <a:schemeClr val="accent1">
                  <a:satMod val="150000"/>
                </a:schemeClr>
              </a:solidFill>
            </a:endParaRPr>
          </a:p>
        </p:txBody>
      </p:sp>
      <p:sp>
        <p:nvSpPr>
          <p:cNvPr id="118786" name="Subtitle 4"/>
          <p:cNvSpPr>
            <a:spLocks noGrp="1"/>
          </p:cNvSpPr>
          <p:nvPr>
            <p:ph type="subTitle" idx="1"/>
          </p:nvPr>
        </p:nvSpPr>
        <p:spPr>
          <a:xfrm>
            <a:off x="685800" y="1828800"/>
            <a:ext cx="8077200" cy="1500188"/>
          </a:xfrm>
        </p:spPr>
        <p:txBody>
          <a:bodyPr/>
          <a:lstStyle/>
          <a:p>
            <a:r>
              <a:rPr lang="en-GB" smtClean="0"/>
              <a:t>Noel L. Pascual on</a:t>
            </a:r>
          </a:p>
        </p:txBody>
      </p:sp>
      <p:pic>
        <p:nvPicPr>
          <p:cNvPr id="118787" name="Picture 5" descr="noel pascual.jpg"/>
          <p:cNvPicPr>
            <a:picLocks noChangeAspect="1"/>
          </p:cNvPicPr>
          <p:nvPr/>
        </p:nvPicPr>
        <p:blipFill>
          <a:blip r:embed="rId3"/>
          <a:srcRect/>
          <a:stretch>
            <a:fillRect/>
          </a:stretch>
        </p:blipFill>
        <p:spPr bwMode="auto">
          <a:xfrm>
            <a:off x="857250" y="1714500"/>
            <a:ext cx="844550" cy="123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Lock Objects</a:t>
            </a:r>
            <a:endParaRPr lang="en-GB" dirty="0">
              <a:solidFill>
                <a:schemeClr val="accent1">
                  <a:satMod val="150000"/>
                </a:schemeClr>
              </a:solidFill>
            </a:endParaRPr>
          </a:p>
        </p:txBody>
      </p:sp>
      <p:sp>
        <p:nvSpPr>
          <p:cNvPr id="120834" name="Content Placeholder 2"/>
          <p:cNvSpPr>
            <a:spLocks noGrp="1"/>
          </p:cNvSpPr>
          <p:nvPr>
            <p:ph idx="1"/>
          </p:nvPr>
        </p:nvSpPr>
        <p:spPr/>
        <p:txBody>
          <a:bodyPr/>
          <a:lstStyle/>
          <a:p>
            <a:r>
              <a:rPr lang="en-US" smtClean="0"/>
              <a:t>There are locks associated with every object.</a:t>
            </a:r>
          </a:p>
          <a:p>
            <a:r>
              <a:rPr lang="en-US" smtClean="0"/>
              <a:t>Java does not provide a way to perform separate lock and unlock actions</a:t>
            </a:r>
          </a:p>
          <a:p>
            <a:pPr lvl="1"/>
            <a:r>
              <a:rPr lang="en-US" smtClean="0"/>
              <a:t>These operations are performed using high-level constructs in the Java language.</a:t>
            </a:r>
            <a:endParaRPr lang="en-GB"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a lock?</a:t>
            </a:r>
            <a:endParaRPr lang="en-GB" dirty="0">
              <a:solidFill>
                <a:schemeClr val="accent1">
                  <a:satMod val="150000"/>
                </a:schemeClr>
              </a:solidFill>
            </a:endParaRPr>
          </a:p>
        </p:txBody>
      </p:sp>
      <p:sp>
        <p:nvSpPr>
          <p:cNvPr id="122882" name="Content Placeholder 2"/>
          <p:cNvSpPr>
            <a:spLocks noGrp="1"/>
          </p:cNvSpPr>
          <p:nvPr>
            <p:ph idx="1"/>
          </p:nvPr>
        </p:nvSpPr>
        <p:spPr/>
        <p:txBody>
          <a:bodyPr/>
          <a:lstStyle/>
          <a:p>
            <a:r>
              <a:rPr lang="en-US" smtClean="0"/>
              <a:t>Controls access to a mutable resource that shared by multiple threads</a:t>
            </a:r>
          </a:p>
          <a:p>
            <a:pPr lvl="1"/>
            <a:r>
              <a:rPr lang="en-US" smtClean="0"/>
              <a:t>A lock can be acquired only by one thread at a time</a:t>
            </a:r>
          </a:p>
          <a:p>
            <a:pPr lvl="2"/>
            <a:r>
              <a:rPr lang="en-US" smtClean="0"/>
              <a:t>All other threads must wait for the lock to be released</a:t>
            </a:r>
          </a:p>
          <a:p>
            <a:pPr lvl="2"/>
            <a:r>
              <a:rPr lang="en-US" smtClean="0"/>
              <a:t>If another thread attempts to acquire a lock in use, that thread will be blocked.</a:t>
            </a:r>
          </a:p>
          <a:p>
            <a:pPr lvl="2"/>
            <a:r>
              <a:rPr lang="en-US" smtClean="0"/>
              <a:t>When the first thread releases the lock, the other thread will be unblocked and will try to acquire the lock again.</a:t>
            </a:r>
            <a:endParaRPr lang="en-GB"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Lock Types</a:t>
            </a:r>
            <a:endParaRPr lang="en-GB" dirty="0">
              <a:solidFill>
                <a:schemeClr val="accent1">
                  <a:satMod val="150000"/>
                </a:schemeClr>
              </a:solidFill>
            </a:endParaRPr>
          </a:p>
        </p:txBody>
      </p:sp>
      <p:sp>
        <p:nvSpPr>
          <p:cNvPr id="124930" name="Content Placeholder 2"/>
          <p:cNvSpPr>
            <a:spLocks noGrp="1"/>
          </p:cNvSpPr>
          <p:nvPr>
            <p:ph idx="1"/>
          </p:nvPr>
        </p:nvSpPr>
        <p:spPr/>
        <p:txBody>
          <a:bodyPr/>
          <a:lstStyle/>
          <a:p>
            <a:r>
              <a:rPr lang="en-US" smtClean="0"/>
              <a:t>Java classes that implement the RentrantLock interface</a:t>
            </a:r>
          </a:p>
          <a:p>
            <a:r>
              <a:rPr lang="en-US" smtClean="0"/>
              <a:t>Using the locks that are built into every Java object.</a:t>
            </a:r>
            <a:endParaRPr lang="en-GB"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Reentrant Locks</a:t>
            </a:r>
            <a:endParaRPr lang="en-GB" dirty="0">
              <a:solidFill>
                <a:schemeClr val="accent1">
                  <a:satMod val="150000"/>
                </a:schemeClr>
              </a:solidFill>
            </a:endParaRPr>
          </a:p>
        </p:txBody>
      </p:sp>
      <p:sp>
        <p:nvSpPr>
          <p:cNvPr id="126978" name="Content Placeholder 2"/>
          <p:cNvSpPr>
            <a:spLocks noGrp="1"/>
          </p:cNvSpPr>
          <p:nvPr>
            <p:ph idx="1"/>
          </p:nvPr>
        </p:nvSpPr>
        <p:spPr/>
        <p:txBody>
          <a:bodyPr/>
          <a:lstStyle/>
          <a:p>
            <a:r>
              <a:rPr lang="en-GB" smtClean="0"/>
              <a:t>A ReentrantLock  is owned by the thread  by the last thread that successfully acquired it but has yet to release the lock. </a:t>
            </a:r>
          </a:p>
          <a:p>
            <a:pPr lvl="1"/>
            <a:r>
              <a:rPr lang="en-US" smtClean="0"/>
              <a:t>A thread that acquires a free lock will immediately return</a:t>
            </a:r>
          </a:p>
          <a:p>
            <a:pPr lvl="1"/>
            <a:r>
              <a:rPr lang="en-US" smtClean="0"/>
              <a:t>The method will also return if the lock is already owned by the the current thread</a:t>
            </a:r>
            <a:endParaRPr lang="en-GB"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are threads?</a:t>
            </a:r>
            <a:endParaRPr lang="en-GB" dirty="0">
              <a:solidFill>
                <a:schemeClr val="accent1">
                  <a:satMod val="150000"/>
                </a:schemeClr>
              </a:solidFill>
            </a:endParaRPr>
          </a:p>
        </p:txBody>
      </p:sp>
      <p:sp>
        <p:nvSpPr>
          <p:cNvPr id="24578" name="Content Placeholder 2"/>
          <p:cNvSpPr>
            <a:spLocks noGrp="1"/>
          </p:cNvSpPr>
          <p:nvPr>
            <p:ph idx="1"/>
          </p:nvPr>
        </p:nvSpPr>
        <p:spPr/>
        <p:txBody>
          <a:bodyPr/>
          <a:lstStyle/>
          <a:p>
            <a:r>
              <a:rPr lang="en-GB" smtClean="0"/>
              <a:t>Threads are units of program execution that execute in parallel to the main program or main thread</a:t>
            </a:r>
          </a:p>
          <a:p>
            <a:r>
              <a:rPr lang="en-GB" smtClean="0"/>
              <a:t>Threads require fewer resources than spawning new processes</a:t>
            </a:r>
          </a:p>
          <a:p>
            <a:r>
              <a:rPr lang="en-US" smtClean="0"/>
              <a:t>Threads have their own execution environment, much like a full-blown process</a:t>
            </a:r>
            <a:endParaRPr lang="en-GB" smtClean="0"/>
          </a:p>
          <a:p>
            <a:endParaRPr lang="en-GB"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4"/>
          <p:cNvSpPr txBox="1">
            <a:spLocks/>
          </p:cNvSpPr>
          <p:nvPr/>
        </p:nvSpPr>
        <p:spPr bwMode="auto">
          <a:xfrm>
            <a:off x="357188" y="1500188"/>
            <a:ext cx="8286750" cy="1763712"/>
          </a:xfrm>
          <a:prstGeom prst="rect">
            <a:avLst/>
          </a:prstGeom>
          <a:noFill/>
          <a:ln w="9525">
            <a:noFill/>
            <a:miter lim="800000"/>
            <a:headEnd/>
            <a:tailEnd/>
          </a:ln>
        </p:spPr>
        <p:txBody>
          <a:bodyPr lIns="54864" tIns="91440"/>
          <a:lstStyle/>
          <a:p>
            <a:pPr marL="438150" indent="-319088">
              <a:buClr>
                <a:schemeClr val="accent1"/>
              </a:buClr>
              <a:buSzPct val="80000"/>
              <a:buFont typeface="Wingdings 2" pitchFamily="18" charset="2"/>
              <a:buChar char=""/>
            </a:pPr>
            <a:r>
              <a:rPr lang="en-GB" sz="1400">
                <a:latin typeface="Corbel" pitchFamily="34" charset="0"/>
              </a:rPr>
              <a:t>The following program demonstrates the use of  a lock. It creates two threads that access a shared resource called </a:t>
            </a:r>
            <a:r>
              <a:rPr lang="en-GB" sz="1400" i="1">
                <a:latin typeface="Corbel" pitchFamily="34" charset="0"/>
              </a:rPr>
              <a:t>shared.count</a:t>
            </a:r>
            <a:r>
              <a:rPr lang="en-GB" sz="1400">
                <a:latin typeface="Corbel" pitchFamily="34" charset="0"/>
              </a:rPr>
              <a:t>.</a:t>
            </a:r>
          </a:p>
          <a:p>
            <a:pPr marL="438150" indent="-319088">
              <a:buClr>
                <a:schemeClr val="accent1"/>
              </a:buClr>
              <a:buSzPct val="80000"/>
              <a:buFont typeface="Wingdings 2" pitchFamily="18" charset="2"/>
              <a:buChar char=""/>
            </a:pPr>
            <a:endParaRPr lang="en-GB" sz="1200">
              <a:latin typeface="Corbel" pitchFamily="34" charset="0"/>
            </a:endParaRPr>
          </a:p>
        </p:txBody>
      </p:sp>
      <p:sp>
        <p:nvSpPr>
          <p:cNvPr id="2" name="Title 1"/>
          <p:cNvSpPr>
            <a:spLocks noGrp="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Reentrant Lock Example</a:t>
            </a:r>
            <a:endParaRPr lang="en-GB" dirty="0">
              <a:solidFill>
                <a:schemeClr val="accent1">
                  <a:satMod val="150000"/>
                </a:schemeClr>
              </a:solidFill>
            </a:endParaRPr>
          </a:p>
        </p:txBody>
      </p:sp>
      <p:sp>
        <p:nvSpPr>
          <p:cNvPr id="4" name="Content Placeholder 3"/>
          <p:cNvSpPr>
            <a:spLocks noGrp="1"/>
          </p:cNvSpPr>
          <p:nvPr>
            <p:ph sz="half" idx="1"/>
          </p:nvPr>
        </p:nvSpPr>
        <p:spPr>
          <a:xfrm>
            <a:off x="457200" y="2214563"/>
            <a:ext cx="4038600" cy="4183062"/>
          </a:xfrm>
          <a:ln>
            <a:solidFill>
              <a:schemeClr val="accent1">
                <a:alpha val="96000"/>
              </a:schemeClr>
            </a:solidFill>
          </a:ln>
        </p:spPr>
        <p:txBody>
          <a:bodyPr rtlCol="0">
            <a:normAutofit fontScale="25000" lnSpcReduction="20000"/>
          </a:bodyPr>
          <a:lstStyle/>
          <a:p>
            <a:pPr marL="438912" indent="-320040" fontAlgn="auto">
              <a:spcBef>
                <a:spcPct val="50000"/>
              </a:spcBef>
              <a:spcAft>
                <a:spcPts val="0"/>
              </a:spcAft>
              <a:buFont typeface="Wingdings 2"/>
              <a:buNone/>
              <a:defRPr/>
            </a:pPr>
            <a:r>
              <a:rPr lang="en-US" sz="4400" dirty="0" smtClean="0"/>
              <a:t>Import </a:t>
            </a:r>
            <a:r>
              <a:rPr lang="en-US" sz="4400" dirty="0" err="1" smtClean="0"/>
              <a:t>java.util.concurrent.locks</a:t>
            </a:r>
            <a:r>
              <a:rPr lang="en-US" sz="4400" dirty="0" smtClean="0"/>
              <a:t>.*;</a:t>
            </a:r>
          </a:p>
          <a:p>
            <a:pPr marL="438912" indent="-320040" fontAlgn="auto">
              <a:spcBef>
                <a:spcPct val="50000"/>
              </a:spcBef>
              <a:spcAft>
                <a:spcPts val="0"/>
              </a:spcAft>
              <a:buFont typeface="Wingdings 2"/>
              <a:buNone/>
              <a:defRPr/>
            </a:pPr>
            <a:r>
              <a:rPr lang="en-US" sz="4400" dirty="0" smtClean="0"/>
              <a:t>class Lock {</a:t>
            </a:r>
          </a:p>
          <a:p>
            <a:pPr marL="438912" indent="-320040" fontAlgn="auto">
              <a:spcBef>
                <a:spcPct val="50000"/>
              </a:spcBef>
              <a:spcAft>
                <a:spcPts val="0"/>
              </a:spcAft>
              <a:buFont typeface="Wingdings 2"/>
              <a:buNone/>
              <a:defRPr/>
            </a:pPr>
            <a:r>
              <a:rPr lang="en-US" sz="4400" dirty="0" smtClean="0"/>
              <a:t>	public static void main(String </a:t>
            </a:r>
            <a:r>
              <a:rPr lang="en-US" sz="4400" dirty="0" err="1" smtClean="0"/>
              <a:t>args</a:t>
            </a:r>
            <a:r>
              <a:rPr lang="en-US" sz="4400" dirty="0" smtClean="0"/>
              <a:t>[]) {</a:t>
            </a:r>
          </a:p>
          <a:p>
            <a:pPr marL="438912" indent="-320040" fontAlgn="auto">
              <a:spcBef>
                <a:spcPct val="50000"/>
              </a:spcBef>
              <a:spcAft>
                <a:spcPts val="0"/>
              </a:spcAft>
              <a:buFont typeface="Wingdings 2"/>
              <a:buNone/>
              <a:defRPr/>
            </a:pPr>
            <a:r>
              <a:rPr lang="en-US" sz="4400" dirty="0" smtClean="0"/>
              <a:t>		</a:t>
            </a:r>
            <a:r>
              <a:rPr lang="en-US" sz="4400" dirty="0" err="1" smtClean="0"/>
              <a:t>ReentrantLock</a:t>
            </a:r>
            <a:r>
              <a:rPr lang="en-US" sz="4400" dirty="0" smtClean="0"/>
              <a:t> lock = new </a:t>
            </a:r>
            <a:r>
              <a:rPr lang="en-US" sz="4400" dirty="0" err="1" smtClean="0"/>
              <a:t>ReentrantLock</a:t>
            </a:r>
            <a:r>
              <a:rPr lang="en-US" sz="4400" dirty="0" smtClean="0"/>
              <a:t>();</a:t>
            </a:r>
          </a:p>
          <a:p>
            <a:pPr marL="438912" indent="-320040" fontAlgn="auto">
              <a:spcBef>
                <a:spcPct val="50000"/>
              </a:spcBef>
              <a:spcAft>
                <a:spcPts val="0"/>
              </a:spcAft>
              <a:buFont typeface="Wingdings 2"/>
              <a:buNone/>
              <a:defRPr/>
            </a:pPr>
            <a:r>
              <a:rPr lang="en-US" sz="4400" dirty="0" smtClean="0"/>
              <a:t>		new </a:t>
            </a:r>
            <a:r>
              <a:rPr lang="en-US" sz="4400" dirty="0" err="1" smtClean="0"/>
              <a:t>LockThread</a:t>
            </a:r>
            <a:r>
              <a:rPr lang="en-US" sz="4400" dirty="0" smtClean="0"/>
              <a:t>(lock,  “A”);</a:t>
            </a:r>
          </a:p>
          <a:p>
            <a:pPr marL="438912" indent="-320040" fontAlgn="auto">
              <a:spcBef>
                <a:spcPct val="50000"/>
              </a:spcBef>
              <a:spcAft>
                <a:spcPts val="0"/>
              </a:spcAft>
              <a:buFont typeface="Wingdings 2"/>
              <a:buNone/>
              <a:defRPr/>
            </a:pPr>
            <a:r>
              <a:rPr lang="en-US" sz="4400" dirty="0" smtClean="0"/>
              <a:t>		new </a:t>
            </a:r>
            <a:r>
              <a:rPr lang="en-US" sz="4400" dirty="0" err="1" smtClean="0"/>
              <a:t>LockThread</a:t>
            </a:r>
            <a:r>
              <a:rPr lang="en-US" sz="4400" dirty="0" smtClean="0"/>
              <a:t>(lock, ”B”);</a:t>
            </a:r>
          </a:p>
          <a:p>
            <a:pPr marL="438912" indent="-320040" fontAlgn="auto">
              <a:spcBef>
                <a:spcPct val="50000"/>
              </a:spcBef>
              <a:spcAft>
                <a:spcPts val="0"/>
              </a:spcAft>
              <a:buFont typeface="Wingdings 2"/>
              <a:buNone/>
              <a:defRPr/>
            </a:pPr>
            <a:r>
              <a:rPr lang="en-US" sz="4400" dirty="0" smtClean="0"/>
              <a:t>	}</a:t>
            </a:r>
          </a:p>
          <a:p>
            <a:pPr marL="438912" indent="-320040" fontAlgn="auto">
              <a:spcBef>
                <a:spcPct val="50000"/>
              </a:spcBef>
              <a:spcAft>
                <a:spcPts val="0"/>
              </a:spcAft>
              <a:buFont typeface="Wingdings 2"/>
              <a:buNone/>
              <a:defRPr/>
            </a:pPr>
            <a:r>
              <a:rPr lang="en-US" sz="4400" dirty="0" smtClean="0"/>
              <a:t>}</a:t>
            </a:r>
          </a:p>
          <a:p>
            <a:pPr marL="438912" indent="-320040" fontAlgn="auto">
              <a:spcBef>
                <a:spcPct val="50000"/>
              </a:spcBef>
              <a:spcAft>
                <a:spcPts val="0"/>
              </a:spcAft>
              <a:buFont typeface="Wingdings 2"/>
              <a:buNone/>
              <a:defRPr/>
            </a:pPr>
            <a:r>
              <a:rPr lang="en-US" sz="4400" dirty="0" smtClean="0"/>
              <a:t>// A shared resource.</a:t>
            </a:r>
          </a:p>
          <a:p>
            <a:pPr marL="438912" indent="-320040" fontAlgn="auto">
              <a:spcBef>
                <a:spcPct val="50000"/>
              </a:spcBef>
              <a:spcAft>
                <a:spcPts val="0"/>
              </a:spcAft>
              <a:buFont typeface="Wingdings 2"/>
              <a:buNone/>
              <a:defRPr/>
            </a:pPr>
            <a:r>
              <a:rPr lang="en-US" sz="4400" dirty="0" smtClean="0"/>
              <a:t>class shared </a:t>
            </a:r>
          </a:p>
          <a:p>
            <a:pPr marL="438912" indent="-320040" fontAlgn="auto">
              <a:spcBef>
                <a:spcPct val="50000"/>
              </a:spcBef>
              <a:spcAft>
                <a:spcPts val="0"/>
              </a:spcAft>
              <a:buFont typeface="Wingdings 2"/>
              <a:buNone/>
              <a:defRPr/>
            </a:pPr>
            <a:r>
              <a:rPr lang="en-US" sz="4400" dirty="0" smtClean="0"/>
              <a:t>{ static </a:t>
            </a:r>
            <a:r>
              <a:rPr lang="en-US" sz="4400" dirty="0" err="1" smtClean="0"/>
              <a:t>int</a:t>
            </a:r>
            <a:r>
              <a:rPr lang="en-US" sz="4400" dirty="0" smtClean="0"/>
              <a:t> count = 0;}</a:t>
            </a:r>
          </a:p>
          <a:p>
            <a:pPr marL="438912" indent="-320040" fontAlgn="auto">
              <a:spcBef>
                <a:spcPct val="50000"/>
              </a:spcBef>
              <a:spcAft>
                <a:spcPts val="0"/>
              </a:spcAft>
              <a:buFont typeface="Wingdings 2"/>
              <a:buNone/>
              <a:defRPr/>
            </a:pPr>
            <a:endParaRPr lang="en-US" sz="4400" dirty="0" smtClean="0"/>
          </a:p>
          <a:p>
            <a:pPr marL="438912" indent="-320040" fontAlgn="auto">
              <a:spcBef>
                <a:spcPct val="50000"/>
              </a:spcBef>
              <a:spcAft>
                <a:spcPts val="0"/>
              </a:spcAft>
              <a:buFont typeface="Wingdings 2"/>
              <a:buNone/>
              <a:defRPr/>
            </a:pPr>
            <a:r>
              <a:rPr lang="en-US" sz="4400" dirty="0" smtClean="0"/>
              <a:t>class </a:t>
            </a:r>
            <a:r>
              <a:rPr lang="en-US" sz="4400" dirty="0" err="1" smtClean="0"/>
              <a:t>LockThread</a:t>
            </a:r>
            <a:r>
              <a:rPr lang="en-US" sz="4400" dirty="0" smtClean="0"/>
              <a:t> implements </a:t>
            </a:r>
            <a:r>
              <a:rPr lang="en-US" sz="4400" dirty="0" err="1" smtClean="0"/>
              <a:t>Runnable</a:t>
            </a:r>
            <a:r>
              <a:rPr lang="en-US" sz="4400" dirty="0" smtClean="0"/>
              <a:t> {</a:t>
            </a:r>
          </a:p>
          <a:p>
            <a:pPr marL="438912" indent="-320040" fontAlgn="auto">
              <a:spcBef>
                <a:spcPct val="50000"/>
              </a:spcBef>
              <a:spcAft>
                <a:spcPts val="0"/>
              </a:spcAft>
              <a:buFont typeface="Wingdings 2"/>
              <a:buNone/>
              <a:defRPr/>
            </a:pPr>
            <a:r>
              <a:rPr lang="en-US" sz="4400" dirty="0" smtClean="0"/>
              <a:t>     String name;</a:t>
            </a:r>
          </a:p>
          <a:p>
            <a:pPr marL="438912" indent="-320040" fontAlgn="auto">
              <a:spcBef>
                <a:spcPct val="50000"/>
              </a:spcBef>
              <a:spcAft>
                <a:spcPts val="0"/>
              </a:spcAft>
              <a:buFont typeface="Wingdings 2"/>
              <a:buNone/>
              <a:defRPr/>
            </a:pPr>
            <a:r>
              <a:rPr lang="en-US" sz="4400" dirty="0" smtClean="0"/>
              <a:t>     </a:t>
            </a:r>
            <a:r>
              <a:rPr lang="en-US" sz="4400" dirty="0" err="1" smtClean="0"/>
              <a:t>ReentrantLock</a:t>
            </a:r>
            <a:r>
              <a:rPr lang="en-US" sz="4400" dirty="0" smtClean="0"/>
              <a:t> lock;</a:t>
            </a:r>
          </a:p>
          <a:p>
            <a:pPr marL="438912" indent="-320040" fontAlgn="auto">
              <a:spcBef>
                <a:spcPct val="50000"/>
              </a:spcBef>
              <a:spcAft>
                <a:spcPts val="0"/>
              </a:spcAft>
              <a:buFont typeface="Wingdings 2"/>
              <a:buNone/>
              <a:defRPr/>
            </a:pPr>
            <a:endParaRPr lang="en-US" sz="4400" dirty="0" smtClean="0"/>
          </a:p>
          <a:p>
            <a:pPr marL="438912" indent="-320040" fontAlgn="auto">
              <a:spcBef>
                <a:spcPct val="50000"/>
              </a:spcBef>
              <a:spcAft>
                <a:spcPts val="0"/>
              </a:spcAft>
              <a:buFont typeface="Wingdings 2"/>
              <a:buNone/>
              <a:defRPr/>
            </a:pPr>
            <a:r>
              <a:rPr lang="en-US" sz="4400" dirty="0" err="1" smtClean="0"/>
              <a:t>LocktThread</a:t>
            </a:r>
            <a:r>
              <a:rPr lang="en-US" sz="4400" dirty="0" smtClean="0"/>
              <a:t>(</a:t>
            </a:r>
            <a:r>
              <a:rPr lang="en-US" sz="4400" dirty="0" err="1" smtClean="0"/>
              <a:t>ReentrantLock</a:t>
            </a:r>
            <a:r>
              <a:rPr lang="en-US" sz="4400" dirty="0" smtClean="0"/>
              <a:t> </a:t>
            </a:r>
            <a:r>
              <a:rPr lang="en-US" sz="4400" dirty="0" err="1" smtClean="0"/>
              <a:t>lk</a:t>
            </a:r>
            <a:r>
              <a:rPr lang="en-US" sz="4400" dirty="0" smtClean="0"/>
              <a:t>, String n) {</a:t>
            </a:r>
          </a:p>
          <a:p>
            <a:pPr marL="438912" indent="-320040" fontAlgn="auto">
              <a:spcBef>
                <a:spcPct val="50000"/>
              </a:spcBef>
              <a:spcAft>
                <a:spcPts val="0"/>
              </a:spcAft>
              <a:buFont typeface="Wingdings 2"/>
              <a:buNone/>
              <a:defRPr/>
            </a:pPr>
            <a:r>
              <a:rPr lang="en-US" sz="4400" dirty="0" smtClean="0"/>
              <a:t>     lock = </a:t>
            </a:r>
            <a:r>
              <a:rPr lang="en-US" sz="4400" dirty="0" err="1" smtClean="0"/>
              <a:t>lk</a:t>
            </a:r>
            <a:r>
              <a:rPr lang="en-US" sz="4400" dirty="0" smtClean="0"/>
              <a:t>;</a:t>
            </a:r>
          </a:p>
          <a:p>
            <a:pPr marL="438912" indent="-320040" fontAlgn="auto">
              <a:spcBef>
                <a:spcPct val="50000"/>
              </a:spcBef>
              <a:spcAft>
                <a:spcPts val="0"/>
              </a:spcAft>
              <a:buFont typeface="Wingdings 2"/>
              <a:buNone/>
              <a:defRPr/>
            </a:pPr>
            <a:r>
              <a:rPr lang="en-US" sz="4400" dirty="0" smtClean="0"/>
              <a:t>     name = n;</a:t>
            </a:r>
          </a:p>
          <a:p>
            <a:pPr marL="438912" indent="-320040" fontAlgn="auto">
              <a:spcBef>
                <a:spcPct val="50000"/>
              </a:spcBef>
              <a:spcAft>
                <a:spcPts val="0"/>
              </a:spcAft>
              <a:buFont typeface="Wingdings 2"/>
              <a:buNone/>
              <a:defRPr/>
            </a:pPr>
            <a:r>
              <a:rPr lang="en-US" sz="4400" dirty="0" smtClean="0"/>
              <a:t>    new Thread(this) .start();</a:t>
            </a:r>
          </a:p>
          <a:p>
            <a:pPr marL="438912" indent="-320040" fontAlgn="auto">
              <a:spcBef>
                <a:spcPct val="50000"/>
              </a:spcBef>
              <a:spcAft>
                <a:spcPts val="0"/>
              </a:spcAft>
              <a:buFont typeface="Wingdings 2"/>
              <a:buNone/>
              <a:defRPr/>
            </a:pPr>
            <a:r>
              <a:rPr lang="en-US" sz="4400" dirty="0" smtClean="0"/>
              <a:t>}</a:t>
            </a:r>
          </a:p>
          <a:p>
            <a:pPr marL="438912" indent="-320040" fontAlgn="auto">
              <a:spcBef>
                <a:spcPct val="50000"/>
              </a:spcBef>
              <a:spcAft>
                <a:spcPts val="0"/>
              </a:spcAft>
              <a:buFont typeface="Wingdings 2"/>
              <a:buNone/>
              <a:defRPr/>
            </a:pPr>
            <a:endParaRPr lang="en-US" sz="4400" dirty="0" smtClean="0"/>
          </a:p>
          <a:p>
            <a:pPr marL="438912" indent="-320040" fontAlgn="auto">
              <a:spcBef>
                <a:spcPts val="0"/>
              </a:spcBef>
              <a:spcAft>
                <a:spcPts val="0"/>
              </a:spcAft>
              <a:buFont typeface="Wingdings 2"/>
              <a:buNone/>
              <a:defRPr/>
            </a:pPr>
            <a:endParaRPr lang="en-GB" dirty="0"/>
          </a:p>
        </p:txBody>
      </p:sp>
      <p:sp>
        <p:nvSpPr>
          <p:cNvPr id="5" name="Content Placeholder 4"/>
          <p:cNvSpPr>
            <a:spLocks noGrp="1"/>
          </p:cNvSpPr>
          <p:nvPr>
            <p:ph sz="half" idx="2"/>
          </p:nvPr>
        </p:nvSpPr>
        <p:spPr>
          <a:xfrm>
            <a:off x="4648200" y="2286000"/>
            <a:ext cx="4038600" cy="4111625"/>
          </a:xfrm>
        </p:spPr>
        <p:txBody>
          <a:bodyPr rtlCol="0">
            <a:normAutofit fontScale="25000" lnSpcReduction="20000"/>
          </a:bodyPr>
          <a:lstStyle/>
          <a:p>
            <a:pPr marL="438912" indent="-320040" fontAlgn="auto">
              <a:spcBef>
                <a:spcPct val="50000"/>
              </a:spcBef>
              <a:spcAft>
                <a:spcPts val="0"/>
              </a:spcAft>
              <a:buFont typeface="Wingdings 2"/>
              <a:buNone/>
              <a:defRPr/>
            </a:pPr>
            <a:r>
              <a:rPr lang="en-US" sz="4400" dirty="0" smtClean="0"/>
              <a:t>public void run (){</a:t>
            </a:r>
          </a:p>
          <a:p>
            <a:pPr marL="438912" indent="-320040" fontAlgn="auto">
              <a:spcBef>
                <a:spcPct val="50000"/>
              </a:spcBef>
              <a:spcAft>
                <a:spcPts val="0"/>
              </a:spcAft>
              <a:buFont typeface="Wingdings 2"/>
              <a:buNone/>
              <a:defRPr/>
            </a:pPr>
            <a:r>
              <a:rPr lang="en-US" sz="4400" dirty="0" err="1" smtClean="0"/>
              <a:t>System.out.println</a:t>
            </a:r>
            <a:r>
              <a:rPr lang="en-US" sz="4400" dirty="0" smtClean="0"/>
              <a:t>(“Starting “+name);</a:t>
            </a:r>
          </a:p>
          <a:p>
            <a:pPr marL="438912" indent="-320040" fontAlgn="auto">
              <a:spcBef>
                <a:spcPct val="50000"/>
              </a:spcBef>
              <a:spcAft>
                <a:spcPts val="0"/>
              </a:spcAft>
              <a:buFont typeface="Wingdings 2"/>
              <a:buNone/>
              <a:defRPr/>
            </a:pPr>
            <a:r>
              <a:rPr lang="en-US" sz="4400" dirty="0" smtClean="0"/>
              <a:t>	try { // First, lock count.</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(name + “ is waiting to lock count.”);</a:t>
            </a:r>
          </a:p>
          <a:p>
            <a:pPr marL="438912" indent="-320040" fontAlgn="auto">
              <a:spcBef>
                <a:spcPct val="50000"/>
              </a:spcBef>
              <a:spcAft>
                <a:spcPts val="0"/>
              </a:spcAft>
              <a:buFont typeface="Wingdings 2"/>
              <a:buNone/>
              <a:defRPr/>
            </a:pPr>
            <a:r>
              <a:rPr lang="en-US" sz="4400" dirty="0" smtClean="0"/>
              <a:t>	     </a:t>
            </a:r>
            <a:r>
              <a:rPr lang="en-US" sz="4400" dirty="0" err="1" smtClean="0"/>
              <a:t>lock.lock</a:t>
            </a:r>
            <a:r>
              <a:rPr lang="en-US" sz="4400" dirty="0" smtClean="0"/>
              <a:t>();</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 name + “is locking </a:t>
            </a:r>
            <a:r>
              <a:rPr lang="en-US" sz="4400" dirty="0" err="1" smtClean="0"/>
              <a:t>cout</a:t>
            </a:r>
            <a:r>
              <a:rPr lang="en-US" sz="4400" dirty="0" smtClean="0"/>
              <a:t>.”);</a:t>
            </a:r>
          </a:p>
          <a:p>
            <a:pPr marL="438912" indent="-320040" fontAlgn="auto">
              <a:spcBef>
                <a:spcPct val="50000"/>
              </a:spcBef>
              <a:spcAft>
                <a:spcPts val="0"/>
              </a:spcAft>
              <a:buFont typeface="Wingdings 2"/>
              <a:buNone/>
              <a:defRPr/>
            </a:pPr>
            <a:r>
              <a:rPr lang="en-US" sz="4400" dirty="0" smtClean="0"/>
              <a:t>	     </a:t>
            </a:r>
            <a:r>
              <a:rPr lang="en-US" sz="4400" dirty="0" err="1" smtClean="0"/>
              <a:t>Shared.count</a:t>
            </a:r>
            <a:r>
              <a:rPr lang="en-US" sz="4400" dirty="0" smtClean="0"/>
              <a:t>++;</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(name + “: “ +</a:t>
            </a:r>
            <a:r>
              <a:rPr lang="en-US" sz="4400" dirty="0" err="1" smtClean="0"/>
              <a:t>Shared.count</a:t>
            </a:r>
            <a:r>
              <a:rPr lang="en-US" sz="4400" dirty="0" smtClean="0"/>
              <a:t>);</a:t>
            </a:r>
          </a:p>
          <a:p>
            <a:pPr marL="438912" indent="-320040" fontAlgn="auto">
              <a:spcBef>
                <a:spcPct val="50000"/>
              </a:spcBef>
              <a:spcAft>
                <a:spcPts val="0"/>
              </a:spcAft>
              <a:buFont typeface="Wingdings 2"/>
              <a:buNone/>
              <a:defRPr/>
            </a:pPr>
            <a:r>
              <a:rPr lang="en-US" sz="4400" dirty="0" smtClean="0"/>
              <a:t>	//allow a context switch ---- if possible.</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(name + “ is sleeping.);</a:t>
            </a:r>
          </a:p>
          <a:p>
            <a:pPr marL="438912" indent="-320040" fontAlgn="auto">
              <a:spcBef>
                <a:spcPct val="50000"/>
              </a:spcBef>
              <a:spcAft>
                <a:spcPts val="0"/>
              </a:spcAft>
              <a:buFont typeface="Wingdings 2"/>
              <a:buNone/>
              <a:defRPr/>
            </a:pPr>
            <a:r>
              <a:rPr lang="en-US" sz="4400" dirty="0" smtClean="0"/>
              <a:t>	</a:t>
            </a:r>
            <a:r>
              <a:rPr lang="en-US" sz="4400" dirty="0" err="1" smtClean="0"/>
              <a:t>Thread.sleep</a:t>
            </a:r>
            <a:r>
              <a:rPr lang="en-US" sz="4400" dirty="0" smtClean="0"/>
              <a:t>(1000);</a:t>
            </a:r>
          </a:p>
          <a:p>
            <a:pPr marL="438912" indent="-320040" fontAlgn="auto">
              <a:spcBef>
                <a:spcPct val="50000"/>
              </a:spcBef>
              <a:spcAft>
                <a:spcPts val="0"/>
              </a:spcAft>
              <a:buFont typeface="Wingdings 2"/>
              <a:buNone/>
              <a:defRPr/>
            </a:pPr>
            <a:r>
              <a:rPr lang="en-US" sz="4400" dirty="0" smtClean="0"/>
              <a:t>	}catch (</a:t>
            </a:r>
            <a:r>
              <a:rPr lang="en-US" sz="4400" dirty="0" err="1" smtClean="0"/>
              <a:t>InterruptedException</a:t>
            </a:r>
            <a:r>
              <a:rPr lang="en-US" sz="4400" dirty="0" smtClean="0"/>
              <a:t> </a:t>
            </a:r>
            <a:r>
              <a:rPr lang="en-US" sz="4400" dirty="0" err="1" smtClean="0"/>
              <a:t>ecx</a:t>
            </a:r>
            <a:r>
              <a:rPr lang="en-US" sz="4400" dirty="0" smtClean="0"/>
              <a:t>){</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 (</a:t>
            </a:r>
            <a:r>
              <a:rPr lang="en-US" sz="4400" dirty="0" err="1" smtClean="0"/>
              <a:t>exc</a:t>
            </a:r>
            <a:r>
              <a:rPr lang="en-US" sz="4400" dirty="0" smtClean="0"/>
              <a:t>); </a:t>
            </a:r>
          </a:p>
          <a:p>
            <a:pPr marL="438912" indent="-320040" fontAlgn="auto">
              <a:spcBef>
                <a:spcPct val="50000"/>
              </a:spcBef>
              <a:spcAft>
                <a:spcPts val="0"/>
              </a:spcAft>
              <a:buFont typeface="Wingdings 2"/>
              <a:buNone/>
              <a:defRPr/>
            </a:pPr>
            <a:r>
              <a:rPr lang="en-US" sz="4400" dirty="0" smtClean="0"/>
              <a:t>	}finally{ // unlock</a:t>
            </a:r>
          </a:p>
          <a:p>
            <a:pPr marL="438912" indent="-320040" fontAlgn="auto">
              <a:spcBef>
                <a:spcPct val="50000"/>
              </a:spcBef>
              <a:spcAft>
                <a:spcPts val="0"/>
              </a:spcAft>
              <a:buFont typeface="Wingdings 2"/>
              <a:buNone/>
              <a:defRPr/>
            </a:pPr>
            <a:r>
              <a:rPr lang="en-US" sz="4400" dirty="0" smtClean="0"/>
              <a:t>	</a:t>
            </a:r>
            <a:r>
              <a:rPr lang="en-US" sz="4400" dirty="0" err="1" smtClean="0"/>
              <a:t>System.out.println</a:t>
            </a:r>
            <a:r>
              <a:rPr lang="en-US" sz="4400" dirty="0" smtClean="0"/>
              <a:t>(name + “ is unlocking count. “);</a:t>
            </a:r>
          </a:p>
          <a:p>
            <a:pPr marL="438912" indent="-320040" fontAlgn="auto">
              <a:spcBef>
                <a:spcPct val="50000"/>
              </a:spcBef>
              <a:spcAft>
                <a:spcPts val="0"/>
              </a:spcAft>
              <a:buFont typeface="Wingdings 2"/>
              <a:buNone/>
              <a:defRPr/>
            </a:pPr>
            <a:r>
              <a:rPr lang="en-US" sz="4400" dirty="0" smtClean="0"/>
              <a:t>	</a:t>
            </a:r>
            <a:r>
              <a:rPr lang="en-US" sz="4400" dirty="0" err="1" smtClean="0"/>
              <a:t>lock.unlock</a:t>
            </a:r>
            <a:r>
              <a:rPr lang="en-US" sz="4400" dirty="0" smtClean="0"/>
              <a:t>();</a:t>
            </a:r>
          </a:p>
          <a:p>
            <a:pPr marL="438912" indent="-320040" fontAlgn="auto">
              <a:spcBef>
                <a:spcPct val="50000"/>
              </a:spcBef>
              <a:spcAft>
                <a:spcPts val="0"/>
              </a:spcAft>
              <a:buFont typeface="Wingdings 2"/>
              <a:buNone/>
              <a:defRPr/>
            </a:pPr>
            <a:r>
              <a:rPr lang="en-US" sz="4400" dirty="0" smtClean="0"/>
              <a:t>                  }</a:t>
            </a:r>
          </a:p>
          <a:p>
            <a:pPr marL="438912" indent="-320040" fontAlgn="auto">
              <a:spcBef>
                <a:spcPct val="50000"/>
              </a:spcBef>
              <a:spcAft>
                <a:spcPts val="0"/>
              </a:spcAft>
              <a:buFont typeface="Wingdings 2"/>
              <a:buNone/>
              <a:defRPr/>
            </a:pPr>
            <a:r>
              <a:rPr lang="en-US" sz="4400" dirty="0" smtClean="0"/>
              <a:t>            }</a:t>
            </a:r>
          </a:p>
          <a:p>
            <a:pPr marL="438912" indent="-320040" fontAlgn="auto">
              <a:spcBef>
                <a:spcPct val="50000"/>
              </a:spcBef>
              <a:spcAft>
                <a:spcPts val="0"/>
              </a:spcAft>
              <a:buFont typeface="Wingdings 2"/>
              <a:buNone/>
              <a:defRPr/>
            </a:pPr>
            <a:r>
              <a:rPr lang="en-US" sz="4400" dirty="0" smtClean="0"/>
              <a:t> }  	</a:t>
            </a:r>
          </a:p>
          <a:p>
            <a:pPr marL="438912" indent="-320040" fontAlgn="auto">
              <a:spcBef>
                <a:spcPts val="0"/>
              </a:spcBef>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Visualizing Locks</a:t>
            </a:r>
            <a:endParaRPr lang="en-GB" dirty="0">
              <a:solidFill>
                <a:schemeClr val="accent1">
                  <a:satMod val="150000"/>
                </a:schemeClr>
              </a:solidFill>
            </a:endParaRPr>
          </a:p>
        </p:txBody>
      </p:sp>
      <p:sp>
        <p:nvSpPr>
          <p:cNvPr id="131074" name="Content Placeholder 4"/>
          <p:cNvSpPr>
            <a:spLocks noGrp="1"/>
          </p:cNvSpPr>
          <p:nvPr>
            <p:ph idx="1"/>
          </p:nvPr>
        </p:nvSpPr>
        <p:spPr/>
        <p:txBody>
          <a:bodyPr/>
          <a:lstStyle/>
          <a:p>
            <a:r>
              <a:rPr lang="en-US" smtClean="0"/>
              <a:t>Object – a phone booth.</a:t>
            </a:r>
          </a:p>
          <a:p>
            <a:r>
              <a:rPr lang="en-US" smtClean="0"/>
              <a:t>A thread – A person about to make a phone call.</a:t>
            </a:r>
          </a:p>
          <a:p>
            <a:r>
              <a:rPr lang="en-US" smtClean="0"/>
              <a:t>A locked object – a closed phone booth.</a:t>
            </a:r>
          </a:p>
          <a:p>
            <a:r>
              <a:rPr lang="en-US" smtClean="0"/>
              <a:t>A blocked thread – a person waiting to use an occupied phone booth.</a:t>
            </a:r>
            <a:endParaRPr lang="en-GB"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Thread Pools</a:t>
            </a:r>
            <a:endParaRPr lang="en-GB" dirty="0">
              <a:solidFill>
                <a:schemeClr val="accent1">
                  <a:satMod val="150000"/>
                </a:schemeClr>
              </a:solidFill>
            </a:endParaRPr>
          </a:p>
        </p:txBody>
      </p:sp>
      <p:sp>
        <p:nvSpPr>
          <p:cNvPr id="133122" name="Subtitle 4"/>
          <p:cNvSpPr>
            <a:spLocks noGrp="1"/>
          </p:cNvSpPr>
          <p:nvPr>
            <p:ph type="subTitle" idx="1"/>
          </p:nvPr>
        </p:nvSpPr>
        <p:spPr>
          <a:xfrm>
            <a:off x="685800" y="1828800"/>
            <a:ext cx="8077200" cy="1500188"/>
          </a:xfrm>
        </p:spPr>
        <p:txBody>
          <a:bodyPr/>
          <a:lstStyle/>
          <a:p>
            <a:r>
              <a:rPr lang="en-US" smtClean="0"/>
              <a:t>Dennis Calalo on</a:t>
            </a:r>
            <a:endParaRPr lang="en-GB" smtClean="0"/>
          </a:p>
        </p:txBody>
      </p:sp>
      <p:pic>
        <p:nvPicPr>
          <p:cNvPr id="133123" name="Picture 5" descr="Dennis Calalo.JPG"/>
          <p:cNvPicPr>
            <a:picLocks noChangeAspect="1"/>
          </p:cNvPicPr>
          <p:nvPr/>
        </p:nvPicPr>
        <p:blipFill>
          <a:blip r:embed="rId3"/>
          <a:srcRect/>
          <a:stretch>
            <a:fillRect/>
          </a:stretch>
        </p:blipFill>
        <p:spPr bwMode="auto">
          <a:xfrm>
            <a:off x="928688" y="1855788"/>
            <a:ext cx="1163637" cy="114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is a thread pool?</a:t>
            </a:r>
            <a:endParaRPr lang="en-GB" dirty="0">
              <a:solidFill>
                <a:schemeClr val="accent1">
                  <a:satMod val="150000"/>
                </a:schemeClr>
              </a:solidFill>
            </a:endParaRPr>
          </a:p>
        </p:txBody>
      </p:sp>
      <p:sp>
        <p:nvSpPr>
          <p:cNvPr id="135170" name="Content Placeholder 2"/>
          <p:cNvSpPr>
            <a:spLocks noGrp="1"/>
          </p:cNvSpPr>
          <p:nvPr>
            <p:ph idx="1"/>
          </p:nvPr>
        </p:nvSpPr>
        <p:spPr/>
        <p:txBody>
          <a:bodyPr/>
          <a:lstStyle/>
          <a:p>
            <a:r>
              <a:rPr lang="en-GB" smtClean="0"/>
              <a:t>An object that maintains a pool of worker threads to perform time consuming operations in parallel.</a:t>
            </a:r>
          </a:p>
          <a:p>
            <a:r>
              <a:rPr lang="en-GB" smtClean="0"/>
              <a:t>Assigns jobs to the threads by putting them in a work request queue, where they are picked up by the next available thread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Thread Pools In Java</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10000"/>
          </a:bodyPr>
          <a:lstStyle/>
          <a:p>
            <a:pPr marL="438912" indent="-320040" fontAlgn="auto">
              <a:spcBef>
                <a:spcPts val="0"/>
              </a:spcBef>
              <a:spcAft>
                <a:spcPts val="0"/>
              </a:spcAft>
              <a:buFont typeface="Wingdings 2"/>
              <a:buChar char=""/>
              <a:defRPr/>
            </a:pPr>
            <a:r>
              <a:rPr lang="en-GB" dirty="0" smtClean="0"/>
              <a:t>Executor implementations in </a:t>
            </a:r>
            <a:r>
              <a:rPr lang="en-GB" i="1" dirty="0" err="1" smtClean="0"/>
              <a:t>java.util.concurrent</a:t>
            </a:r>
            <a:r>
              <a:rPr lang="en-GB" dirty="0" smtClean="0"/>
              <a:t> use thread pools, which (in turn) consist of worker threads. </a:t>
            </a:r>
          </a:p>
          <a:p>
            <a:pPr marL="438912" indent="-320040" fontAlgn="auto">
              <a:spcBef>
                <a:spcPts val="0"/>
              </a:spcBef>
              <a:spcAft>
                <a:spcPts val="0"/>
              </a:spcAft>
              <a:buFont typeface="Wingdings 2"/>
              <a:buChar char=""/>
              <a:defRPr/>
            </a:pPr>
            <a:r>
              <a:rPr lang="en-GB" dirty="0" smtClean="0"/>
              <a:t>A worker thread exists separately from the </a:t>
            </a:r>
            <a:r>
              <a:rPr lang="en-GB" dirty="0" err="1" smtClean="0"/>
              <a:t>runnable</a:t>
            </a:r>
            <a:r>
              <a:rPr lang="en-GB" dirty="0" smtClean="0"/>
              <a:t> and callable tasks it executes and is often used to execute multiple tasks.</a:t>
            </a:r>
          </a:p>
          <a:p>
            <a:pPr marL="438912" indent="-320040" fontAlgn="auto">
              <a:spcBef>
                <a:spcPts val="0"/>
              </a:spcBef>
              <a:spcAft>
                <a:spcPts val="0"/>
              </a:spcAft>
              <a:buFont typeface="Wingdings 2"/>
              <a:buChar char=""/>
              <a:defRPr/>
            </a:pPr>
            <a:r>
              <a:rPr lang="en-GB" dirty="0" smtClean="0"/>
              <a:t>Worker threads minimize the overhead due to thread creation. </a:t>
            </a:r>
          </a:p>
          <a:p>
            <a:pPr marL="438912" indent="-320040" fontAlgn="auto">
              <a:spcBef>
                <a:spcPts val="0"/>
              </a:spcBef>
              <a:spcAft>
                <a:spcPts val="0"/>
              </a:spcAft>
              <a:buFont typeface="Wingdings 2"/>
              <a:buChar char=""/>
              <a:defRPr/>
            </a:pPr>
            <a:r>
              <a:rPr lang="en-GB" dirty="0" smtClean="0"/>
              <a:t>Thread objects use a significant amount of memory, and in large-scale applications, allocating and </a:t>
            </a:r>
            <a:r>
              <a:rPr lang="en-GB" dirty="0" err="1" smtClean="0"/>
              <a:t>deallocating</a:t>
            </a:r>
            <a:r>
              <a:rPr lang="en-GB" dirty="0" smtClean="0"/>
              <a:t> many thread objects creates a significant memory management overhead. </a:t>
            </a:r>
          </a:p>
          <a:p>
            <a:pPr marL="438912" indent="-320040" fontAlgn="auto">
              <a:spcBef>
                <a:spcPts val="0"/>
              </a:spcBef>
              <a:spcAft>
                <a:spcPts val="0"/>
              </a:spcAft>
              <a:buFont typeface="Wingdings 2"/>
              <a:buNone/>
              <a:defRPr/>
            </a:pP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a:t>
            </a:r>
            <a:endParaRPr lang="en-GB" dirty="0">
              <a:solidFill>
                <a:schemeClr val="accent1">
                  <a:satMod val="150000"/>
                </a:schemeClr>
              </a:solidFill>
            </a:endParaRPr>
          </a:p>
        </p:txBody>
      </p:sp>
      <p:sp>
        <p:nvSpPr>
          <p:cNvPr id="139266" name="Content Placeholder 2"/>
          <p:cNvSpPr>
            <a:spLocks noGrp="1"/>
          </p:cNvSpPr>
          <p:nvPr>
            <p:ph idx="1"/>
          </p:nvPr>
        </p:nvSpPr>
        <p:spPr/>
        <p:txBody>
          <a:bodyPr/>
          <a:lstStyle/>
          <a:p>
            <a:r>
              <a:rPr lang="en-US" smtClean="0"/>
              <a:t>Always has a specified number of threads runing</a:t>
            </a:r>
          </a:p>
          <a:p>
            <a:r>
              <a:rPr lang="en-US" smtClean="0"/>
              <a:t>A thread terminated while in use will be automatically replaced by another thread</a:t>
            </a:r>
          </a:p>
          <a:p>
            <a:r>
              <a:rPr lang="en-US" smtClean="0"/>
              <a:t>Tasks are submitted to the pool via an internal queue</a:t>
            </a:r>
          </a:p>
          <a:p>
            <a:pPr lvl="1"/>
            <a:r>
              <a:rPr lang="en-US" smtClean="0"/>
              <a:t>The queue holds extra tasks whenever there are more active tasks than active threads</a:t>
            </a:r>
            <a:endParaRPr lang="en-GB"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Executors</a:t>
            </a:r>
            <a:endParaRPr lang="en-GB" dirty="0">
              <a:solidFill>
                <a:schemeClr val="accent1">
                  <a:satMod val="150000"/>
                </a:schemeClr>
              </a:solidFill>
            </a:endParaRPr>
          </a:p>
        </p:txBody>
      </p:sp>
      <p:sp>
        <p:nvSpPr>
          <p:cNvPr id="141314" name="Content Placeholder 2"/>
          <p:cNvSpPr>
            <a:spLocks noGrp="1"/>
          </p:cNvSpPr>
          <p:nvPr>
            <p:ph idx="1"/>
          </p:nvPr>
        </p:nvSpPr>
        <p:spPr/>
        <p:txBody>
          <a:bodyPr/>
          <a:lstStyle/>
          <a:p>
            <a:r>
              <a:rPr lang="en-GB" smtClean="0"/>
              <a:t>It initiates and controls the execution of threads. </a:t>
            </a:r>
          </a:p>
          <a:p>
            <a:r>
              <a:rPr lang="en-GB" smtClean="0"/>
              <a:t>Offer an alternative to managing threads through the Thread class.</a:t>
            </a:r>
          </a:p>
          <a:p>
            <a:r>
              <a:rPr lang="en-GB" smtClean="0"/>
              <a:t>Meant to represent an object responsible for determining how threads execute. </a:t>
            </a:r>
          </a:p>
          <a:p>
            <a:endParaRPr lang="en-GB"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Creating a New Executor Using a Fixed Thread Pool</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62500" lnSpcReduction="20000"/>
          </a:bodyPr>
          <a:lstStyle/>
          <a:p>
            <a:pPr marL="438912" indent="-320040" fontAlgn="auto">
              <a:spcBef>
                <a:spcPts val="0"/>
              </a:spcBef>
              <a:spcAft>
                <a:spcPts val="0"/>
              </a:spcAft>
              <a:buFont typeface="Wingdings 2"/>
              <a:buNone/>
              <a:defRPr/>
            </a:pPr>
            <a:r>
              <a:rPr lang="en-GB" i="1" dirty="0" smtClean="0"/>
              <a:t>public static </a:t>
            </a:r>
            <a:r>
              <a:rPr lang="en-GB" i="1" dirty="0" err="1" smtClean="0"/>
              <a:t>ExecutorService</a:t>
            </a:r>
            <a:r>
              <a:rPr lang="en-GB" i="1" dirty="0" smtClean="0"/>
              <a:t> </a:t>
            </a:r>
            <a:r>
              <a:rPr lang="en-GB" i="1" dirty="0" err="1" smtClean="0"/>
              <a:t>newFixedThreadPool</a:t>
            </a:r>
            <a:r>
              <a:rPr lang="en-GB" i="1" dirty="0" smtClean="0"/>
              <a:t>(</a:t>
            </a:r>
            <a:r>
              <a:rPr lang="en-GB" i="1" dirty="0" err="1" smtClean="0"/>
              <a:t>int</a:t>
            </a:r>
            <a:r>
              <a:rPr lang="en-GB" i="1" dirty="0" smtClean="0"/>
              <a:t> </a:t>
            </a:r>
            <a:r>
              <a:rPr lang="en-GB" i="1" dirty="0" err="1" smtClean="0"/>
              <a:t>nThreads</a:t>
            </a:r>
            <a:r>
              <a:rPr lang="en-GB" i="1" dirty="0" smtClean="0"/>
              <a:t>) </a:t>
            </a:r>
          </a:p>
          <a:p>
            <a:pPr marL="438912" indent="-320040" fontAlgn="auto">
              <a:spcBef>
                <a:spcPts val="0"/>
              </a:spcBef>
              <a:spcAft>
                <a:spcPts val="0"/>
              </a:spcAft>
              <a:buFont typeface="Wingdings 2"/>
              <a:buNone/>
              <a:defRPr/>
            </a:pPr>
            <a:endParaRPr lang="en-GB" dirty="0" smtClean="0"/>
          </a:p>
          <a:p>
            <a:pPr marL="438912" indent="-320040" fontAlgn="auto">
              <a:spcBef>
                <a:spcPts val="0"/>
              </a:spcBef>
              <a:spcAft>
                <a:spcPts val="0"/>
              </a:spcAft>
              <a:buFont typeface="Wingdings 2"/>
              <a:buChar char=""/>
              <a:defRPr/>
            </a:pPr>
            <a:r>
              <a:rPr lang="en-GB" dirty="0" smtClean="0"/>
              <a:t>Creates a thread pool that reuses a fixed number of threads operating off a shared unbounded queue. At any point, at most </a:t>
            </a:r>
            <a:r>
              <a:rPr lang="en-GB" dirty="0" err="1" smtClean="0"/>
              <a:t>nThreads</a:t>
            </a:r>
            <a:r>
              <a:rPr lang="en-GB" dirty="0" smtClean="0"/>
              <a:t> threads will be active processing tasks. If additional tasks are submitted when all threads are active, they will wait in the queue until a thread is available. If any thread terminates due to a failure during execution prior to shutdown, a new one will take its place if needed to execute subsequent tasks. The threads in the pool will exist until it is explicitly shutdown. </a:t>
            </a:r>
          </a:p>
          <a:p>
            <a:pPr marL="438912" indent="-320040" fontAlgn="auto">
              <a:spcBef>
                <a:spcPts val="0"/>
              </a:spcBef>
              <a:spcAft>
                <a:spcPts val="0"/>
              </a:spcAft>
              <a:buFont typeface="Wingdings 2"/>
              <a:buNone/>
              <a:defRPr/>
            </a:pPr>
            <a:endParaRPr lang="en-GB" dirty="0" smtClean="0"/>
          </a:p>
          <a:p>
            <a:pPr marL="438912" indent="-320040" fontAlgn="auto">
              <a:spcBef>
                <a:spcPts val="0"/>
              </a:spcBef>
              <a:spcAft>
                <a:spcPts val="0"/>
              </a:spcAft>
              <a:buFont typeface="Wingdings 2"/>
              <a:buNone/>
              <a:defRPr/>
            </a:pPr>
            <a:r>
              <a:rPr lang="en-GB" b="1" dirty="0" smtClean="0"/>
              <a:t>Parameters: </a:t>
            </a:r>
          </a:p>
          <a:p>
            <a:pPr marL="438912" indent="-320040" fontAlgn="auto">
              <a:spcBef>
                <a:spcPts val="0"/>
              </a:spcBef>
              <a:spcAft>
                <a:spcPts val="0"/>
              </a:spcAft>
              <a:buFont typeface="Wingdings 2"/>
              <a:buNone/>
              <a:defRPr/>
            </a:pPr>
            <a:r>
              <a:rPr lang="en-GB" dirty="0" err="1" smtClean="0"/>
              <a:t>nThreads</a:t>
            </a:r>
            <a:r>
              <a:rPr lang="en-GB" dirty="0" smtClean="0"/>
              <a:t> - the number of threads in the pool </a:t>
            </a:r>
          </a:p>
          <a:p>
            <a:pPr marL="438912" indent="-320040" fontAlgn="auto">
              <a:spcBef>
                <a:spcPts val="0"/>
              </a:spcBef>
              <a:spcAft>
                <a:spcPts val="0"/>
              </a:spcAft>
              <a:buFont typeface="Wingdings 2"/>
              <a:buNone/>
              <a:defRPr/>
            </a:pPr>
            <a:endParaRPr lang="en-GB" dirty="0" smtClean="0"/>
          </a:p>
          <a:p>
            <a:pPr marL="438912" indent="-320040" fontAlgn="auto">
              <a:spcBef>
                <a:spcPts val="0"/>
              </a:spcBef>
              <a:spcAft>
                <a:spcPts val="0"/>
              </a:spcAft>
              <a:buFont typeface="Wingdings 2"/>
              <a:buNone/>
              <a:defRPr/>
            </a:pPr>
            <a:r>
              <a:rPr lang="en-GB" b="1" dirty="0" smtClean="0"/>
              <a:t>Returns: </a:t>
            </a:r>
          </a:p>
          <a:p>
            <a:pPr marL="438912" indent="-320040" fontAlgn="auto">
              <a:spcBef>
                <a:spcPts val="0"/>
              </a:spcBef>
              <a:spcAft>
                <a:spcPts val="0"/>
              </a:spcAft>
              <a:buFont typeface="Wingdings 2"/>
              <a:buNone/>
              <a:defRPr/>
            </a:pPr>
            <a:r>
              <a:rPr lang="en-GB" dirty="0" smtClean="0"/>
              <a:t>the newly created thread pool </a:t>
            </a:r>
          </a:p>
          <a:p>
            <a:pPr marL="438912" indent="-320040" fontAlgn="auto">
              <a:spcBef>
                <a:spcPts val="0"/>
              </a:spcBef>
              <a:spcAft>
                <a:spcPts val="0"/>
              </a:spcAft>
              <a:buFont typeface="Wingdings 2"/>
              <a:buNone/>
              <a:defRPr/>
            </a:pPr>
            <a:endParaRPr lang="en-GB" dirty="0" smtClean="0"/>
          </a:p>
          <a:p>
            <a:pPr marL="438912" indent="-320040" fontAlgn="auto">
              <a:spcBef>
                <a:spcPts val="0"/>
              </a:spcBef>
              <a:spcAft>
                <a:spcPts val="0"/>
              </a:spcAft>
              <a:buFont typeface="Wingdings 2"/>
              <a:buNone/>
              <a:defRPr/>
            </a:pPr>
            <a:r>
              <a:rPr lang="en-GB" b="1" dirty="0" smtClean="0"/>
              <a:t>Throws: </a:t>
            </a:r>
          </a:p>
          <a:p>
            <a:pPr marL="438912" indent="-320040" fontAlgn="auto">
              <a:spcBef>
                <a:spcPts val="0"/>
              </a:spcBef>
              <a:spcAft>
                <a:spcPts val="0"/>
              </a:spcAft>
              <a:buFont typeface="Wingdings 2"/>
              <a:buNone/>
              <a:defRPr/>
            </a:pPr>
            <a:r>
              <a:rPr lang="en-GB" dirty="0" err="1" smtClean="0"/>
              <a:t>IllegalArgumentException</a:t>
            </a:r>
            <a:r>
              <a:rPr lang="en-GB" dirty="0" smtClean="0"/>
              <a:t> - if </a:t>
            </a:r>
            <a:r>
              <a:rPr lang="en-GB" dirty="0" err="1" smtClean="0"/>
              <a:t>nThreads</a:t>
            </a:r>
            <a:r>
              <a:rPr lang="en-GB" dirty="0" smtClean="0"/>
              <a:t> &lt;= 0</a:t>
            </a:r>
          </a:p>
          <a:p>
            <a:pPr marL="438912" indent="-320040" fontAlgn="auto">
              <a:spcBef>
                <a:spcPts val="0"/>
              </a:spcBef>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Thread Pool Examples in Java – Single Thread Pools</a:t>
            </a:r>
            <a:endParaRPr lang="en-GB" dirty="0">
              <a:solidFill>
                <a:schemeClr val="accent1">
                  <a:satMod val="150000"/>
                </a:schemeClr>
              </a:solidFill>
            </a:endParaRPr>
          </a:p>
        </p:txBody>
      </p:sp>
      <p:sp>
        <p:nvSpPr>
          <p:cNvPr id="145410" name="Content Placeholder 2"/>
          <p:cNvSpPr>
            <a:spLocks noGrp="1"/>
          </p:cNvSpPr>
          <p:nvPr>
            <p:ph idx="1"/>
          </p:nvPr>
        </p:nvSpPr>
        <p:spPr/>
        <p:txBody>
          <a:bodyPr/>
          <a:lstStyle/>
          <a:p>
            <a:r>
              <a:rPr lang="en-US" smtClean="0"/>
              <a:t>Always executes one task at a time</a:t>
            </a:r>
          </a:p>
          <a:p>
            <a:r>
              <a:rPr lang="en-US" smtClean="0"/>
              <a:t>Other tasks will be placed in the internal queue until the single thread is available</a:t>
            </a:r>
            <a:endParaRPr lang="en-GB"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Single Thread Pool Usage</a:t>
            </a:r>
            <a:endParaRPr lang="en-GB" dirty="0">
              <a:solidFill>
                <a:schemeClr val="accent1">
                  <a:satMod val="150000"/>
                </a:schemeClr>
              </a:solidFill>
            </a:endParaRPr>
          </a:p>
        </p:txBody>
      </p:sp>
      <p:sp>
        <p:nvSpPr>
          <p:cNvPr id="147458" name="Content Placeholder 2"/>
          <p:cNvSpPr>
            <a:spLocks noGrp="1"/>
          </p:cNvSpPr>
          <p:nvPr>
            <p:ph idx="1"/>
          </p:nvPr>
        </p:nvSpPr>
        <p:spPr/>
        <p:txBody>
          <a:bodyPr/>
          <a:lstStyle/>
          <a:p>
            <a:r>
              <a:rPr lang="en-US" sz="2000" smtClean="0"/>
              <a:t>public static ExecutorService newSingleThreadExecutor() </a:t>
            </a:r>
          </a:p>
          <a:p>
            <a:pPr lvl="1"/>
            <a:r>
              <a:rPr lang="en-US" sz="2000" smtClean="0"/>
              <a:t>Creates an Executor that uses a single worker thread operating off an unbounded queue. (Note however that if this single thread terminates due to a failure during execution prior to shutdown, a new one will take its place if needed to execute subsequent tasks.) Tasks are guaranteed to execute sequentially, and no more than one task will be active at any given time. Unlike the otherwise equivalent newFixedThreadPool the returned executor is guaranteed not to be reconfigurable to use additional threads. </a:t>
            </a:r>
          </a:p>
          <a:p>
            <a:pPr>
              <a:buFont typeface="Wingdings 2" pitchFamily="18" charset="2"/>
              <a:buNone/>
            </a:pPr>
            <a:endParaRPr lang="en-GB"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Using threads with the </a:t>
            </a:r>
            <a:r>
              <a:rPr lang="en-US" dirty="0" err="1" smtClean="0">
                <a:solidFill>
                  <a:schemeClr val="accent1">
                    <a:satMod val="150000"/>
                  </a:schemeClr>
                </a:solidFill>
              </a:rPr>
              <a:t>Runnable</a:t>
            </a:r>
            <a:r>
              <a:rPr lang="en-US" dirty="0" smtClean="0">
                <a:solidFill>
                  <a:schemeClr val="accent1">
                    <a:satMod val="150000"/>
                  </a:schemeClr>
                </a:solidFill>
              </a:rPr>
              <a:t> Interface</a:t>
            </a:r>
            <a:endParaRPr lang="en-GB" dirty="0">
              <a:solidFill>
                <a:schemeClr val="accent1">
                  <a:satMod val="150000"/>
                </a:schemeClr>
              </a:solidFill>
            </a:endParaRPr>
          </a:p>
        </p:txBody>
      </p:sp>
      <p:sp>
        <p:nvSpPr>
          <p:cNvPr id="26626" name="Content Placeholder 3"/>
          <p:cNvSpPr>
            <a:spLocks noGrp="1"/>
          </p:cNvSpPr>
          <p:nvPr>
            <p:ph sz="half" idx="1"/>
          </p:nvPr>
        </p:nvSpPr>
        <p:spPr>
          <a:xfrm>
            <a:off x="457200" y="1773238"/>
            <a:ext cx="4038600" cy="4624387"/>
          </a:xfrm>
          <a:ln>
            <a:solidFill>
              <a:schemeClr val="accent1">
                <a:alpha val="96077"/>
              </a:schemeClr>
            </a:solidFill>
          </a:ln>
        </p:spPr>
        <p:txBody>
          <a:bodyPr/>
          <a:lstStyle/>
          <a:p>
            <a:pPr>
              <a:buFont typeface="Wingdings 2" pitchFamily="18" charset="2"/>
              <a:buNone/>
            </a:pPr>
            <a:r>
              <a:rPr lang="en-GB" sz="1300" smtClean="0"/>
              <a:t>public class HelloRunnable implements Runnable {    </a:t>
            </a:r>
          </a:p>
          <a:p>
            <a:pPr>
              <a:buFont typeface="Wingdings 2" pitchFamily="18" charset="2"/>
              <a:buNone/>
            </a:pPr>
            <a:r>
              <a:rPr lang="en-GB" sz="1300" smtClean="0"/>
              <a:t> public void run() {        </a:t>
            </a:r>
          </a:p>
          <a:p>
            <a:pPr>
              <a:buFont typeface="Wingdings 2" pitchFamily="18" charset="2"/>
              <a:buNone/>
            </a:pPr>
            <a:r>
              <a:rPr lang="en-GB" sz="1300" smtClean="0"/>
              <a:t>	System.out.println("Hello from a thread!");    </a:t>
            </a:r>
          </a:p>
          <a:p>
            <a:pPr>
              <a:buFont typeface="Wingdings 2" pitchFamily="18" charset="2"/>
              <a:buNone/>
            </a:pPr>
            <a:r>
              <a:rPr lang="en-GB" sz="1300" smtClean="0"/>
              <a:t>}     </a:t>
            </a:r>
          </a:p>
          <a:p>
            <a:pPr>
              <a:buFont typeface="Wingdings 2" pitchFamily="18" charset="2"/>
              <a:buNone/>
            </a:pPr>
            <a:r>
              <a:rPr lang="en-GB" sz="1300" smtClean="0"/>
              <a:t>	public static void main(String args[]) {       </a:t>
            </a:r>
          </a:p>
          <a:p>
            <a:pPr>
              <a:buFont typeface="Wingdings 2" pitchFamily="18" charset="2"/>
              <a:buNone/>
            </a:pPr>
            <a:r>
              <a:rPr lang="en-GB" sz="1300" smtClean="0"/>
              <a:t> 		(new Thread(new HelloRunnable())).start();    }</a:t>
            </a:r>
          </a:p>
          <a:p>
            <a:pPr>
              <a:buFont typeface="Wingdings 2" pitchFamily="18" charset="2"/>
              <a:buNone/>
            </a:pPr>
            <a:r>
              <a:rPr lang="en-GB" sz="1300" smtClean="0"/>
              <a:t> }</a:t>
            </a:r>
          </a:p>
          <a:p>
            <a:pPr>
              <a:buFont typeface="Wingdings 2" pitchFamily="18" charset="2"/>
              <a:buNone/>
            </a:pPr>
            <a:endParaRPr lang="en-GB" smtClean="0"/>
          </a:p>
        </p:txBody>
      </p:sp>
      <p:sp>
        <p:nvSpPr>
          <p:cNvPr id="26627" name="Content Placeholder 4"/>
          <p:cNvSpPr>
            <a:spLocks noGrp="1"/>
          </p:cNvSpPr>
          <p:nvPr>
            <p:ph sz="half" idx="2"/>
          </p:nvPr>
        </p:nvSpPr>
        <p:spPr>
          <a:xfrm>
            <a:off x="4648200" y="1773238"/>
            <a:ext cx="4038600" cy="4624387"/>
          </a:xfrm>
        </p:spPr>
        <p:txBody>
          <a:bodyPr/>
          <a:lstStyle/>
          <a:p>
            <a:r>
              <a:rPr lang="en-GB" sz="2400" smtClean="0"/>
              <a:t>Runnable interface defines a single method named Run that will be executed once the thread is spawned. The Runnable object is passed to the Thread constructor, as in the HelloRunnable example.</a:t>
            </a:r>
          </a:p>
          <a:p>
            <a:endParaRPr lang="en-GB"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Concurrent Collection Types</a:t>
            </a:r>
            <a:endParaRPr lang="en-GB"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20000"/>
          </a:bodyPr>
          <a:lstStyle/>
          <a:p>
            <a:pPr marL="438912" indent="-320040" fontAlgn="auto">
              <a:lnSpc>
                <a:spcPct val="80000"/>
              </a:lnSpc>
              <a:spcBef>
                <a:spcPts val="0"/>
              </a:spcBef>
              <a:spcAft>
                <a:spcPts val="0"/>
              </a:spcAft>
              <a:buFont typeface="Wingdings 2"/>
              <a:buChar char=""/>
              <a:defRPr/>
            </a:pPr>
            <a:r>
              <a:rPr lang="en-US" sz="2800" b="1" dirty="0" smtClean="0"/>
              <a:t>BlockingQueue</a:t>
            </a:r>
            <a:r>
              <a:rPr lang="en-US" sz="2800" dirty="0" smtClean="0"/>
              <a:t> defines a first-in-first-out data structure that blocks or times out when you attempt to add to a full queue, or retrieve from an empty queue. </a:t>
            </a:r>
          </a:p>
          <a:p>
            <a:pPr marL="438912" indent="-320040" fontAlgn="auto">
              <a:lnSpc>
                <a:spcPct val="80000"/>
              </a:lnSpc>
              <a:spcBef>
                <a:spcPts val="0"/>
              </a:spcBef>
              <a:spcAft>
                <a:spcPts val="0"/>
              </a:spcAft>
              <a:buFont typeface="Wingdings 2"/>
              <a:buNone/>
              <a:defRPr/>
            </a:pPr>
            <a:endParaRPr lang="en-US" sz="2800" dirty="0" smtClean="0"/>
          </a:p>
          <a:p>
            <a:pPr marL="438912" indent="-320040" fontAlgn="auto">
              <a:lnSpc>
                <a:spcPct val="80000"/>
              </a:lnSpc>
              <a:spcBef>
                <a:spcPts val="0"/>
              </a:spcBef>
              <a:spcAft>
                <a:spcPts val="0"/>
              </a:spcAft>
              <a:buFont typeface="Wingdings 2"/>
              <a:buChar char=""/>
              <a:defRPr/>
            </a:pPr>
            <a:r>
              <a:rPr lang="en-US" sz="2800" b="1" dirty="0" smtClean="0"/>
              <a:t>ConcurrentMap </a:t>
            </a:r>
            <a:r>
              <a:rPr lang="en-US" sz="2800" dirty="0" smtClean="0"/>
              <a:t>is a </a:t>
            </a:r>
            <a:r>
              <a:rPr lang="en-US" sz="2800" dirty="0" err="1" smtClean="0"/>
              <a:t>subinterface</a:t>
            </a:r>
            <a:r>
              <a:rPr lang="en-US" sz="2800" dirty="0" smtClean="0"/>
              <a:t> of </a:t>
            </a:r>
            <a:r>
              <a:rPr lang="en-US" sz="2800" dirty="0" err="1" smtClean="0"/>
              <a:t>java.util.Map</a:t>
            </a:r>
            <a:r>
              <a:rPr lang="en-US" sz="2800" dirty="0" smtClean="0"/>
              <a:t> that defines useful atomic operations. These operations remove or replace a key-value pair only if the key is present, or add a key-value pair only if the key is absent. Making these operations atomic helps avoid synchronization. The standard general-purpose implementation of ConcurrentMap is </a:t>
            </a:r>
            <a:r>
              <a:rPr lang="en-US" sz="2800" dirty="0" err="1" smtClean="0"/>
              <a:t>ConcurrentHashMap</a:t>
            </a:r>
            <a:r>
              <a:rPr lang="en-US" sz="2800" dirty="0" smtClean="0"/>
              <a:t>, which is a concurrent analog of </a:t>
            </a:r>
            <a:r>
              <a:rPr lang="en-US" sz="2800" dirty="0" err="1" smtClean="0"/>
              <a:t>HashMap</a:t>
            </a:r>
            <a:r>
              <a:rPr lang="en-US" sz="2800" dirty="0" smtClean="0"/>
              <a:t>. </a:t>
            </a:r>
          </a:p>
          <a:p>
            <a:pPr marL="438912" indent="-320040" fontAlgn="auto">
              <a:lnSpc>
                <a:spcPct val="80000"/>
              </a:lnSpc>
              <a:spcBef>
                <a:spcPts val="0"/>
              </a:spcBef>
              <a:spcAft>
                <a:spcPts val="0"/>
              </a:spcAft>
              <a:buFont typeface="Wingdings 2"/>
              <a:buNone/>
              <a:defRPr/>
            </a:pPr>
            <a:endParaRPr lang="en-US" sz="2800" dirty="0" smtClean="0"/>
          </a:p>
          <a:p>
            <a:pPr marL="438912" indent="-320040" fontAlgn="auto">
              <a:lnSpc>
                <a:spcPct val="80000"/>
              </a:lnSpc>
              <a:spcBef>
                <a:spcPts val="0"/>
              </a:spcBef>
              <a:spcAft>
                <a:spcPts val="0"/>
              </a:spcAft>
              <a:buFont typeface="Wingdings 2"/>
              <a:buChar char=""/>
              <a:defRPr/>
            </a:pPr>
            <a:r>
              <a:rPr lang="en-US" sz="2800" b="1" dirty="0" smtClean="0"/>
              <a:t>ConcurrentNavigableMap</a:t>
            </a:r>
            <a:r>
              <a:rPr lang="en-US" sz="2800" dirty="0" smtClean="0"/>
              <a:t> is a </a:t>
            </a:r>
            <a:r>
              <a:rPr lang="en-US" sz="2800" dirty="0" err="1" smtClean="0"/>
              <a:t>subinterface</a:t>
            </a:r>
            <a:r>
              <a:rPr lang="en-US" sz="2800" dirty="0" smtClean="0"/>
              <a:t> of ConcurrentMap that supports approximate matches. The standard general-purpose implementation of ConcurrentNavigableMap is </a:t>
            </a:r>
            <a:r>
              <a:rPr lang="en-US" sz="2800" dirty="0" err="1" smtClean="0"/>
              <a:t>ConcurrentSkipListMap</a:t>
            </a:r>
            <a:r>
              <a:rPr lang="en-US" sz="2800" dirty="0" smtClean="0"/>
              <a:t>, which is a concurrent analog of </a:t>
            </a:r>
            <a:r>
              <a:rPr lang="en-US" sz="2800" dirty="0" err="1" smtClean="0"/>
              <a:t>TreeMap</a:t>
            </a:r>
            <a:r>
              <a:rPr lang="en-US" sz="2800" dirty="0" smtClean="0"/>
              <a:t>. </a:t>
            </a:r>
          </a:p>
          <a:p>
            <a:pPr marL="438912" indent="-320040" fontAlgn="auto">
              <a:spcBef>
                <a:spcPts val="0"/>
              </a:spcBef>
              <a:spcAft>
                <a:spcPts val="0"/>
              </a:spcAft>
              <a:buFont typeface="Wingdings 2"/>
              <a:buChar char=""/>
              <a:defRPr/>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Using threads by Inheriting from the Thread Class</a:t>
            </a:r>
            <a:endParaRPr lang="en-GB" dirty="0">
              <a:solidFill>
                <a:schemeClr val="accent1">
                  <a:satMod val="150000"/>
                </a:schemeClr>
              </a:solidFill>
            </a:endParaRPr>
          </a:p>
        </p:txBody>
      </p:sp>
      <p:sp>
        <p:nvSpPr>
          <p:cNvPr id="28674" name="Content Placeholder 3"/>
          <p:cNvSpPr>
            <a:spLocks noGrp="1"/>
          </p:cNvSpPr>
          <p:nvPr>
            <p:ph sz="half" idx="1"/>
          </p:nvPr>
        </p:nvSpPr>
        <p:spPr>
          <a:xfrm>
            <a:off x="457200" y="1773238"/>
            <a:ext cx="4038600" cy="4624387"/>
          </a:xfrm>
          <a:ln>
            <a:solidFill>
              <a:schemeClr val="accent1">
                <a:alpha val="96077"/>
              </a:schemeClr>
            </a:solidFill>
          </a:ln>
        </p:spPr>
        <p:txBody>
          <a:bodyPr/>
          <a:lstStyle/>
          <a:p>
            <a:pPr>
              <a:buFont typeface="Wingdings 2" pitchFamily="18" charset="2"/>
              <a:buNone/>
            </a:pPr>
            <a:r>
              <a:rPr lang="en-GB" sz="1300" smtClean="0"/>
              <a:t>public class HelloThread extends Thread {     </a:t>
            </a:r>
          </a:p>
          <a:p>
            <a:pPr>
              <a:buFont typeface="Wingdings 2" pitchFamily="18" charset="2"/>
              <a:buNone/>
            </a:pPr>
            <a:r>
              <a:rPr lang="en-GB" sz="1300" smtClean="0"/>
              <a:t>public void run() {        </a:t>
            </a:r>
          </a:p>
          <a:p>
            <a:pPr>
              <a:buFont typeface="Wingdings 2" pitchFamily="18" charset="2"/>
              <a:buNone/>
            </a:pPr>
            <a:r>
              <a:rPr lang="en-GB" sz="1300" smtClean="0"/>
              <a:t>	System.out.println("Hello from a thread!");    </a:t>
            </a:r>
          </a:p>
          <a:p>
            <a:pPr>
              <a:buFont typeface="Wingdings 2" pitchFamily="18" charset="2"/>
              <a:buNone/>
            </a:pPr>
            <a:r>
              <a:rPr lang="en-GB" sz="1300" smtClean="0"/>
              <a:t>	}    </a:t>
            </a:r>
          </a:p>
          <a:p>
            <a:pPr>
              <a:buFont typeface="Wingdings 2" pitchFamily="18" charset="2"/>
              <a:buNone/>
            </a:pPr>
            <a:r>
              <a:rPr lang="en-GB" sz="1300" smtClean="0"/>
              <a:t>	 public static void main(String args[]) {      </a:t>
            </a:r>
          </a:p>
          <a:p>
            <a:pPr>
              <a:buFont typeface="Wingdings 2" pitchFamily="18" charset="2"/>
              <a:buNone/>
            </a:pPr>
            <a:r>
              <a:rPr lang="en-GB" sz="1300" smtClean="0"/>
              <a:t>	  (new HelloThread()).start();  </a:t>
            </a:r>
          </a:p>
          <a:p>
            <a:pPr>
              <a:buFont typeface="Wingdings 2" pitchFamily="18" charset="2"/>
              <a:buNone/>
            </a:pPr>
            <a:r>
              <a:rPr lang="en-GB" sz="1300" smtClean="0"/>
              <a:t> 	 }</a:t>
            </a:r>
          </a:p>
          <a:p>
            <a:pPr>
              <a:buFont typeface="Wingdings 2" pitchFamily="18" charset="2"/>
              <a:buNone/>
            </a:pPr>
            <a:r>
              <a:rPr lang="en-GB" sz="1300" smtClean="0"/>
              <a:t> }</a:t>
            </a:r>
          </a:p>
          <a:p>
            <a:pPr>
              <a:buFont typeface="Wingdings 2" pitchFamily="18" charset="2"/>
              <a:buNone/>
            </a:pPr>
            <a:endParaRPr lang="en-GB" smtClean="0"/>
          </a:p>
        </p:txBody>
      </p:sp>
      <p:sp>
        <p:nvSpPr>
          <p:cNvPr id="28675" name="Content Placeholder 4"/>
          <p:cNvSpPr>
            <a:spLocks noGrp="1"/>
          </p:cNvSpPr>
          <p:nvPr>
            <p:ph sz="half" idx="2"/>
          </p:nvPr>
        </p:nvSpPr>
        <p:spPr>
          <a:xfrm>
            <a:off x="4648200" y="1773238"/>
            <a:ext cx="4038600" cy="4624387"/>
          </a:xfrm>
        </p:spPr>
        <p:txBody>
          <a:bodyPr/>
          <a:lstStyle/>
          <a:p>
            <a:r>
              <a:rPr lang="en-GB" sz="2400" smtClean="0"/>
              <a:t>Runnable interface defines a single method named Run that will be executed once the thread is spawned. The Runnable object is passed to the Thread constructor, as in the HelloRunnable example.</a:t>
            </a:r>
          </a:p>
          <a:p>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Threads and Sleeping – An Example</a:t>
            </a:r>
            <a:endParaRPr lang="en-GB" dirty="0">
              <a:solidFill>
                <a:schemeClr val="accent1">
                  <a:satMod val="150000"/>
                </a:schemeClr>
              </a:solidFill>
            </a:endParaRPr>
          </a:p>
        </p:txBody>
      </p:sp>
      <p:sp>
        <p:nvSpPr>
          <p:cNvPr id="3" name="Content Placeholder 2"/>
          <p:cNvSpPr>
            <a:spLocks noGrp="1"/>
          </p:cNvSpPr>
          <p:nvPr>
            <p:ph sz="half" idx="1"/>
          </p:nvPr>
        </p:nvSpPr>
        <p:spPr>
          <a:xfrm>
            <a:off x="457200" y="1773238"/>
            <a:ext cx="4038600" cy="4624387"/>
          </a:xfrm>
          <a:ln>
            <a:solidFill>
              <a:schemeClr val="accent1">
                <a:alpha val="96000"/>
              </a:schemeClr>
            </a:solidFill>
          </a:ln>
        </p:spPr>
        <p:txBody>
          <a:bodyPr rtlCol="0">
            <a:normAutofit fontScale="77500" lnSpcReduction="20000"/>
          </a:bodyPr>
          <a:lstStyle/>
          <a:p>
            <a:pPr marL="438912" indent="-320040" fontAlgn="auto">
              <a:spcBef>
                <a:spcPts val="0"/>
              </a:spcBef>
              <a:spcAft>
                <a:spcPts val="0"/>
              </a:spcAft>
              <a:buFont typeface="Wingdings 2"/>
              <a:buNone/>
              <a:defRPr/>
            </a:pPr>
            <a:r>
              <a:rPr lang="en-GB" sz="2200" dirty="0" smtClean="0"/>
              <a:t>public class </a:t>
            </a:r>
            <a:r>
              <a:rPr lang="en-GB" sz="2200" dirty="0" err="1" smtClean="0"/>
              <a:t>SleepMessages</a:t>
            </a:r>
            <a:r>
              <a:rPr lang="en-GB" sz="2200" dirty="0" smtClean="0"/>
              <a:t> {   </a:t>
            </a:r>
          </a:p>
          <a:p>
            <a:pPr marL="438912" indent="-320040" fontAlgn="auto">
              <a:spcBef>
                <a:spcPts val="0"/>
              </a:spcBef>
              <a:spcAft>
                <a:spcPts val="0"/>
              </a:spcAft>
              <a:buFont typeface="Wingdings 2"/>
              <a:buNone/>
              <a:defRPr/>
            </a:pPr>
            <a:r>
              <a:rPr lang="en-GB" sz="2200" dirty="0" smtClean="0"/>
              <a:t>	public static void main(String </a:t>
            </a:r>
            <a:r>
              <a:rPr lang="en-GB" sz="2200" dirty="0" err="1" smtClean="0"/>
              <a:t>args</a:t>
            </a:r>
            <a:r>
              <a:rPr lang="en-GB" sz="2200" dirty="0" smtClean="0"/>
              <a:t>[]) throws </a:t>
            </a:r>
            <a:r>
              <a:rPr lang="en-GB" sz="2200" dirty="0" err="1" smtClean="0"/>
              <a:t>InterruptedException</a:t>
            </a:r>
            <a:r>
              <a:rPr lang="en-GB" sz="2200" dirty="0" smtClean="0"/>
              <a:t> {        </a:t>
            </a:r>
          </a:p>
          <a:p>
            <a:pPr marL="438912" indent="-320040" fontAlgn="auto">
              <a:spcBef>
                <a:spcPts val="0"/>
              </a:spcBef>
              <a:spcAft>
                <a:spcPts val="0"/>
              </a:spcAft>
              <a:buFont typeface="Wingdings 2"/>
              <a:buNone/>
              <a:defRPr/>
            </a:pPr>
            <a:r>
              <a:rPr lang="en-GB" sz="2200" dirty="0" smtClean="0"/>
              <a:t>     String </a:t>
            </a:r>
            <a:r>
              <a:rPr lang="en-GB" sz="2200" dirty="0" err="1" smtClean="0"/>
              <a:t>importantInfo</a:t>
            </a:r>
            <a:r>
              <a:rPr lang="en-GB" sz="2200" dirty="0" smtClean="0"/>
              <a:t>[] = {           </a:t>
            </a:r>
          </a:p>
          <a:p>
            <a:pPr marL="438912" indent="-320040" fontAlgn="auto">
              <a:spcBef>
                <a:spcPts val="0"/>
              </a:spcBef>
              <a:spcAft>
                <a:spcPts val="0"/>
              </a:spcAft>
              <a:buFont typeface="Wingdings 2"/>
              <a:buNone/>
              <a:defRPr/>
            </a:pPr>
            <a:r>
              <a:rPr lang="en-GB" sz="2200" dirty="0" smtClean="0"/>
              <a:t>		 "Mares eat oats",            </a:t>
            </a:r>
          </a:p>
          <a:p>
            <a:pPr marL="438912" indent="-320040" fontAlgn="auto">
              <a:spcBef>
                <a:spcPts val="0"/>
              </a:spcBef>
              <a:spcAft>
                <a:spcPts val="0"/>
              </a:spcAft>
              <a:buFont typeface="Wingdings 2"/>
              <a:buNone/>
              <a:defRPr/>
            </a:pPr>
            <a:r>
              <a:rPr lang="en-GB" sz="2200" dirty="0" smtClean="0"/>
              <a:t>		 "Does eat oats",         </a:t>
            </a:r>
          </a:p>
          <a:p>
            <a:pPr marL="438912" indent="-320040" fontAlgn="auto">
              <a:spcBef>
                <a:spcPts val="0"/>
              </a:spcBef>
              <a:spcAft>
                <a:spcPts val="0"/>
              </a:spcAft>
              <a:buFont typeface="Wingdings 2"/>
              <a:buNone/>
              <a:defRPr/>
            </a:pPr>
            <a:r>
              <a:rPr lang="en-GB" sz="2200" dirty="0" smtClean="0"/>
              <a:t>		 "Little lambs eat ivy",          </a:t>
            </a:r>
          </a:p>
          <a:p>
            <a:pPr marL="438912" indent="-320040" fontAlgn="auto">
              <a:spcBef>
                <a:spcPts val="0"/>
              </a:spcBef>
              <a:spcAft>
                <a:spcPts val="0"/>
              </a:spcAft>
              <a:buFont typeface="Wingdings 2"/>
              <a:buNone/>
              <a:defRPr/>
            </a:pPr>
            <a:r>
              <a:rPr lang="en-GB" sz="2200" dirty="0" smtClean="0"/>
              <a:t> 		 "A kid will eat ivy too" </a:t>
            </a:r>
          </a:p>
          <a:p>
            <a:pPr marL="438912" indent="-320040" fontAlgn="auto">
              <a:spcBef>
                <a:spcPts val="0"/>
              </a:spcBef>
              <a:spcAft>
                <a:spcPts val="0"/>
              </a:spcAft>
              <a:buFont typeface="Wingdings 2"/>
              <a:buNone/>
              <a:defRPr/>
            </a:pPr>
            <a:r>
              <a:rPr lang="en-GB" sz="2200" dirty="0" smtClean="0"/>
              <a:t>  };        </a:t>
            </a:r>
          </a:p>
          <a:p>
            <a:pPr marL="438912" indent="-320040" fontAlgn="auto">
              <a:spcBef>
                <a:spcPts val="0"/>
              </a:spcBef>
              <a:spcAft>
                <a:spcPts val="0"/>
              </a:spcAft>
              <a:buFont typeface="Wingdings 2"/>
              <a:buNone/>
              <a:defRPr/>
            </a:pPr>
            <a:r>
              <a:rPr lang="en-GB" sz="2200" dirty="0" smtClean="0"/>
              <a:t>	for (</a:t>
            </a:r>
            <a:r>
              <a:rPr lang="en-GB" sz="2200" dirty="0" err="1" smtClean="0"/>
              <a:t>int</a:t>
            </a:r>
            <a:r>
              <a:rPr lang="en-GB" sz="2200" dirty="0" smtClean="0"/>
              <a:t> </a:t>
            </a:r>
            <a:r>
              <a:rPr lang="en-GB" sz="2200" dirty="0" err="1" smtClean="0"/>
              <a:t>i</a:t>
            </a:r>
            <a:r>
              <a:rPr lang="en-GB" sz="2200" dirty="0" smtClean="0"/>
              <a:t> = 0; </a:t>
            </a:r>
            <a:r>
              <a:rPr lang="en-GB" sz="2200" dirty="0" err="1" smtClean="0"/>
              <a:t>i</a:t>
            </a:r>
            <a:r>
              <a:rPr lang="en-GB" sz="2200" dirty="0" smtClean="0"/>
              <a:t> &lt; </a:t>
            </a:r>
            <a:r>
              <a:rPr lang="en-GB" sz="2200" dirty="0" err="1" smtClean="0"/>
              <a:t>importantInfo.length</a:t>
            </a:r>
            <a:r>
              <a:rPr lang="en-GB" sz="2200" dirty="0" smtClean="0"/>
              <a:t>; </a:t>
            </a:r>
            <a:r>
              <a:rPr lang="en-GB" sz="2200" dirty="0" err="1" smtClean="0"/>
              <a:t>i</a:t>
            </a:r>
            <a:r>
              <a:rPr lang="en-GB" sz="2200" dirty="0" smtClean="0"/>
              <a:t>++) {            </a:t>
            </a:r>
          </a:p>
          <a:p>
            <a:pPr marL="438912" indent="-320040" fontAlgn="auto">
              <a:spcBef>
                <a:spcPts val="0"/>
              </a:spcBef>
              <a:spcAft>
                <a:spcPts val="0"/>
              </a:spcAft>
              <a:buFont typeface="Wingdings 2"/>
              <a:buNone/>
              <a:defRPr/>
            </a:pPr>
            <a:r>
              <a:rPr lang="en-GB" sz="2200" dirty="0" smtClean="0"/>
              <a:t>		//Pause for 4 seconds           </a:t>
            </a:r>
          </a:p>
          <a:p>
            <a:pPr marL="438912" indent="-320040" fontAlgn="auto">
              <a:spcBef>
                <a:spcPts val="0"/>
              </a:spcBef>
              <a:spcAft>
                <a:spcPts val="0"/>
              </a:spcAft>
              <a:buFont typeface="Wingdings 2"/>
              <a:buNone/>
              <a:defRPr/>
            </a:pPr>
            <a:r>
              <a:rPr lang="en-GB" sz="2200" dirty="0" smtClean="0"/>
              <a:t> 		</a:t>
            </a:r>
            <a:r>
              <a:rPr lang="en-GB" sz="2200" dirty="0" err="1" smtClean="0"/>
              <a:t>Thread.sleep</a:t>
            </a:r>
            <a:r>
              <a:rPr lang="en-GB" sz="2200" dirty="0" smtClean="0"/>
              <a:t>(4000);            </a:t>
            </a:r>
          </a:p>
          <a:p>
            <a:pPr marL="438912" indent="-320040" fontAlgn="auto">
              <a:spcBef>
                <a:spcPts val="0"/>
              </a:spcBef>
              <a:spcAft>
                <a:spcPts val="0"/>
              </a:spcAft>
              <a:buFont typeface="Wingdings 2"/>
              <a:buNone/>
              <a:defRPr/>
            </a:pPr>
            <a:r>
              <a:rPr lang="en-GB" sz="2200" dirty="0" smtClean="0"/>
              <a:t>		//Print a message            </a:t>
            </a:r>
          </a:p>
          <a:p>
            <a:pPr marL="438912" indent="-320040" fontAlgn="auto">
              <a:spcBef>
                <a:spcPts val="0"/>
              </a:spcBef>
              <a:spcAft>
                <a:spcPts val="0"/>
              </a:spcAft>
              <a:buFont typeface="Wingdings 2"/>
              <a:buNone/>
              <a:defRPr/>
            </a:pPr>
            <a:r>
              <a:rPr lang="en-GB" sz="2200" dirty="0" smtClean="0"/>
              <a:t>			</a:t>
            </a:r>
            <a:r>
              <a:rPr lang="en-GB" sz="2200" dirty="0" err="1" smtClean="0"/>
              <a:t>System.out.println</a:t>
            </a:r>
            <a:r>
              <a:rPr lang="en-GB" sz="2200" dirty="0" smtClean="0"/>
              <a:t>(</a:t>
            </a:r>
            <a:r>
              <a:rPr lang="en-GB" sz="2200" dirty="0" err="1" smtClean="0"/>
              <a:t>importantInfo</a:t>
            </a:r>
            <a:r>
              <a:rPr lang="en-GB" sz="2200" dirty="0" smtClean="0"/>
              <a:t>[</a:t>
            </a:r>
            <a:r>
              <a:rPr lang="en-GB" sz="2200" dirty="0" err="1" smtClean="0"/>
              <a:t>i</a:t>
            </a:r>
            <a:r>
              <a:rPr lang="en-GB" sz="2200" dirty="0" smtClean="0"/>
              <a:t>]);</a:t>
            </a:r>
          </a:p>
          <a:p>
            <a:pPr marL="438912" indent="-320040" fontAlgn="auto">
              <a:spcBef>
                <a:spcPts val="0"/>
              </a:spcBef>
              <a:spcAft>
                <a:spcPts val="0"/>
              </a:spcAft>
              <a:buFont typeface="Wingdings 2"/>
              <a:buNone/>
              <a:defRPr/>
            </a:pPr>
            <a:r>
              <a:rPr lang="en-GB" sz="2200" dirty="0" smtClean="0"/>
              <a:t> 		} </a:t>
            </a:r>
          </a:p>
          <a:p>
            <a:pPr marL="438912" indent="-320040" fontAlgn="auto">
              <a:spcBef>
                <a:spcPts val="0"/>
              </a:spcBef>
              <a:spcAft>
                <a:spcPts val="0"/>
              </a:spcAft>
              <a:buFont typeface="Wingdings 2"/>
              <a:buNone/>
              <a:defRPr/>
            </a:pPr>
            <a:r>
              <a:rPr lang="en-GB" sz="2200" dirty="0" smtClean="0"/>
              <a:t>  	}</a:t>
            </a:r>
          </a:p>
          <a:p>
            <a:pPr marL="438912" indent="-320040" fontAlgn="auto">
              <a:spcBef>
                <a:spcPts val="0"/>
              </a:spcBef>
              <a:spcAft>
                <a:spcPts val="0"/>
              </a:spcAft>
              <a:buFont typeface="Wingdings 2"/>
              <a:buNone/>
              <a:defRPr/>
            </a:pPr>
            <a:r>
              <a:rPr lang="en-GB" sz="2200" dirty="0" smtClean="0"/>
              <a:t>}</a:t>
            </a:r>
          </a:p>
          <a:p>
            <a:pPr marL="438912" indent="-320040" fontAlgn="auto">
              <a:spcBef>
                <a:spcPts val="0"/>
              </a:spcBef>
              <a:spcAft>
                <a:spcPts val="0"/>
              </a:spcAft>
              <a:buFont typeface="Wingdings 2"/>
              <a:buNone/>
              <a:defRPr/>
            </a:pPr>
            <a:endParaRPr lang="en-GB" dirty="0"/>
          </a:p>
        </p:txBody>
      </p:sp>
      <p:sp>
        <p:nvSpPr>
          <p:cNvPr id="4" name="Content Placeholder 3"/>
          <p:cNvSpPr>
            <a:spLocks noGrp="1"/>
          </p:cNvSpPr>
          <p:nvPr>
            <p:ph sz="half" idx="2"/>
          </p:nvPr>
        </p:nvSpPr>
        <p:spPr>
          <a:xfrm>
            <a:off x="4648200" y="1773238"/>
            <a:ext cx="4038600" cy="4624387"/>
          </a:xfrm>
        </p:spPr>
        <p:txBody>
          <a:bodyPr rtlCol="0">
            <a:normAutofit fontScale="77500" lnSpcReduction="20000"/>
          </a:bodyPr>
          <a:lstStyle/>
          <a:p>
            <a:pPr marL="438912" indent="-320040" fontAlgn="auto">
              <a:spcBef>
                <a:spcPts val="0"/>
              </a:spcBef>
              <a:spcAft>
                <a:spcPts val="0"/>
              </a:spcAft>
              <a:buFont typeface="Wingdings 2"/>
              <a:buChar char=""/>
              <a:defRPr/>
            </a:pPr>
            <a:r>
              <a:rPr lang="en-US" dirty="0" smtClean="0"/>
              <a:t>The </a:t>
            </a:r>
            <a:r>
              <a:rPr lang="en-US" i="1" dirty="0" err="1" smtClean="0"/>
              <a:t>Thread.sleep</a:t>
            </a:r>
            <a:r>
              <a:rPr lang="en-US" i="1" dirty="0" smtClean="0"/>
              <a:t>()</a:t>
            </a:r>
            <a:r>
              <a:rPr lang="en-US" dirty="0" smtClean="0"/>
              <a:t> method call tells the running thread to pause for 4000 milliseconds and display a message when it awakes from its sleep.</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262</TotalTime>
  <Words>2554</Words>
  <Application>Microsoft Office PowerPoint</Application>
  <PresentationFormat>On-screen Show (4:3)</PresentationFormat>
  <Paragraphs>535</Paragraphs>
  <Slides>70</Slides>
  <Notes>62</Notes>
  <HiddenSlides>0</HiddenSlides>
  <MMClips>0</MMClips>
  <ScaleCrop>false</ScaleCrop>
  <HeadingPairs>
    <vt:vector size="6" baseType="variant">
      <vt:variant>
        <vt:lpstr>Fonts Used</vt:lpstr>
      </vt:variant>
      <vt:variant>
        <vt:i4>6</vt:i4>
      </vt:variant>
      <vt:variant>
        <vt:lpstr>Design Template</vt:lpstr>
      </vt:variant>
      <vt:variant>
        <vt:i4>7</vt:i4>
      </vt:variant>
      <vt:variant>
        <vt:lpstr>Slide Titles</vt:lpstr>
      </vt:variant>
      <vt:variant>
        <vt:i4>70</vt:i4>
      </vt:variant>
    </vt:vector>
  </HeadingPairs>
  <TitlesOfParts>
    <vt:vector size="83" baseType="lpstr">
      <vt:lpstr>Corbel</vt:lpstr>
      <vt:lpstr>Arial</vt:lpstr>
      <vt:lpstr>Wingdings 2</vt:lpstr>
      <vt:lpstr>Wingdings</vt:lpstr>
      <vt:lpstr>Wingdings 3</vt:lpstr>
      <vt:lpstr>Calibri</vt:lpstr>
      <vt:lpstr>Module</vt:lpstr>
      <vt:lpstr>Module</vt:lpstr>
      <vt:lpstr>Module</vt:lpstr>
      <vt:lpstr>Module</vt:lpstr>
      <vt:lpstr>Module</vt:lpstr>
      <vt:lpstr>Module</vt:lpstr>
      <vt:lpstr>Module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Company>Corebuilt Technologies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Synchronization</dc:title>
  <dc:creator>phil</dc:creator>
  <cp:lastModifiedBy>Administrator</cp:lastModifiedBy>
  <cp:revision>163</cp:revision>
  <dcterms:created xsi:type="dcterms:W3CDTF">2008-11-11T04:06:44Z</dcterms:created>
  <dcterms:modified xsi:type="dcterms:W3CDTF">2008-12-04T10:26:46Z</dcterms:modified>
</cp:coreProperties>
</file>