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3"/>
  </p:handoutMasterIdLst>
  <p:sldIdLst>
    <p:sldId id="257" r:id="rId2"/>
  </p:sldIdLst>
  <p:sldSz cx="36576000" cy="27432000"/>
  <p:notesSz cx="20193000" cy="32027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3564"/>
    <a:srgbClr val="D0D3D3"/>
    <a:srgbClr val="3B3D3C"/>
    <a:srgbClr val="002340"/>
    <a:srgbClr val="B35B19"/>
    <a:srgbClr val="7B5B35"/>
    <a:srgbClr val="CC6600"/>
    <a:srgbClr val="315E8F"/>
    <a:srgbClr val="131313"/>
    <a:srgbClr val="DC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665" autoAdjust="0"/>
    <p:restoredTop sz="94660" autoAdjust="0"/>
  </p:normalViewPr>
  <p:slideViewPr>
    <p:cSldViewPr snapToGrid="0" showGuides="1">
      <p:cViewPr>
        <p:scale>
          <a:sx n="28" d="100"/>
          <a:sy n="28" d="100"/>
        </p:scale>
        <p:origin x="-848" y="-80"/>
      </p:cViewPr>
      <p:guideLst>
        <p:guide orient="horz" pos="2985"/>
        <p:guide orient="horz" pos="3822"/>
        <p:guide orient="horz" pos="5501"/>
        <p:guide orient="horz" pos="2236"/>
        <p:guide orient="horz" pos="4699"/>
        <p:guide orient="horz" pos="6354"/>
        <p:guide orient="horz" pos="7232"/>
        <p:guide orient="horz" pos="8131"/>
        <p:guide orient="horz" pos="9029"/>
        <p:guide orient="horz" pos="9877"/>
        <p:guide orient="horz" pos="10749"/>
        <p:guide orient="horz" pos="11603"/>
        <p:guide orient="horz" pos="12458"/>
        <p:guide orient="horz" pos="13305"/>
        <p:guide orient="horz" pos="14203"/>
        <p:guide orient="horz" pos="1436"/>
        <p:guide orient="horz" pos="686"/>
        <p:guide orient="horz" pos="15053"/>
        <p:guide orient="horz" pos="15854"/>
        <p:guide orient="horz" pos="16579"/>
        <p:guide pos="23039"/>
        <p:guide/>
        <p:guide pos="1421"/>
        <p:guide pos="21556"/>
        <p:guide pos="11468"/>
        <p:guide pos="16623"/>
        <p:guide pos="6445"/>
        <p:guide pos="1777"/>
        <p:guide pos="6091"/>
        <p:guide pos="6801"/>
        <p:guide pos="11113"/>
        <p:guide pos="11823"/>
        <p:guide pos="16267"/>
        <p:guide pos="16977"/>
        <p:guide pos="21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defTabSz="912813">
              <a:defRPr sz="14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1464925" y="0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defTabSz="912813">
              <a:defRPr sz="14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413325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defTabSz="912813">
              <a:defRPr sz="14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1464925" y="30413325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defTabSz="912813">
              <a:defRPr sz="1400"/>
            </a:lvl1pPr>
          </a:lstStyle>
          <a:p>
            <a:fld id="{C878CD9C-CCBF-4972-959E-44150F024A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79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304"/>
            <a:ext cx="31089600" cy="58804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51028-0ABE-4902-9C7D-409FAF4285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43994-17F7-41DC-995E-7D966EF871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62517" y="2439592"/>
            <a:ext cx="7772400" cy="219444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0" y="2439592"/>
            <a:ext cx="23116117" cy="219444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C0B2A-4128-48D6-BA64-FD41612C12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D31DA-124D-42D9-BD8F-7C788B12C0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1" y="17627204"/>
            <a:ext cx="31089600" cy="5448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1" y="11626454"/>
            <a:ext cx="31089600" cy="60007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2B1596-8E14-4545-9DE9-1DAB80B18D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7925992"/>
            <a:ext cx="15443200" cy="164580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89600" y="7925992"/>
            <a:ext cx="15445317" cy="164580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F6F33-45E5-414B-996D-D9DCB82541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947"/>
            <a:ext cx="329184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2" y="6140055"/>
            <a:ext cx="16160751" cy="255984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2" y="8699899"/>
            <a:ext cx="16160751" cy="158043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140055"/>
            <a:ext cx="16167100" cy="255984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8699899"/>
            <a:ext cx="16167100" cy="158043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F9B76-BEC9-4CFA-B169-A250B41C8E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B37341-73FA-493D-A802-0E2B94CBE3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EB2D9-6AB4-47C1-ADD4-4C1043CC85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1091804"/>
            <a:ext cx="12033251" cy="464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1804"/>
            <a:ext cx="20447000" cy="234124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1" y="5740004"/>
            <a:ext cx="12033251" cy="18764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F0AAF-3D35-460D-B3A9-2589B68461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1" y="19202400"/>
            <a:ext cx="21945600" cy="22669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1" y="2451497"/>
            <a:ext cx="21945600" cy="16459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1" y="21469350"/>
            <a:ext cx="21945600" cy="3219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9857A-E5AB-47E1-A231-3FDFBD87EA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0" y="2439591"/>
            <a:ext cx="3109171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7925992"/>
            <a:ext cx="31091717" cy="1645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43200" y="24993601"/>
            <a:ext cx="7620000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defTabSz="3762375">
              <a:defRPr sz="58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8917" y="24993601"/>
            <a:ext cx="11580283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algn="ctr" defTabSz="3762375">
              <a:defRPr sz="58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4917" y="24993601"/>
            <a:ext cx="7620000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algn="r" defTabSz="3762375">
              <a:defRPr sz="5800"/>
            </a:lvl1pPr>
          </a:lstStyle>
          <a:p>
            <a:fld id="{16BB052E-FBB0-4E89-BFAC-06B2B0C9963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2pPr>
      <a:lvl3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3pPr>
      <a:lvl4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4pPr>
      <a:lvl5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5pPr>
      <a:lvl6pPr marL="4572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6pPr>
      <a:lvl7pPr marL="9144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7pPr>
      <a:lvl8pPr marL="13716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8pPr>
      <a:lvl9pPr marL="18288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9pPr>
    </p:titleStyle>
    <p:bodyStyle>
      <a:lvl1pPr marL="1412875" indent="-1412875" algn="l" defTabSz="3762375" rtl="0" eaLnBrk="0" fontAlgn="base" hangingPunct="0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+mn-cs"/>
        </a:defRPr>
      </a:lvl1pPr>
      <a:lvl2pPr marL="3055938" indent="-1174750" algn="l" defTabSz="3762375" rtl="0" eaLnBrk="0" fontAlgn="base" hangingPunct="0">
        <a:spcBef>
          <a:spcPct val="20000"/>
        </a:spcBef>
        <a:spcAft>
          <a:spcPct val="0"/>
        </a:spcAft>
        <a:buChar char="–"/>
        <a:defRPr sz="11500">
          <a:solidFill>
            <a:schemeClr val="tx1"/>
          </a:solidFill>
          <a:latin typeface="+mn-lt"/>
        </a:defRPr>
      </a:lvl2pPr>
      <a:lvl3pPr marL="4702175" indent="-939800" algn="l" defTabSz="3762375" rtl="0" eaLnBrk="0" fontAlgn="base" hangingPunct="0">
        <a:spcBef>
          <a:spcPct val="20000"/>
        </a:spcBef>
        <a:spcAft>
          <a:spcPct val="0"/>
        </a:spcAft>
        <a:buChar char="•"/>
        <a:defRPr sz="9800">
          <a:solidFill>
            <a:schemeClr val="tx1"/>
          </a:solidFill>
          <a:latin typeface="+mn-lt"/>
        </a:defRPr>
      </a:lvl3pPr>
      <a:lvl4pPr marL="6583363" indent="-941388" algn="l" defTabSz="3762375" rtl="0" eaLnBrk="0" fontAlgn="base" hangingPunct="0">
        <a:spcBef>
          <a:spcPct val="20000"/>
        </a:spcBef>
        <a:spcAft>
          <a:spcPct val="0"/>
        </a:spcAft>
        <a:buChar char="–"/>
        <a:defRPr sz="8300">
          <a:solidFill>
            <a:schemeClr val="tx1"/>
          </a:solidFill>
          <a:latin typeface="+mn-lt"/>
        </a:defRPr>
      </a:lvl4pPr>
      <a:lvl5pPr marL="84645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5pPr>
      <a:lvl6pPr marL="89217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6pPr>
      <a:lvl7pPr marL="93789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7pPr>
      <a:lvl8pPr marL="98361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8pPr>
      <a:lvl9pPr marL="102933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891932" y="783560"/>
            <a:ext cx="26141763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86915" tIns="193458" rIns="386915" bIns="193458" anchor="ctr"/>
          <a:lstStyle/>
          <a:p>
            <a:pPr algn="ctr" defTabSz="3225800"/>
            <a:r>
              <a:rPr lang="en-US" sz="9600" b="1" dirty="0"/>
              <a:t>Optimizing Latency and Throughput </a:t>
            </a:r>
            <a:r>
              <a:rPr lang="en-US" sz="9600" b="1" dirty="0" smtClean="0"/>
              <a:t>Tradeoffs </a:t>
            </a:r>
            <a:r>
              <a:rPr lang="en-US" sz="9600" b="1" dirty="0"/>
              <a:t>in a Stream Processing System</a:t>
            </a:r>
            <a:endParaRPr lang="en-US" sz="17400" b="1" dirty="0">
              <a:solidFill>
                <a:srgbClr val="00356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1167063" y="4069726"/>
            <a:ext cx="27262667" cy="72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0" tIns="54861" rIns="109720" bIns="54861">
            <a:spAutoFit/>
          </a:bodyPr>
          <a:lstStyle/>
          <a:p>
            <a:pPr algn="ctr" defTabSz="1096963"/>
            <a:r>
              <a:rPr lang="en-US" sz="4000" b="1" dirty="0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Joao </a:t>
            </a:r>
            <a:r>
              <a:rPr lang="en-US" sz="4000" b="1" dirty="0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Carreira (</a:t>
            </a:r>
            <a:r>
              <a:rPr lang="en-US" sz="4000" b="1" dirty="0" err="1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joao@berkeley.edu</a:t>
            </a:r>
            <a:r>
              <a:rPr lang="en-US" sz="4000" b="1" dirty="0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)            </a:t>
            </a:r>
            <a:r>
              <a:rPr lang="en-US" sz="4000" b="1" dirty="0" err="1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Jianneng</a:t>
            </a:r>
            <a:r>
              <a:rPr lang="en-US" sz="4000" b="1" dirty="0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 Li (</a:t>
            </a:r>
            <a:r>
              <a:rPr lang="en-US" sz="4000" b="1" dirty="0" err="1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jianneng@berkeley.edu</a:t>
            </a:r>
            <a:r>
              <a:rPr lang="en-US" sz="4000" b="1" dirty="0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4000" b="1" dirty="0">
              <a:solidFill>
                <a:srgbClr val="00356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32" name="Text Box 512"/>
          <p:cNvSpPr txBox="1">
            <a:spLocks noChangeArrowheads="1"/>
          </p:cNvSpPr>
          <p:nvPr/>
        </p:nvSpPr>
        <p:spPr bwMode="auto">
          <a:xfrm>
            <a:off x="18834102" y="12907567"/>
            <a:ext cx="14820900" cy="2944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Contributions</a:t>
            </a:r>
            <a:endParaRPr lang="en-US" sz="3600" dirty="0">
              <a:solidFill>
                <a:srgbClr val="00356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4100"/>
              </a:lnSpc>
              <a:spcBef>
                <a:spcPct val="30000"/>
              </a:spcBef>
            </a:pP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ipsum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dolor sit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amet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consectetur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adipiscing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elit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Duis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id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sem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vel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pulvinar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hendrerit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ac at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neque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Phasellus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ornare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erat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sit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amet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libero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ullamcorper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condimentum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Pellentesque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luctus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ornare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commodo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Sed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convallis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quam sit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amet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neque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lacinia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viverra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. Maecenas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vestibulum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purus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sit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amet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mollis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sagittis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orci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libero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feugiat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eros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, non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vehicula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est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sed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elit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. </a:t>
            </a:r>
            <a:endParaRPr 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50" name="Line 530"/>
          <p:cNvSpPr>
            <a:spLocks noChangeShapeType="1"/>
          </p:cNvSpPr>
          <p:nvPr/>
        </p:nvSpPr>
        <p:spPr bwMode="auto">
          <a:xfrm>
            <a:off x="0" y="26318766"/>
            <a:ext cx="36576000" cy="0"/>
          </a:xfrm>
          <a:prstGeom prst="line">
            <a:avLst/>
          </a:prstGeom>
          <a:noFill/>
          <a:ln w="9525">
            <a:solidFill>
              <a:srgbClr val="00356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652" name="Text Box 532"/>
          <p:cNvSpPr txBox="1">
            <a:spLocks noChangeArrowheads="1"/>
          </p:cNvSpPr>
          <p:nvPr/>
        </p:nvSpPr>
        <p:spPr bwMode="auto">
          <a:xfrm>
            <a:off x="1375734" y="5717422"/>
            <a:ext cx="8293201" cy="3787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Problem</a:t>
            </a:r>
            <a:endParaRPr lang="en-US" dirty="0">
              <a:solidFill>
                <a:srgbClr val="003564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ts val="4100"/>
              </a:lnSpc>
              <a:spcBef>
                <a:spcPct val="50000"/>
              </a:spcBef>
              <a:buFont typeface="Arial"/>
              <a:buChar char="•"/>
            </a:pPr>
            <a:r>
              <a:rPr lang="en-US" sz="2700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treaming systems (e.g., Spark) struggle between providing high throughput and low-latency</a:t>
            </a:r>
          </a:p>
          <a:p>
            <a:pPr marL="457200" indent="-457200">
              <a:lnSpc>
                <a:spcPts val="4100"/>
              </a:lnSpc>
              <a:spcBef>
                <a:spcPct val="50000"/>
              </a:spcBef>
              <a:buFont typeface="Arial"/>
              <a:buChar char="•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Common wisdom: micro-batch systems give up on latency to provide high throughput</a:t>
            </a:r>
          </a:p>
          <a:p>
            <a:pPr marL="457200" indent="-457200">
              <a:lnSpc>
                <a:spcPts val="4100"/>
              </a:lnSpc>
              <a:spcBef>
                <a:spcPct val="50000"/>
              </a:spcBef>
              <a:buFont typeface="Arial"/>
              <a:buChar char="•"/>
            </a:pPr>
            <a:endParaRPr 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532"/>
          <p:cNvSpPr txBox="1">
            <a:spLocks noChangeArrowheads="1"/>
          </p:cNvSpPr>
          <p:nvPr/>
        </p:nvSpPr>
        <p:spPr bwMode="auto">
          <a:xfrm>
            <a:off x="10797120" y="5717421"/>
            <a:ext cx="7828201" cy="6098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Contribution</a:t>
            </a:r>
            <a:endParaRPr lang="en-US" sz="3600" dirty="0">
              <a:solidFill>
                <a:srgbClr val="00356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4100"/>
              </a:lnSpc>
              <a:spcBef>
                <a:spcPct val="50000"/>
              </a:spcBef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1) We provide an evaluation of the performance of Spark Streaming across two major metrics: latency and throughput</a:t>
            </a:r>
          </a:p>
          <a:p>
            <a:pPr>
              <a:lnSpc>
                <a:spcPts val="4100"/>
              </a:lnSpc>
              <a:spcBef>
                <a:spcPct val="50000"/>
              </a:spcBef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2) We show that Spark Streaming currently cannot provide high throughput and low latency for realistic workloads</a:t>
            </a:r>
          </a:p>
          <a:p>
            <a:pPr>
              <a:lnSpc>
                <a:spcPts val="4100"/>
              </a:lnSpc>
              <a:spcBef>
                <a:spcPct val="50000"/>
              </a:spcBef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3) We propose a set of techniques to improve Spark:</a:t>
            </a:r>
          </a:p>
          <a:p>
            <a:pPr>
              <a:lnSpc>
                <a:spcPts val="4100"/>
              </a:lnSpc>
              <a:spcBef>
                <a:spcPct val="50000"/>
              </a:spcBef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a) </a:t>
            </a:r>
            <a:endParaRPr lang="en-US" sz="27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512"/>
          <p:cNvSpPr txBox="1">
            <a:spLocks noChangeArrowheads="1"/>
          </p:cNvSpPr>
          <p:nvPr/>
        </p:nvSpPr>
        <p:spPr bwMode="auto">
          <a:xfrm>
            <a:off x="18768486" y="17064038"/>
            <a:ext cx="14820900" cy="1278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Evaluation</a:t>
            </a:r>
            <a:endParaRPr lang="en-US" sz="3600" dirty="0">
              <a:solidFill>
                <a:srgbClr val="00356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4100"/>
              </a:lnSpc>
              <a:spcBef>
                <a:spcPct val="30000"/>
              </a:spcBef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W</a:t>
            </a:r>
            <a:endParaRPr 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512"/>
          <p:cNvSpPr txBox="1">
            <a:spLocks noChangeArrowheads="1"/>
          </p:cNvSpPr>
          <p:nvPr/>
        </p:nvSpPr>
        <p:spPr bwMode="auto">
          <a:xfrm>
            <a:off x="18834102" y="22546867"/>
            <a:ext cx="14820900" cy="1278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Future Work</a:t>
            </a:r>
            <a:endParaRPr lang="en-US" sz="3600" dirty="0">
              <a:solidFill>
                <a:srgbClr val="00356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4100"/>
              </a:lnSpc>
              <a:spcBef>
                <a:spcPct val="30000"/>
              </a:spcBef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Explain some of the next steps</a:t>
            </a:r>
            <a:endParaRPr 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642195" y="12249944"/>
            <a:ext cx="7157364" cy="50779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</a:rPr>
              <a:t>Graph1 – Benchmark</a:t>
            </a:r>
            <a:r>
              <a:rPr kumimoji="0" lang="en-US" sz="5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</a:rPr>
              <a:t> of Current Spark -&gt; cannot provide high </a:t>
            </a:r>
            <a:r>
              <a:rPr kumimoji="0" lang="en-US" sz="50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</a:rPr>
              <a:t>throuhgpu</a:t>
            </a:r>
            <a:r>
              <a:rPr lang="en-US" sz="5000" b="1" dirty="0" err="1" smtClean="0">
                <a:solidFill>
                  <a:schemeClr val="tx1"/>
                </a:solidFill>
                <a:latin typeface="Myriad Pro" pitchFamily="34" charset="0"/>
              </a:rPr>
              <a:t>t</a:t>
            </a:r>
            <a:r>
              <a:rPr lang="en-US" sz="5000" b="1" dirty="0" smtClean="0">
                <a:solidFill>
                  <a:schemeClr val="tx1"/>
                </a:solidFill>
                <a:latin typeface="Myriad Pro" pitchFamily="34" charset="0"/>
              </a:rPr>
              <a:t> low latency</a:t>
            </a:r>
            <a:endParaRPr kumimoji="0" lang="en-US" sz="5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9797112" y="12249944"/>
            <a:ext cx="7892721" cy="53047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000" b="1" dirty="0" smtClean="0">
                <a:solidFill>
                  <a:schemeClr val="tx1"/>
                </a:solidFill>
                <a:latin typeface="Myriad Pro" pitchFamily="34" charset="0"/>
              </a:rPr>
              <a:t>Graph2 – where does time go?</a:t>
            </a:r>
            <a:endParaRPr kumimoji="0" lang="en-US" sz="5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2155" y="0"/>
            <a:ext cx="8263467" cy="23587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6078" y="5624751"/>
            <a:ext cx="11377307" cy="7123398"/>
          </a:xfrm>
          <a:prstGeom prst="rect">
            <a:avLst/>
          </a:prstGeom>
        </p:spPr>
      </p:pic>
      <p:pic>
        <p:nvPicPr>
          <p:cNvPr id="27" name="Picture 556" descr="C:\Users\bjoern\Documents\My Dropbox\berkeley\cs160\final-presentations\ucseal_540_1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863667" y="2490993"/>
            <a:ext cx="2235612" cy="1772929"/>
          </a:xfrm>
          <a:prstGeom prst="rect">
            <a:avLst/>
          </a:prstGeom>
          <a:noFill/>
        </p:spPr>
      </p:pic>
      <p:sp>
        <p:nvSpPr>
          <p:cNvPr id="30" name="Rectangle 29"/>
          <p:cNvSpPr/>
          <p:nvPr/>
        </p:nvSpPr>
        <p:spPr bwMode="auto">
          <a:xfrm>
            <a:off x="1613161" y="18299260"/>
            <a:ext cx="7157364" cy="50779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</a:rPr>
              <a:t>Graph4 -</a:t>
            </a:r>
            <a:r>
              <a:rPr kumimoji="0" lang="en-US" sz="5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</a:rPr>
              <a:t> </a:t>
            </a:r>
            <a:r>
              <a:rPr kumimoji="0" lang="en-US" sz="5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</a:rPr>
              <a:t>Improvements – Micro</a:t>
            </a:r>
            <a:r>
              <a:rPr kumimoji="0" lang="en-US" sz="5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</a:rPr>
              <a:t> benchmarks</a:t>
            </a:r>
            <a:endParaRPr kumimoji="0" lang="en-US" sz="5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810348" y="18422616"/>
            <a:ext cx="7157364" cy="50779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</a:rPr>
              <a:t>Graph5</a:t>
            </a:r>
            <a:r>
              <a:rPr kumimoji="0" lang="en-US" sz="5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</a:rPr>
              <a:t> – </a:t>
            </a:r>
            <a:r>
              <a:rPr kumimoji="0" lang="en-US" sz="5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</a:rPr>
              <a:t>Improvements  Macro</a:t>
            </a:r>
            <a:r>
              <a:rPr kumimoji="0" lang="en-US" sz="5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</a:rPr>
              <a:t> benchmarks</a:t>
            </a:r>
            <a:endParaRPr kumimoji="0" lang="en-US" sz="5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Starvatar:Users:liz:Documents:ischool:BiD:BiD_Template_102007(Tahoma).pot</Template>
  <TotalTime>25134</TotalTime>
  <Words>218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FXPAL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jasonh</dc:creator>
  <cp:lastModifiedBy>Joao Carreira</cp:lastModifiedBy>
  <cp:revision>299</cp:revision>
  <cp:lastPrinted>2014-12-07T21:30:02Z</cp:lastPrinted>
  <dcterms:created xsi:type="dcterms:W3CDTF">2011-04-27T17:10:07Z</dcterms:created>
  <dcterms:modified xsi:type="dcterms:W3CDTF">2014-12-08T19:33:50Z</dcterms:modified>
</cp:coreProperties>
</file>