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handoutMasterIdLst>
    <p:handoutMasterId r:id="rId3"/>
  </p:handoutMasterIdLst>
  <p:sldIdLst>
    <p:sldId id="257" r:id="rId2"/>
  </p:sldIdLst>
  <p:sldSz cx="36576000" cy="27432000"/>
  <p:notesSz cx="20193000" cy="320278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900" kern="1200">
        <a:solidFill>
          <a:schemeClr val="tx1"/>
        </a:solidFill>
        <a:latin typeface="Myriad Pro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900" kern="1200">
        <a:solidFill>
          <a:schemeClr val="tx1"/>
        </a:solidFill>
        <a:latin typeface="Myriad Pro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900" kern="1200">
        <a:solidFill>
          <a:schemeClr val="tx1"/>
        </a:solidFill>
        <a:latin typeface="Myriad Pro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900" kern="1200">
        <a:solidFill>
          <a:schemeClr val="tx1"/>
        </a:solidFill>
        <a:latin typeface="Myriad Pro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900" kern="1200">
        <a:solidFill>
          <a:schemeClr val="tx1"/>
        </a:solidFill>
        <a:latin typeface="Myriad Pro" pitchFamily="34" charset="0"/>
        <a:ea typeface="+mn-ea"/>
        <a:cs typeface="+mn-cs"/>
      </a:defRPr>
    </a:lvl5pPr>
    <a:lvl6pPr marL="2286000" algn="l" defTabSz="914400" rtl="0" eaLnBrk="1" latinLnBrk="0" hangingPunct="1">
      <a:defRPr sz="2900" kern="1200">
        <a:solidFill>
          <a:schemeClr val="tx1"/>
        </a:solidFill>
        <a:latin typeface="Myriad Pro" pitchFamily="34" charset="0"/>
        <a:ea typeface="+mn-ea"/>
        <a:cs typeface="+mn-cs"/>
      </a:defRPr>
    </a:lvl6pPr>
    <a:lvl7pPr marL="2743200" algn="l" defTabSz="914400" rtl="0" eaLnBrk="1" latinLnBrk="0" hangingPunct="1">
      <a:defRPr sz="2900" kern="1200">
        <a:solidFill>
          <a:schemeClr val="tx1"/>
        </a:solidFill>
        <a:latin typeface="Myriad Pro" pitchFamily="34" charset="0"/>
        <a:ea typeface="+mn-ea"/>
        <a:cs typeface="+mn-cs"/>
      </a:defRPr>
    </a:lvl7pPr>
    <a:lvl8pPr marL="3200400" algn="l" defTabSz="914400" rtl="0" eaLnBrk="1" latinLnBrk="0" hangingPunct="1">
      <a:defRPr sz="2900" kern="1200">
        <a:solidFill>
          <a:schemeClr val="tx1"/>
        </a:solidFill>
        <a:latin typeface="Myriad Pro" pitchFamily="34" charset="0"/>
        <a:ea typeface="+mn-ea"/>
        <a:cs typeface="+mn-cs"/>
      </a:defRPr>
    </a:lvl8pPr>
    <a:lvl9pPr marL="3657600" algn="l" defTabSz="914400" rtl="0" eaLnBrk="1" latinLnBrk="0" hangingPunct="1">
      <a:defRPr sz="2900" kern="1200">
        <a:solidFill>
          <a:schemeClr val="tx1"/>
        </a:solidFill>
        <a:latin typeface="Myriad Pro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7D7D7D"/>
    <a:srgbClr val="7B7B7B"/>
    <a:srgbClr val="626262"/>
    <a:srgbClr val="3D3D3D"/>
    <a:srgbClr val="242424"/>
    <a:srgbClr val="1B1B1B"/>
    <a:srgbClr val="003564"/>
    <a:srgbClr val="D0D3D3"/>
    <a:srgbClr val="3B3D3C"/>
    <a:srgbClr val="0023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8243" autoAdjust="0"/>
    <p:restoredTop sz="94660" autoAdjust="0"/>
  </p:normalViewPr>
  <p:slideViewPr>
    <p:cSldViewPr snapToGrid="0" showGuides="1">
      <p:cViewPr>
        <p:scale>
          <a:sx n="30" d="100"/>
          <a:sy n="30" d="100"/>
        </p:scale>
        <p:origin x="-72" y="-72"/>
      </p:cViewPr>
      <p:guideLst>
        <p:guide orient="horz" pos="2985"/>
        <p:guide orient="horz" pos="3822"/>
        <p:guide orient="horz" pos="5501"/>
        <p:guide orient="horz" pos="2236"/>
        <p:guide orient="horz" pos="4699"/>
        <p:guide orient="horz" pos="6354"/>
        <p:guide orient="horz" pos="7232"/>
        <p:guide orient="horz" pos="8131"/>
        <p:guide orient="horz" pos="9029"/>
        <p:guide orient="horz" pos="9877"/>
        <p:guide orient="horz" pos="10749"/>
        <p:guide orient="horz" pos="11603"/>
        <p:guide orient="horz" pos="12458"/>
        <p:guide orient="horz" pos="13305"/>
        <p:guide orient="horz" pos="14203"/>
        <p:guide orient="horz" pos="1436"/>
        <p:guide orient="horz" pos="686"/>
        <p:guide orient="horz" pos="15053"/>
        <p:guide orient="horz" pos="15854"/>
        <p:guide orient="horz" pos="16579"/>
        <p:guide pos="23039"/>
        <p:guide/>
        <p:guide pos="1421"/>
        <p:guide pos="21556"/>
        <p:guide pos="11468"/>
        <p:guide pos="16623"/>
        <p:guide pos="6445"/>
        <p:guide pos="1777"/>
        <p:guide pos="6091"/>
        <p:guide pos="6801"/>
        <p:guide pos="11113"/>
        <p:guide pos="11823"/>
        <p:guide pos="16267"/>
        <p:guide pos="16977"/>
        <p:guide pos="2120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handoutMaster" Target="handoutMasters/handout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8732838" cy="159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37" tIns="45568" rIns="91137" bIns="45568" numCol="1" anchor="t" anchorCtr="0" compatLnSpc="1">
            <a:prstTxWarp prst="textNoShape">
              <a:avLst/>
            </a:prstTxWarp>
          </a:bodyPr>
          <a:lstStyle>
            <a:lvl1pPr defTabSz="912813">
              <a:defRPr sz="1400"/>
            </a:lvl1pPr>
          </a:lstStyle>
          <a:p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11464925" y="0"/>
            <a:ext cx="8732838" cy="159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37" tIns="45568" rIns="91137" bIns="45568" numCol="1" anchor="t" anchorCtr="0" compatLnSpc="1">
            <a:prstTxWarp prst="textNoShape">
              <a:avLst/>
            </a:prstTxWarp>
          </a:bodyPr>
          <a:lstStyle>
            <a:lvl1pPr algn="r" defTabSz="912813">
              <a:defRPr sz="1400"/>
            </a:lvl1pPr>
          </a:lstStyle>
          <a:p>
            <a:endParaRPr lang="en-US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30413325"/>
            <a:ext cx="8732838" cy="159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37" tIns="45568" rIns="91137" bIns="45568" numCol="1" anchor="b" anchorCtr="0" compatLnSpc="1">
            <a:prstTxWarp prst="textNoShape">
              <a:avLst/>
            </a:prstTxWarp>
          </a:bodyPr>
          <a:lstStyle>
            <a:lvl1pPr defTabSz="912813">
              <a:defRPr sz="1400"/>
            </a:lvl1pPr>
          </a:lstStyle>
          <a:p>
            <a:endParaRPr lang="en-US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11464925" y="30413325"/>
            <a:ext cx="8732838" cy="159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37" tIns="45568" rIns="91137" bIns="45568" numCol="1" anchor="b" anchorCtr="0" compatLnSpc="1">
            <a:prstTxWarp prst="textNoShape">
              <a:avLst/>
            </a:prstTxWarp>
          </a:bodyPr>
          <a:lstStyle>
            <a:lvl1pPr algn="r" defTabSz="912813">
              <a:defRPr sz="1400"/>
            </a:lvl1pPr>
          </a:lstStyle>
          <a:p>
            <a:fld id="{C878CD9C-CCBF-4972-959E-44150F024A0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2796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8521306"/>
            <a:ext cx="31089600" cy="58804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5544800"/>
            <a:ext cx="25603200" cy="70104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851028-0ABE-4902-9C7D-409FAF42856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843994-17F7-41DC-995E-7D966EF8710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062517" y="2439594"/>
            <a:ext cx="7772400" cy="2194440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743201" y="2439594"/>
            <a:ext cx="23116117" cy="2194440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FC0B2A-4128-48D6-BA64-FD41612C126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1D31DA-124D-42D9-BD8F-7C788B12C0E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89251" y="17627204"/>
            <a:ext cx="31089600" cy="54483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89251" y="11626454"/>
            <a:ext cx="31089600" cy="60007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2B1596-8E14-4545-9DE9-1DAB80B18D6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43200" y="7925994"/>
            <a:ext cx="15443200" cy="1645800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389601" y="7925994"/>
            <a:ext cx="15445317" cy="1645800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9F6F33-45E5-414B-996D-D9DCB82541E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098947"/>
            <a:ext cx="32918400" cy="4572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3" y="6140055"/>
            <a:ext cx="16160751" cy="255984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8803" y="8699899"/>
            <a:ext cx="16160751" cy="1580435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580102" y="6140055"/>
            <a:ext cx="16167100" cy="255984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580102" y="8699899"/>
            <a:ext cx="16167100" cy="1580435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2F9B76-BEC9-4CFA-B169-A250B41C8E5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B37341-73FA-493D-A802-0E2B94CBE34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AEB2D9-6AB4-47C1-ADD4-4C1043CC85A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2" y="1091804"/>
            <a:ext cx="12033251" cy="46482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00200" y="1091804"/>
            <a:ext cx="20447000" cy="234124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2" y="5740004"/>
            <a:ext cx="12033251" cy="18764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4F0AAF-3D35-460D-B3A9-2589B68461A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69151" y="19202400"/>
            <a:ext cx="21945600" cy="22669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69151" y="2451497"/>
            <a:ext cx="21945600" cy="164592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9151" y="21469350"/>
            <a:ext cx="21945600" cy="32194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19857A-E5AB-47E1-A231-3FDFBD87EA6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743201" y="2439591"/>
            <a:ext cx="31091717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76192" tIns="188095" rIns="376192" bIns="18809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43201" y="7925994"/>
            <a:ext cx="31091717" cy="164580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76192" tIns="188095" rIns="376192" bIns="18809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743200" y="24993603"/>
            <a:ext cx="7620000" cy="18299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76192" tIns="188095" rIns="376192" bIns="188095" numCol="1" anchor="t" anchorCtr="0" compatLnSpc="1">
            <a:prstTxWarp prst="textNoShape">
              <a:avLst/>
            </a:prstTxWarp>
          </a:bodyPr>
          <a:lstStyle>
            <a:lvl1pPr defTabSz="3762375">
              <a:defRPr sz="58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2498918" y="24993603"/>
            <a:ext cx="11580283" cy="18299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76192" tIns="188095" rIns="376192" bIns="188095" numCol="1" anchor="t" anchorCtr="0" compatLnSpc="1">
            <a:prstTxWarp prst="textNoShape">
              <a:avLst/>
            </a:prstTxWarp>
          </a:bodyPr>
          <a:lstStyle>
            <a:lvl1pPr algn="ctr" defTabSz="3762375">
              <a:defRPr sz="58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6214917" y="24993603"/>
            <a:ext cx="7620000" cy="18299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76192" tIns="188095" rIns="376192" bIns="188095" numCol="1" anchor="t" anchorCtr="0" compatLnSpc="1">
            <a:prstTxWarp prst="textNoShape">
              <a:avLst/>
            </a:prstTxWarp>
          </a:bodyPr>
          <a:lstStyle>
            <a:lvl1pPr algn="r" defTabSz="3762375">
              <a:defRPr sz="5800"/>
            </a:lvl1pPr>
          </a:lstStyle>
          <a:p>
            <a:fld id="{16BB052E-FBB0-4E89-BFAC-06B2B0C99633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762375" rtl="0" eaLnBrk="0" fontAlgn="base" hangingPunct="0">
        <a:spcBef>
          <a:spcPct val="0"/>
        </a:spcBef>
        <a:spcAft>
          <a:spcPct val="0"/>
        </a:spcAft>
        <a:defRPr sz="18200">
          <a:solidFill>
            <a:schemeClr val="tx2"/>
          </a:solidFill>
          <a:latin typeface="+mj-lt"/>
          <a:ea typeface="+mj-ea"/>
          <a:cs typeface="+mj-cs"/>
        </a:defRPr>
      </a:lvl1pPr>
      <a:lvl2pPr algn="ctr" defTabSz="3762375" rtl="0" eaLnBrk="0" fontAlgn="base" hangingPunct="0">
        <a:spcBef>
          <a:spcPct val="0"/>
        </a:spcBef>
        <a:spcAft>
          <a:spcPct val="0"/>
        </a:spcAft>
        <a:defRPr sz="18200">
          <a:solidFill>
            <a:schemeClr val="tx2"/>
          </a:solidFill>
          <a:latin typeface="Myriad Pro" pitchFamily="34" charset="0"/>
        </a:defRPr>
      </a:lvl2pPr>
      <a:lvl3pPr algn="ctr" defTabSz="3762375" rtl="0" eaLnBrk="0" fontAlgn="base" hangingPunct="0">
        <a:spcBef>
          <a:spcPct val="0"/>
        </a:spcBef>
        <a:spcAft>
          <a:spcPct val="0"/>
        </a:spcAft>
        <a:defRPr sz="18200">
          <a:solidFill>
            <a:schemeClr val="tx2"/>
          </a:solidFill>
          <a:latin typeface="Myriad Pro" pitchFamily="34" charset="0"/>
        </a:defRPr>
      </a:lvl3pPr>
      <a:lvl4pPr algn="ctr" defTabSz="3762375" rtl="0" eaLnBrk="0" fontAlgn="base" hangingPunct="0">
        <a:spcBef>
          <a:spcPct val="0"/>
        </a:spcBef>
        <a:spcAft>
          <a:spcPct val="0"/>
        </a:spcAft>
        <a:defRPr sz="18200">
          <a:solidFill>
            <a:schemeClr val="tx2"/>
          </a:solidFill>
          <a:latin typeface="Myriad Pro" pitchFamily="34" charset="0"/>
        </a:defRPr>
      </a:lvl4pPr>
      <a:lvl5pPr algn="ctr" defTabSz="3762375" rtl="0" eaLnBrk="0" fontAlgn="base" hangingPunct="0">
        <a:spcBef>
          <a:spcPct val="0"/>
        </a:spcBef>
        <a:spcAft>
          <a:spcPct val="0"/>
        </a:spcAft>
        <a:defRPr sz="18200">
          <a:solidFill>
            <a:schemeClr val="tx2"/>
          </a:solidFill>
          <a:latin typeface="Myriad Pro" pitchFamily="34" charset="0"/>
        </a:defRPr>
      </a:lvl5pPr>
      <a:lvl6pPr marL="457200" algn="ctr" defTabSz="3762375" rtl="0" eaLnBrk="0" fontAlgn="base" hangingPunct="0">
        <a:spcBef>
          <a:spcPct val="0"/>
        </a:spcBef>
        <a:spcAft>
          <a:spcPct val="0"/>
        </a:spcAft>
        <a:defRPr sz="18200">
          <a:solidFill>
            <a:schemeClr val="tx2"/>
          </a:solidFill>
          <a:latin typeface="Myriad Pro" pitchFamily="34" charset="0"/>
        </a:defRPr>
      </a:lvl6pPr>
      <a:lvl7pPr marL="914400" algn="ctr" defTabSz="3762375" rtl="0" eaLnBrk="0" fontAlgn="base" hangingPunct="0">
        <a:spcBef>
          <a:spcPct val="0"/>
        </a:spcBef>
        <a:spcAft>
          <a:spcPct val="0"/>
        </a:spcAft>
        <a:defRPr sz="18200">
          <a:solidFill>
            <a:schemeClr val="tx2"/>
          </a:solidFill>
          <a:latin typeface="Myriad Pro" pitchFamily="34" charset="0"/>
        </a:defRPr>
      </a:lvl7pPr>
      <a:lvl8pPr marL="1371600" algn="ctr" defTabSz="3762375" rtl="0" eaLnBrk="0" fontAlgn="base" hangingPunct="0">
        <a:spcBef>
          <a:spcPct val="0"/>
        </a:spcBef>
        <a:spcAft>
          <a:spcPct val="0"/>
        </a:spcAft>
        <a:defRPr sz="18200">
          <a:solidFill>
            <a:schemeClr val="tx2"/>
          </a:solidFill>
          <a:latin typeface="Myriad Pro" pitchFamily="34" charset="0"/>
        </a:defRPr>
      </a:lvl8pPr>
      <a:lvl9pPr marL="1828800" algn="ctr" defTabSz="3762375" rtl="0" eaLnBrk="0" fontAlgn="base" hangingPunct="0">
        <a:spcBef>
          <a:spcPct val="0"/>
        </a:spcBef>
        <a:spcAft>
          <a:spcPct val="0"/>
        </a:spcAft>
        <a:defRPr sz="18200">
          <a:solidFill>
            <a:schemeClr val="tx2"/>
          </a:solidFill>
          <a:latin typeface="Myriad Pro" pitchFamily="34" charset="0"/>
        </a:defRPr>
      </a:lvl9pPr>
    </p:titleStyle>
    <p:bodyStyle>
      <a:lvl1pPr marL="1412875" indent="-1412875" algn="l" defTabSz="3762375" rtl="0" eaLnBrk="0" fontAlgn="base" hangingPunct="0">
        <a:spcBef>
          <a:spcPct val="20000"/>
        </a:spcBef>
        <a:spcAft>
          <a:spcPct val="0"/>
        </a:spcAft>
        <a:buChar char="•"/>
        <a:defRPr sz="13200">
          <a:solidFill>
            <a:schemeClr val="tx1"/>
          </a:solidFill>
          <a:latin typeface="+mn-lt"/>
          <a:ea typeface="+mn-ea"/>
          <a:cs typeface="+mn-cs"/>
        </a:defRPr>
      </a:lvl1pPr>
      <a:lvl2pPr marL="3055938" indent="-1174750" algn="l" defTabSz="3762375" rtl="0" eaLnBrk="0" fontAlgn="base" hangingPunct="0">
        <a:spcBef>
          <a:spcPct val="20000"/>
        </a:spcBef>
        <a:spcAft>
          <a:spcPct val="0"/>
        </a:spcAft>
        <a:buChar char="–"/>
        <a:defRPr sz="11500">
          <a:solidFill>
            <a:schemeClr val="tx1"/>
          </a:solidFill>
          <a:latin typeface="+mn-lt"/>
        </a:defRPr>
      </a:lvl2pPr>
      <a:lvl3pPr marL="4702175" indent="-939800" algn="l" defTabSz="3762375" rtl="0" eaLnBrk="0" fontAlgn="base" hangingPunct="0">
        <a:spcBef>
          <a:spcPct val="20000"/>
        </a:spcBef>
        <a:spcAft>
          <a:spcPct val="0"/>
        </a:spcAft>
        <a:buChar char="•"/>
        <a:defRPr sz="9800">
          <a:solidFill>
            <a:schemeClr val="tx1"/>
          </a:solidFill>
          <a:latin typeface="+mn-lt"/>
        </a:defRPr>
      </a:lvl3pPr>
      <a:lvl4pPr marL="6583363" indent="-941388" algn="l" defTabSz="3762375" rtl="0" eaLnBrk="0" fontAlgn="base" hangingPunct="0">
        <a:spcBef>
          <a:spcPct val="20000"/>
        </a:spcBef>
        <a:spcAft>
          <a:spcPct val="0"/>
        </a:spcAft>
        <a:buChar char="–"/>
        <a:defRPr sz="8300">
          <a:solidFill>
            <a:schemeClr val="tx1"/>
          </a:solidFill>
          <a:latin typeface="+mn-lt"/>
        </a:defRPr>
      </a:lvl4pPr>
      <a:lvl5pPr marL="8464550" indent="-939800" algn="l" defTabSz="3762375" rtl="0" eaLnBrk="0" fontAlgn="base" hangingPunct="0">
        <a:spcBef>
          <a:spcPct val="20000"/>
        </a:spcBef>
        <a:spcAft>
          <a:spcPct val="0"/>
        </a:spcAft>
        <a:buChar char="»"/>
        <a:defRPr sz="8300">
          <a:solidFill>
            <a:schemeClr val="tx1"/>
          </a:solidFill>
          <a:latin typeface="+mn-lt"/>
        </a:defRPr>
      </a:lvl5pPr>
      <a:lvl6pPr marL="8921750" indent="-939800" algn="l" defTabSz="3762375" rtl="0" eaLnBrk="0" fontAlgn="base" hangingPunct="0">
        <a:spcBef>
          <a:spcPct val="20000"/>
        </a:spcBef>
        <a:spcAft>
          <a:spcPct val="0"/>
        </a:spcAft>
        <a:buChar char="»"/>
        <a:defRPr sz="8300">
          <a:solidFill>
            <a:schemeClr val="tx1"/>
          </a:solidFill>
          <a:latin typeface="+mn-lt"/>
        </a:defRPr>
      </a:lvl6pPr>
      <a:lvl7pPr marL="9378950" indent="-939800" algn="l" defTabSz="3762375" rtl="0" eaLnBrk="0" fontAlgn="base" hangingPunct="0">
        <a:spcBef>
          <a:spcPct val="20000"/>
        </a:spcBef>
        <a:spcAft>
          <a:spcPct val="0"/>
        </a:spcAft>
        <a:buChar char="»"/>
        <a:defRPr sz="8300">
          <a:solidFill>
            <a:schemeClr val="tx1"/>
          </a:solidFill>
          <a:latin typeface="+mn-lt"/>
        </a:defRPr>
      </a:lvl7pPr>
      <a:lvl8pPr marL="9836150" indent="-939800" algn="l" defTabSz="3762375" rtl="0" eaLnBrk="0" fontAlgn="base" hangingPunct="0">
        <a:spcBef>
          <a:spcPct val="20000"/>
        </a:spcBef>
        <a:spcAft>
          <a:spcPct val="0"/>
        </a:spcAft>
        <a:buChar char="»"/>
        <a:defRPr sz="8300">
          <a:solidFill>
            <a:schemeClr val="tx1"/>
          </a:solidFill>
          <a:latin typeface="+mn-lt"/>
        </a:defRPr>
      </a:lvl8pPr>
      <a:lvl9pPr marL="10293350" indent="-939800" algn="l" defTabSz="3762375" rtl="0" eaLnBrk="0" fontAlgn="base" hangingPunct="0">
        <a:spcBef>
          <a:spcPct val="20000"/>
        </a:spcBef>
        <a:spcAft>
          <a:spcPct val="0"/>
        </a:spcAft>
        <a:buChar char="»"/>
        <a:defRPr sz="83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em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eecs.berkeley.edu/Research/Projects/Images/107112-1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97714" y="25025830"/>
            <a:ext cx="5515812" cy="2097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1"/>
          <p:cNvGrpSpPr/>
          <p:nvPr/>
        </p:nvGrpSpPr>
        <p:grpSpPr>
          <a:xfrm>
            <a:off x="5446407" y="224513"/>
            <a:ext cx="25594136" cy="4090160"/>
            <a:chOff x="5321231" y="440545"/>
            <a:chExt cx="25594136" cy="4090160"/>
          </a:xfrm>
        </p:grpSpPr>
        <p:sp>
          <p:nvSpPr>
            <p:cNvPr id="5137" name="Rectangle 17"/>
            <p:cNvSpPr>
              <a:spLocks noChangeArrowheads="1"/>
            </p:cNvSpPr>
            <p:nvPr/>
          </p:nvSpPr>
          <p:spPr bwMode="auto">
            <a:xfrm>
              <a:off x="5321231" y="440545"/>
              <a:ext cx="25594136" cy="3209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386915" tIns="193458" rIns="386915" bIns="193458" anchor="ctr"/>
            <a:lstStyle/>
            <a:p>
              <a:pPr algn="ctr" defTabSz="3225800"/>
              <a:r>
                <a:rPr lang="en-US" sz="9000" dirty="0">
                  <a:latin typeface="+mj-lt"/>
                  <a:ea typeface="Verdana" panose="020B0604030504040204" pitchFamily="34" charset="0"/>
                  <a:cs typeface="Helvetica" panose="020B0604020202020204" pitchFamily="34" charset="0"/>
                </a:rPr>
                <a:t>Optimizing Latency and </a:t>
              </a:r>
              <a:r>
                <a:rPr lang="en-US" sz="9000" dirty="0" smtClean="0">
                  <a:latin typeface="+mj-lt"/>
                  <a:ea typeface="Verdana" panose="020B0604030504040204" pitchFamily="34" charset="0"/>
                  <a:cs typeface="Helvetica" panose="020B0604020202020204" pitchFamily="34" charset="0"/>
                </a:rPr>
                <a:t>Throughput</a:t>
              </a:r>
            </a:p>
            <a:p>
              <a:pPr algn="ctr" defTabSz="3225800"/>
              <a:r>
                <a:rPr lang="en-US" sz="9000" dirty="0" smtClean="0">
                  <a:latin typeface="+mj-lt"/>
                  <a:ea typeface="Verdana" panose="020B0604030504040204" pitchFamily="34" charset="0"/>
                  <a:cs typeface="Helvetica" panose="020B0604020202020204" pitchFamily="34" charset="0"/>
                </a:rPr>
                <a:t>Trade-offs in a Stream Processing System</a:t>
              </a:r>
              <a:endParaRPr lang="en-US" sz="9000" dirty="0">
                <a:solidFill>
                  <a:srgbClr val="003564"/>
                </a:solidFill>
                <a:latin typeface="+mj-lt"/>
                <a:ea typeface="Verdana" panose="020B060403050404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5134" name="Text Box 14"/>
            <p:cNvSpPr txBox="1">
              <a:spLocks noChangeArrowheads="1"/>
            </p:cNvSpPr>
            <p:nvPr/>
          </p:nvSpPr>
          <p:spPr bwMode="auto">
            <a:xfrm>
              <a:off x="6302564" y="3655071"/>
              <a:ext cx="23600227" cy="8756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109720" tIns="54861" rIns="109720" bIns="54861">
              <a:spAutoFit/>
            </a:bodyPr>
            <a:lstStyle/>
            <a:p>
              <a:pPr algn="ctr" defTabSz="1096963"/>
              <a:r>
                <a:rPr lang="en-US" sz="5000" b="1" dirty="0" smtClean="0">
                  <a:solidFill>
                    <a:srgbClr val="7D7D7D"/>
                  </a:solidFill>
                  <a:latin typeface="+mj-lt"/>
                  <a:ea typeface="Verdana" panose="020B0604030504040204" pitchFamily="34" charset="0"/>
                  <a:cs typeface="Helvetica" panose="020B0604020202020204" pitchFamily="34" charset="0"/>
                </a:rPr>
                <a:t>Joao </a:t>
              </a:r>
              <a:r>
                <a:rPr lang="en-US" sz="5000" b="1" dirty="0" err="1" smtClean="0">
                  <a:solidFill>
                    <a:srgbClr val="7D7D7D"/>
                  </a:solidFill>
                  <a:latin typeface="+mj-lt"/>
                  <a:ea typeface="Verdana" panose="020B0604030504040204" pitchFamily="34" charset="0"/>
                  <a:cs typeface="Helvetica" panose="020B0604020202020204" pitchFamily="34" charset="0"/>
                </a:rPr>
                <a:t>Carreira</a:t>
              </a:r>
              <a:r>
                <a:rPr lang="en-US" sz="5000" b="1" dirty="0" smtClean="0">
                  <a:solidFill>
                    <a:srgbClr val="7D7D7D"/>
                  </a:solidFill>
                  <a:latin typeface="+mj-lt"/>
                  <a:ea typeface="Verdana" panose="020B0604030504040204" pitchFamily="34" charset="0"/>
                  <a:cs typeface="Helvetica" panose="020B0604020202020204" pitchFamily="34" charset="0"/>
                </a:rPr>
                <a:t> (joao@berkeley.edu) 	</a:t>
              </a:r>
              <a:r>
                <a:rPr lang="en-US" sz="5000" b="1" dirty="0" err="1" smtClean="0">
                  <a:solidFill>
                    <a:srgbClr val="7D7D7D"/>
                  </a:solidFill>
                  <a:latin typeface="+mj-lt"/>
                  <a:ea typeface="Verdana" panose="020B0604030504040204" pitchFamily="34" charset="0"/>
                  <a:cs typeface="Helvetica" panose="020B0604020202020204" pitchFamily="34" charset="0"/>
                </a:rPr>
                <a:t>Jianneng</a:t>
              </a:r>
              <a:r>
                <a:rPr lang="en-US" sz="5000" b="1" dirty="0" smtClean="0">
                  <a:solidFill>
                    <a:srgbClr val="7D7D7D"/>
                  </a:solidFill>
                  <a:latin typeface="+mj-lt"/>
                  <a:ea typeface="Verdana" panose="020B0604030504040204" pitchFamily="34" charset="0"/>
                  <a:cs typeface="Helvetica" panose="020B0604020202020204" pitchFamily="34" charset="0"/>
                </a:rPr>
                <a:t> Li (jiannengli@berkeley.edu)</a:t>
              </a:r>
              <a:endParaRPr lang="en-US" sz="5000" b="1" dirty="0">
                <a:solidFill>
                  <a:srgbClr val="7D7D7D"/>
                </a:solidFill>
                <a:latin typeface="+mj-lt"/>
                <a:ea typeface="Verdana" panose="020B0604030504040204" pitchFamily="34" charset="0"/>
                <a:cs typeface="Helvetica" panose="020B0604020202020204" pitchFamily="34" charset="0"/>
              </a:endParaRPr>
            </a:p>
          </p:txBody>
        </p:sp>
      </p:grpSp>
      <p:sp>
        <p:nvSpPr>
          <p:cNvPr id="5632" name="Text Box 512"/>
          <p:cNvSpPr txBox="1">
            <a:spLocks noChangeArrowheads="1"/>
          </p:cNvSpPr>
          <p:nvPr/>
        </p:nvSpPr>
        <p:spPr bwMode="auto">
          <a:xfrm>
            <a:off x="20510502" y="12080250"/>
            <a:ext cx="14820900" cy="4801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6600" dirty="0">
                <a:solidFill>
                  <a:srgbClr val="003564"/>
                </a:solidFill>
                <a:ea typeface="Verdana" panose="020B0604030504040204" pitchFamily="34" charset="0"/>
                <a:cs typeface="Helvetica" panose="020B0604020202020204" pitchFamily="34" charset="0"/>
              </a:rPr>
              <a:t>Contribution</a:t>
            </a:r>
          </a:p>
          <a:p>
            <a:pPr>
              <a:spcBef>
                <a:spcPct val="50000"/>
              </a:spcBef>
            </a:pPr>
            <a:r>
              <a:rPr lang="en-US" sz="3000" dirty="0">
                <a:ea typeface="Verdana" panose="020B0604030504040204" pitchFamily="34" charset="0"/>
                <a:cs typeface="Helvetica" panose="020B0604020202020204" pitchFamily="34" charset="0"/>
              </a:rPr>
              <a:t>1) We provide an evaluation of the performance of Spark Streaming across two major metrics: latency and throughput</a:t>
            </a:r>
          </a:p>
          <a:p>
            <a:pPr>
              <a:spcBef>
                <a:spcPct val="50000"/>
              </a:spcBef>
            </a:pPr>
            <a:r>
              <a:rPr lang="en-US" sz="3000" dirty="0">
                <a:ea typeface="Verdana" panose="020B0604030504040204" pitchFamily="34" charset="0"/>
                <a:cs typeface="Helvetica" panose="020B0604020202020204" pitchFamily="34" charset="0"/>
              </a:rPr>
              <a:t>2) We show that Spark Streaming currently cannot provide high throughput and low latency for realistic workloads</a:t>
            </a:r>
          </a:p>
          <a:p>
            <a:pPr>
              <a:spcBef>
                <a:spcPct val="50000"/>
              </a:spcBef>
            </a:pPr>
            <a:r>
              <a:rPr lang="en-US" sz="3000" dirty="0">
                <a:ea typeface="Verdana" panose="020B0604030504040204" pitchFamily="34" charset="0"/>
                <a:cs typeface="Helvetica" panose="020B0604020202020204" pitchFamily="34" charset="0"/>
              </a:rPr>
              <a:t>3) Techniques/lesson to improve end-to-end latency:</a:t>
            </a:r>
          </a:p>
          <a:p>
            <a:pPr>
              <a:spcBef>
                <a:spcPct val="50000"/>
              </a:spcBef>
            </a:pPr>
            <a:r>
              <a:rPr lang="en-US" sz="3000" dirty="0">
                <a:ea typeface="Verdana" panose="020B0604030504040204" pitchFamily="34" charset="0"/>
                <a:cs typeface="Helvetica" panose="020B0604020202020204" pitchFamily="34" charset="0"/>
              </a:rPr>
              <a:t>a) </a:t>
            </a:r>
          </a:p>
        </p:txBody>
      </p:sp>
      <p:sp>
        <p:nvSpPr>
          <p:cNvPr id="5652" name="Text Box 532"/>
          <p:cNvSpPr txBox="1">
            <a:spLocks noChangeArrowheads="1"/>
          </p:cNvSpPr>
          <p:nvPr/>
        </p:nvSpPr>
        <p:spPr bwMode="auto">
          <a:xfrm>
            <a:off x="1375735" y="4890107"/>
            <a:ext cx="8293201" cy="55476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5000" dirty="0" smtClean="0">
                <a:solidFill>
                  <a:srgbClr val="003564"/>
                </a:solidFill>
                <a:latin typeface="+mj-lt"/>
                <a:ea typeface="Verdana" panose="020B0604030504040204" pitchFamily="34" charset="0"/>
                <a:cs typeface="Helvetica" panose="020B0604020202020204" pitchFamily="34" charset="0"/>
              </a:rPr>
              <a:t>Motivation</a:t>
            </a:r>
            <a:endParaRPr lang="en-US" sz="5000" dirty="0">
              <a:solidFill>
                <a:srgbClr val="003564"/>
              </a:solidFill>
              <a:latin typeface="+mj-lt"/>
              <a:ea typeface="Verdana" panose="020B0604030504040204" pitchFamily="34" charset="0"/>
              <a:cs typeface="Helvetica" panose="020B0604020202020204" pitchFamily="34" charset="0"/>
            </a:endParaRPr>
          </a:p>
          <a:p>
            <a:pPr marL="457200" indent="-457200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sz="2700" dirty="0" smtClean="0">
                <a:latin typeface="+mj-lt"/>
                <a:ea typeface="Verdana" panose="020B0604030504040204" pitchFamily="34" charset="0"/>
                <a:cs typeface="Helvetica" panose="020B0604020202020204" pitchFamily="34" charset="0"/>
              </a:rPr>
              <a:t>Streaming systems can process data in two ways: record-by-record or micro-batch, favoring latency and throughput respectively</a:t>
            </a:r>
          </a:p>
          <a:p>
            <a:pPr marL="457200" indent="-457200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sz="2700" dirty="0" smtClean="0">
                <a:latin typeface="+mj-lt"/>
                <a:ea typeface="Verdana" panose="020B0604030504040204" pitchFamily="34" charset="0"/>
                <a:cs typeface="Helvetica" panose="020B0604020202020204" pitchFamily="34" charset="0"/>
              </a:rPr>
              <a:t>Spark Streaming is a micro-batch stream processor built on top of Spark, and offers high throughput and targets 0.5 to 2 seconds of latency</a:t>
            </a:r>
          </a:p>
          <a:p>
            <a:pPr marL="457200" indent="-457200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sz="2700" dirty="0" smtClean="0">
                <a:latin typeface="+mj-lt"/>
                <a:ea typeface="Verdana" panose="020B0604030504040204" pitchFamily="34" charset="0"/>
                <a:cs typeface="Helvetica" panose="020B0604020202020204" pitchFamily="34" charset="0"/>
              </a:rPr>
              <a:t>Because Spark Streaming also has other desirable properties such as fault tolerance, we want to explore what it takes for the system to provide low latency while maintaining </a:t>
            </a:r>
            <a:r>
              <a:rPr lang="en-US" sz="2700" smtClean="0">
                <a:latin typeface="+mj-lt"/>
                <a:ea typeface="Verdana" panose="020B0604030504040204" pitchFamily="34" charset="0"/>
                <a:cs typeface="Helvetica" panose="020B0604020202020204" pitchFamily="34" charset="0"/>
              </a:rPr>
              <a:t>reasonable throughput</a:t>
            </a:r>
            <a:endParaRPr lang="en-US" sz="2700" dirty="0" smtClean="0">
              <a:latin typeface="+mj-lt"/>
              <a:ea typeface="Verdana" panose="020B0604030504040204" pitchFamily="34" charset="0"/>
              <a:cs typeface="Helvetica" panose="020B0604020202020204" pitchFamily="34" charset="0"/>
            </a:endParaRPr>
          </a:p>
        </p:txBody>
      </p:sp>
      <p:sp>
        <p:nvSpPr>
          <p:cNvPr id="29" name="Text Box 532"/>
          <p:cNvSpPr txBox="1">
            <a:spLocks noChangeArrowheads="1"/>
          </p:cNvSpPr>
          <p:nvPr/>
        </p:nvSpPr>
        <p:spPr bwMode="auto">
          <a:xfrm>
            <a:off x="10797121" y="4890104"/>
            <a:ext cx="7828201" cy="13926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5000" dirty="0" smtClean="0">
                <a:solidFill>
                  <a:srgbClr val="003564"/>
                </a:solidFill>
                <a:latin typeface="+mj-lt"/>
                <a:ea typeface="Verdana" panose="020B0604030504040204" pitchFamily="34" charset="0"/>
                <a:cs typeface="Helvetica" panose="020B0604020202020204" pitchFamily="34" charset="0"/>
              </a:rPr>
              <a:t>Techniques</a:t>
            </a:r>
            <a:endParaRPr lang="en-US" sz="5000" dirty="0">
              <a:solidFill>
                <a:srgbClr val="003564"/>
              </a:solidFill>
              <a:latin typeface="+mj-lt"/>
              <a:ea typeface="Verdana" panose="020B0604030504040204" pitchFamily="34" charset="0"/>
              <a:cs typeface="Helvetica" panose="020B0604020202020204" pitchFamily="34" charset="0"/>
            </a:endParaRPr>
          </a:p>
          <a:p>
            <a:pPr>
              <a:spcBef>
                <a:spcPct val="50000"/>
              </a:spcBef>
            </a:pPr>
            <a:r>
              <a:rPr lang="en-US" sz="2700" dirty="0" smtClean="0">
                <a:latin typeface="+mj-lt"/>
                <a:ea typeface="Verdana" panose="020B0604030504040204" pitchFamily="34" charset="0"/>
                <a:cs typeface="Helvetica" panose="020B0604020202020204" pitchFamily="34" charset="0"/>
              </a:rPr>
              <a:t>1)</a:t>
            </a:r>
            <a:endParaRPr lang="en-US" sz="2700" dirty="0" smtClean="0">
              <a:latin typeface="+mj-lt"/>
              <a:ea typeface="Verdana" panose="020B0604030504040204" pitchFamily="34" charset="0"/>
              <a:cs typeface="Helvetica" panose="020B0604020202020204" pitchFamily="34" charset="0"/>
            </a:endParaRPr>
          </a:p>
        </p:txBody>
      </p:sp>
      <p:sp>
        <p:nvSpPr>
          <p:cNvPr id="32" name="Text Box 512"/>
          <p:cNvSpPr txBox="1">
            <a:spLocks noChangeArrowheads="1"/>
          </p:cNvSpPr>
          <p:nvPr/>
        </p:nvSpPr>
        <p:spPr bwMode="auto">
          <a:xfrm>
            <a:off x="20516565" y="17423200"/>
            <a:ext cx="14820900" cy="11864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600" dirty="0" smtClean="0">
                <a:solidFill>
                  <a:srgbClr val="003564"/>
                </a:solidFill>
                <a:latin typeface="+mj-lt"/>
                <a:ea typeface="Verdana" panose="020B0604030504040204" pitchFamily="34" charset="0"/>
                <a:cs typeface="Helvetica" panose="020B0604020202020204" pitchFamily="34" charset="0"/>
              </a:rPr>
              <a:t>Evaluation</a:t>
            </a:r>
            <a:endParaRPr lang="en-US" sz="3600" dirty="0">
              <a:solidFill>
                <a:srgbClr val="003564"/>
              </a:solidFill>
              <a:latin typeface="+mj-lt"/>
              <a:ea typeface="Verdana" panose="020B0604030504040204" pitchFamily="34" charset="0"/>
              <a:cs typeface="Helvetica" panose="020B0604020202020204" pitchFamily="34" charset="0"/>
            </a:endParaRPr>
          </a:p>
          <a:p>
            <a:pPr>
              <a:spcBef>
                <a:spcPct val="30000"/>
              </a:spcBef>
            </a:pPr>
            <a:r>
              <a:rPr lang="en-US" sz="2700" dirty="0" smtClean="0">
                <a:latin typeface="+mj-lt"/>
                <a:ea typeface="Verdana" panose="020B0604030504040204" pitchFamily="34" charset="0"/>
                <a:cs typeface="Helvetica" panose="020B0604020202020204" pitchFamily="34" charset="0"/>
              </a:rPr>
              <a:t>W</a:t>
            </a:r>
            <a:endParaRPr lang="en-US" sz="2700" dirty="0">
              <a:latin typeface="+mj-lt"/>
              <a:ea typeface="Verdana" panose="020B0604030504040204" pitchFamily="34" charset="0"/>
              <a:cs typeface="Helvetica" panose="020B0604020202020204" pitchFamily="34" charset="0"/>
            </a:endParaRPr>
          </a:p>
        </p:txBody>
      </p:sp>
      <p:sp>
        <p:nvSpPr>
          <p:cNvPr id="33" name="Text Box 512"/>
          <p:cNvSpPr txBox="1">
            <a:spLocks noChangeArrowheads="1"/>
          </p:cNvSpPr>
          <p:nvPr/>
        </p:nvSpPr>
        <p:spPr bwMode="auto">
          <a:xfrm>
            <a:off x="20510502" y="21719550"/>
            <a:ext cx="14820900" cy="28069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600" dirty="0" smtClean="0">
                <a:solidFill>
                  <a:srgbClr val="003564"/>
                </a:solidFill>
                <a:latin typeface="+mj-lt"/>
                <a:ea typeface="Verdana" panose="020B0604030504040204" pitchFamily="34" charset="0"/>
                <a:cs typeface="Helvetica" panose="020B0604020202020204" pitchFamily="34" charset="0"/>
              </a:rPr>
              <a:t>Lessons</a:t>
            </a:r>
            <a:endParaRPr lang="en-US" sz="3600" dirty="0">
              <a:solidFill>
                <a:srgbClr val="003564"/>
              </a:solidFill>
              <a:latin typeface="+mj-lt"/>
              <a:ea typeface="Verdana" panose="020B0604030504040204" pitchFamily="34" charset="0"/>
              <a:cs typeface="Helvetica" panose="020B0604020202020204" pitchFamily="34" charset="0"/>
            </a:endParaRPr>
          </a:p>
          <a:p>
            <a:pPr>
              <a:spcBef>
                <a:spcPct val="30000"/>
              </a:spcBef>
            </a:pPr>
            <a:r>
              <a:rPr lang="en-US" sz="2700" dirty="0" smtClean="0">
                <a:latin typeface="+mj-lt"/>
                <a:ea typeface="Verdana" panose="020B0604030504040204" pitchFamily="34" charset="0"/>
                <a:cs typeface="Helvetica" panose="020B0604020202020204" pitchFamily="34" charset="0"/>
              </a:rPr>
              <a:t>Serialization:</a:t>
            </a:r>
          </a:p>
          <a:p>
            <a:pPr>
              <a:spcBef>
                <a:spcPct val="30000"/>
              </a:spcBef>
            </a:pPr>
            <a:r>
              <a:rPr lang="en-US" sz="2700" dirty="0" smtClean="0">
                <a:latin typeface="+mj-lt"/>
                <a:ea typeface="Verdana" panose="020B0604030504040204" pitchFamily="34" charset="0"/>
                <a:cs typeface="Helvetica" panose="020B0604020202020204" pitchFamily="34" charset="0"/>
              </a:rPr>
              <a:t>Batch window:</a:t>
            </a:r>
          </a:p>
          <a:p>
            <a:pPr>
              <a:spcBef>
                <a:spcPct val="30000"/>
              </a:spcBef>
            </a:pPr>
            <a:r>
              <a:rPr lang="en-US" sz="2700" dirty="0" smtClean="0">
                <a:latin typeface="+mj-lt"/>
                <a:ea typeface="Verdana" panose="020B0604030504040204" pitchFamily="34" charset="0"/>
                <a:cs typeface="Helvetica" panose="020B0604020202020204" pitchFamily="34" charset="0"/>
              </a:rPr>
              <a:t>Scheduling scalability:</a:t>
            </a:r>
          </a:p>
          <a:p>
            <a:pPr>
              <a:spcBef>
                <a:spcPct val="30000"/>
              </a:spcBef>
            </a:pPr>
            <a:r>
              <a:rPr lang="en-US" sz="2700" dirty="0" smtClean="0">
                <a:latin typeface="+mj-lt"/>
                <a:ea typeface="Verdana" panose="020B0604030504040204" pitchFamily="34" charset="0"/>
                <a:cs typeface="Helvetica" panose="020B0604020202020204" pitchFamily="34" charset="0"/>
              </a:rPr>
              <a:t>Throughput:</a:t>
            </a:r>
            <a:endParaRPr lang="en-US" sz="2700" dirty="0">
              <a:latin typeface="+mj-lt"/>
              <a:ea typeface="Verdana" panose="020B0604030504040204" pitchFamily="34" charset="0"/>
              <a:cs typeface="Helvetica" panose="020B0604020202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12479" y="4797434"/>
            <a:ext cx="11377307" cy="7123398"/>
          </a:xfrm>
          <a:prstGeom prst="rect">
            <a:avLst/>
          </a:prstGeom>
        </p:spPr>
      </p:pic>
      <p:pic>
        <p:nvPicPr>
          <p:cNvPr id="27" name="Picture 556" descr="C:\Users\bjoern\Documents\My Dropbox\berkeley\cs160\final-presentations\ucseal_540_139.png"/>
          <p:cNvPicPr>
            <a:picLocks noChangeAspect="1" noChangeArrowheads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509370" y="25192875"/>
            <a:ext cx="1930041" cy="1930041"/>
          </a:xfrm>
          <a:prstGeom prst="rect">
            <a:avLst/>
          </a:prstGeom>
          <a:noFill/>
        </p:spPr>
      </p:pic>
      <p:pic>
        <p:nvPicPr>
          <p:cNvPr id="4" name="Picture 3" descr="6ms_time_breakdown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8332" y="11011980"/>
            <a:ext cx="8453487" cy="8453487"/>
          </a:xfrm>
          <a:prstGeom prst="rect">
            <a:avLst/>
          </a:prstGeom>
        </p:spPr>
      </p:pic>
      <p:pic>
        <p:nvPicPr>
          <p:cNvPr id="9" name="Picture 8" descr="batchsize_vs_latency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1328" y="10509720"/>
            <a:ext cx="7549326" cy="7549326"/>
          </a:xfrm>
          <a:prstGeom prst="rect">
            <a:avLst/>
          </a:prstGeom>
        </p:spPr>
      </p:pic>
      <p:pic>
        <p:nvPicPr>
          <p:cNvPr id="10" name="Picture 9" descr="cdf_e2e_times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5903" y="18059046"/>
            <a:ext cx="7321007" cy="732100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969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9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Myriad Pro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969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9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Myriad Pro" pitchFamily="34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Starvatar:Users:liz:Documents:ischool:BiD:BiD_Template_102007(Tahoma).pot</Template>
  <TotalTime>28653</TotalTime>
  <Words>155</Words>
  <Application>Microsoft Office PowerPoint</Application>
  <PresentationFormat>Custom</PresentationFormat>
  <Paragraphs>21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Blank Presentation</vt:lpstr>
      <vt:lpstr>PowerPoint Presentation</vt:lpstr>
    </vt:vector>
  </TitlesOfParts>
  <Company>FXPAL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jasonh</dc:creator>
  <cp:lastModifiedBy>Jianneng</cp:lastModifiedBy>
  <cp:revision>321</cp:revision>
  <cp:lastPrinted>2014-12-10T21:45:24Z</cp:lastPrinted>
  <dcterms:created xsi:type="dcterms:W3CDTF">2011-04-27T17:10:07Z</dcterms:created>
  <dcterms:modified xsi:type="dcterms:W3CDTF">2014-12-11T10:59:07Z</dcterms:modified>
</cp:coreProperties>
</file>