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564"/>
    <a:srgbClr val="D0D3D3"/>
    <a:srgbClr val="3B3D3C"/>
    <a:srgbClr val="002340"/>
    <a:srgbClr val="B35B19"/>
    <a:srgbClr val="7B5B35"/>
    <a:srgbClr val="CC6600"/>
    <a:srgbClr val="315E8F"/>
    <a:srgbClr val="131313"/>
    <a:srgbClr val="DC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02" autoAdjust="0"/>
    <p:restoredTop sz="94660" autoAdjust="0"/>
  </p:normalViewPr>
  <p:slideViewPr>
    <p:cSldViewPr snapToGrid="0" showGuides="1">
      <p:cViewPr>
        <p:scale>
          <a:sx n="30" d="100"/>
          <a:sy n="30" d="100"/>
        </p:scale>
        <p:origin x="96" y="-10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4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2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439592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2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0" y="7925992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7925992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1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7" y="24993601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1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1522553" y="783560"/>
            <a:ext cx="25594136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86915" tIns="193458" rIns="386915" bIns="193458" anchor="ctr"/>
          <a:lstStyle/>
          <a:p>
            <a:pPr algn="ctr" defTabSz="3225800"/>
            <a:r>
              <a:rPr lang="en-US" sz="9600" b="1" dirty="0"/>
              <a:t>Optimizing Latency and Throughput </a:t>
            </a:r>
            <a:r>
              <a:rPr lang="en-US" sz="9600" b="1" dirty="0" smtClean="0"/>
              <a:t>Trade-offs </a:t>
            </a:r>
            <a:r>
              <a:rPr lang="en-US" sz="9600" b="1" dirty="0"/>
              <a:t>in a Stream Processing System</a:t>
            </a:r>
            <a:endParaRPr lang="en-US" sz="174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167063" y="4069726"/>
            <a:ext cx="27262667" cy="7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0" tIns="54861" rIns="109720" bIns="54861">
            <a:spAutoFit/>
          </a:bodyPr>
          <a:lstStyle/>
          <a:p>
            <a:pPr algn="ctr" defTabSz="1096963"/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Joao Carreira (joao@berkeley.edu)            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 Li (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jiannengli@berkeley.edu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40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18834102" y="12907567"/>
            <a:ext cx="14820900" cy="294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Contributions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hendrerit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 at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ullamcorper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condimentum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luctus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convallis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quam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viverra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Maecenas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vestibulum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mollis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non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vehicula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50" name="Line 530"/>
          <p:cNvSpPr>
            <a:spLocks noChangeShapeType="1"/>
          </p:cNvSpPr>
          <p:nvPr/>
        </p:nvSpPr>
        <p:spPr bwMode="auto">
          <a:xfrm>
            <a:off x="0" y="26318766"/>
            <a:ext cx="36576000" cy="0"/>
          </a:xfrm>
          <a:prstGeom prst="line">
            <a:avLst/>
          </a:prstGeom>
          <a:noFill/>
          <a:ln w="9525">
            <a:solidFill>
              <a:srgbClr val="0035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5717422"/>
            <a:ext cx="8293201" cy="378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treaming systems (e.g., Spark) struggle between providing high throughput and low-latency</a:t>
            </a: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Common wisdom: micro-batch systems give up on latency to provide high throughput</a:t>
            </a: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0797120" y="5717421"/>
            <a:ext cx="7828201" cy="609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1) We provide an evaluation of the performance of Spark Streaming across two major metrics: latency and throughput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2) We show that Spark Streaming currently cannot provide high throughput and low latency for realistic workloads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3) We propose a set of techniques to improve Spark: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a) </a:t>
            </a: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18768486" y="17064038"/>
            <a:ext cx="14820900" cy="127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W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18834102" y="22546867"/>
            <a:ext cx="14820900" cy="127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Explain some of the next steps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642195" y="12249944"/>
            <a:ext cx="7157364" cy="50779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Graph1 – Benchmark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of Current Spark -&gt; cannot provide high </a:t>
            </a:r>
            <a:r>
              <a:rPr kumimoji="0" lang="en-US" sz="5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throuhgpu</a:t>
            </a:r>
            <a:r>
              <a:rPr lang="en-US" sz="5000" b="1" dirty="0" err="1" smtClean="0">
                <a:solidFill>
                  <a:schemeClr val="tx1"/>
                </a:solidFill>
                <a:latin typeface="Myriad Pro" pitchFamily="34" charset="0"/>
              </a:rPr>
              <a:t>t</a:t>
            </a:r>
            <a:r>
              <a:rPr lang="en-US" sz="5000" b="1" dirty="0" smtClean="0">
                <a:solidFill>
                  <a:schemeClr val="tx1"/>
                </a:solidFill>
                <a:latin typeface="Myriad Pro" pitchFamily="34" charset="0"/>
              </a:rPr>
              <a:t> low latency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797112" y="12249944"/>
            <a:ext cx="7892721" cy="530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0" b="1" dirty="0" smtClean="0">
                <a:solidFill>
                  <a:schemeClr val="tx1"/>
                </a:solidFill>
                <a:latin typeface="Myriad Pro" pitchFamily="34" charset="0"/>
              </a:rPr>
              <a:t>Graph2 – where does time go?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155" y="0"/>
            <a:ext cx="8263467" cy="2358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078" y="5624751"/>
            <a:ext cx="11377307" cy="7123398"/>
          </a:xfrm>
          <a:prstGeom prst="rect">
            <a:avLst/>
          </a:prstGeom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0863667" y="2490992"/>
            <a:ext cx="2791335" cy="2791335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 bwMode="auto">
          <a:xfrm>
            <a:off x="1613161" y="18299260"/>
            <a:ext cx="7157364" cy="50779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Graph4 -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</a:t>
            </a: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Improvements – Micro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benchmarks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810348" y="18422616"/>
            <a:ext cx="7157364" cy="50779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Graph5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– </a:t>
            </a: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Improvements  Macro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benchmarks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25166</TotalTime>
  <Words>208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300</cp:revision>
  <cp:lastPrinted>2014-12-07T21:30:02Z</cp:lastPrinted>
  <dcterms:created xsi:type="dcterms:W3CDTF">2011-04-27T17:10:07Z</dcterms:created>
  <dcterms:modified xsi:type="dcterms:W3CDTF">2014-12-08T22:37:58Z</dcterms:modified>
</cp:coreProperties>
</file>