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27432000" cy="36576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564"/>
    <a:srgbClr val="D0D3D3"/>
    <a:srgbClr val="3B3D3C"/>
    <a:srgbClr val="002340"/>
    <a:srgbClr val="B35B19"/>
    <a:srgbClr val="7B5B35"/>
    <a:srgbClr val="CC6600"/>
    <a:srgbClr val="315E8F"/>
    <a:srgbClr val="131313"/>
    <a:srgbClr val="DC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65" autoAdjust="0"/>
    <p:restoredTop sz="94660" autoAdjust="0"/>
  </p:normalViewPr>
  <p:slideViewPr>
    <p:cSldViewPr snapToGrid="0" showGuides="1">
      <p:cViewPr>
        <p:scale>
          <a:sx n="32" d="100"/>
          <a:sy n="32" d="100"/>
        </p:scale>
        <p:origin x="-1312" y="1168"/>
      </p:cViewPr>
      <p:guideLst>
        <p:guide orient="horz" pos="3980"/>
        <p:guide orient="horz" pos="5096"/>
        <p:guide orient="horz" pos="7335"/>
        <p:guide orient="horz" pos="2981"/>
        <p:guide orient="horz" pos="6265"/>
        <p:guide orient="horz" pos="8472"/>
        <p:guide orient="horz" pos="9643"/>
        <p:guide orient="horz" pos="10841"/>
        <p:guide orient="horz" pos="12039"/>
        <p:guide orient="horz" pos="13169"/>
        <p:guide orient="horz" pos="14332"/>
        <p:guide orient="horz" pos="15471"/>
        <p:guide orient="horz" pos="16611"/>
        <p:guide orient="horz" pos="17740"/>
        <p:guide orient="horz" pos="18937"/>
        <p:guide orient="horz" pos="1915"/>
        <p:guide orient="horz" pos="915"/>
        <p:guide orient="horz" pos="20071"/>
        <p:guide orient="horz" pos="21139"/>
        <p:guide orient="horz" pos="22105"/>
        <p:guide pos="17279"/>
        <p:guide/>
        <p:guide pos="1066"/>
        <p:guide pos="16167"/>
        <p:guide pos="8601"/>
        <p:guide pos="12467"/>
        <p:guide pos="4834"/>
        <p:guide pos="1333"/>
        <p:guide pos="4568"/>
        <p:guide pos="5101"/>
        <p:guide pos="8335"/>
        <p:guide pos="8867"/>
        <p:guide pos="12200"/>
        <p:guide pos="12733"/>
        <p:guide pos="15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1738"/>
            <a:ext cx="23317200" cy="7840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6888" y="3252789"/>
            <a:ext cx="5829300" cy="29259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3252789"/>
            <a:ext cx="17337088" cy="29259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2939"/>
            <a:ext cx="23317200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1939"/>
            <a:ext cx="23317200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0567989"/>
            <a:ext cx="11582400" cy="21944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2200" y="10567989"/>
            <a:ext cx="11583988" cy="21944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5263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8186739"/>
            <a:ext cx="12120563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11599864"/>
            <a:ext cx="12120563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6" y="8186739"/>
            <a:ext cx="12125325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6" y="11599864"/>
            <a:ext cx="12125325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455739"/>
            <a:ext cx="9024938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5739"/>
            <a:ext cx="153352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7653339"/>
            <a:ext cx="9024938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0"/>
            <a:ext cx="16459200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663"/>
            <a:ext cx="16459200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0"/>
            <a:ext cx="16459200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252788"/>
            <a:ext cx="2331878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0567989"/>
            <a:ext cx="23318788" cy="2194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400" y="33324801"/>
            <a:ext cx="5715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4188" y="33324801"/>
            <a:ext cx="8685212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61188" y="33324801"/>
            <a:ext cx="5715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1722688" y="1165709"/>
            <a:ext cx="23630159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86915" tIns="193458" rIns="386915" bIns="193458" anchor="ctr"/>
          <a:lstStyle/>
          <a:p>
            <a:pPr algn="ctr" defTabSz="3225800"/>
            <a:r>
              <a:rPr lang="en-US" sz="9600" b="1" dirty="0"/>
              <a:t>Optimizing Latency and Throughput Trade-offs in a Stream Processing System</a:t>
            </a:r>
            <a:endParaRPr lang="en-US" sz="174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937000" y="5547262"/>
            <a:ext cx="20447000" cy="72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0" tIns="54861" rIns="109720" bIns="54861">
            <a:spAutoFit/>
          </a:bodyPr>
          <a:lstStyle/>
          <a:p>
            <a:pPr algn="ctr" defTabSz="1096963"/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Joao 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Carreira (</a:t>
            </a:r>
            <a:r>
              <a:rPr lang="en-US" sz="4000" b="1" dirty="0" err="1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joao@berkeley.edu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)            </a:t>
            </a:r>
            <a:r>
              <a:rPr lang="en-US" sz="4000" b="1" dirty="0" err="1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Jianneng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 Li (</a:t>
            </a:r>
            <a:r>
              <a:rPr lang="en-US" sz="4000" b="1" dirty="0" err="1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jianneng@berkeley.edu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40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14125576" y="17210088"/>
            <a:ext cx="11115675" cy="39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Contributions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pulvinar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hendrerit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ac at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Phasellus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ullamcorper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condimentum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Pellentesque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luctus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convallis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quam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lacinia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viverra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Maecenas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vestibulum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purus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mollis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sagittis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orci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feugiat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eros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non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vehicula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50" name="Line 530"/>
          <p:cNvSpPr>
            <a:spLocks noChangeShapeType="1"/>
          </p:cNvSpPr>
          <p:nvPr/>
        </p:nvSpPr>
        <p:spPr bwMode="auto">
          <a:xfrm>
            <a:off x="0" y="35091688"/>
            <a:ext cx="27432000" cy="0"/>
          </a:xfrm>
          <a:prstGeom prst="line">
            <a:avLst/>
          </a:prstGeom>
          <a:noFill/>
          <a:ln w="9525">
            <a:solidFill>
              <a:srgbClr val="0035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2117726" y="9488490"/>
            <a:ext cx="5133975" cy="494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Problem</a:t>
            </a:r>
            <a:endParaRPr lang="en-US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Widely used streaming systems struggle between providing high throughput and low-latency. The common wisdom is that systems like Spark give up on latency to provide high throughput, whereas systems like Storm give up on throughput to provide low-latency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70" name="Text Box 550"/>
          <p:cNvSpPr txBox="1">
            <a:spLocks noChangeArrowheads="1"/>
          </p:cNvSpPr>
          <p:nvPr/>
        </p:nvSpPr>
        <p:spPr bwMode="auto">
          <a:xfrm>
            <a:off x="1978979" y="33514348"/>
            <a:ext cx="5184775" cy="6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Caption here. Hooray! I am a caption, and I am happy to be a caption. </a:t>
            </a:r>
          </a:p>
        </p:txBody>
      </p:sp>
      <p:sp>
        <p:nvSpPr>
          <p:cNvPr id="5671" name="Text Box 551"/>
          <p:cNvSpPr txBox="1">
            <a:spLocks noChangeArrowheads="1"/>
          </p:cNvSpPr>
          <p:nvPr/>
        </p:nvSpPr>
        <p:spPr bwMode="auto">
          <a:xfrm>
            <a:off x="8009892" y="33514348"/>
            <a:ext cx="5184775" cy="6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Caption here. Hooray! I am a caption, and I am happy to be a caption. 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8097839" y="9488489"/>
            <a:ext cx="5133975" cy="589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Contribution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1) We provide an evaluation of the performance of Spark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Straming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across two major metrics: latency and throughput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2) We show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tha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Spark Streaming’s architecture cannot provide high throughput and low latency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3) We propose 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512"/>
          <p:cNvSpPr txBox="1">
            <a:spLocks noChangeArrowheads="1"/>
          </p:cNvSpPr>
          <p:nvPr/>
        </p:nvSpPr>
        <p:spPr bwMode="auto">
          <a:xfrm>
            <a:off x="14076364" y="22752051"/>
            <a:ext cx="11115675" cy="338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pulvinar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hendrerit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ac at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Phasellus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ullamcorper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condimentum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Pellentesque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luctus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convallis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quam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lacinia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viverra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Maecenas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vestibulum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purus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mollis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sagittis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orci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feugiat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eros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non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14125576" y="30062488"/>
            <a:ext cx="11115675" cy="28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err="1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consectetuer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Integer in sem.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Proin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nec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Fusce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feugiat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sapien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Donec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suscipit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eu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ultrices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risus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at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faucibus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mattis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ligula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odio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porttitor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, a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dignissim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543"/>
          <p:cNvSpPr txBox="1">
            <a:spLocks noChangeArrowheads="1"/>
          </p:cNvSpPr>
          <p:nvPr/>
        </p:nvSpPr>
        <p:spPr bwMode="auto">
          <a:xfrm>
            <a:off x="2021207" y="27658457"/>
            <a:ext cx="1116488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Caption here. </a:t>
            </a:r>
            <a:r>
              <a:rPr lang="en-US" sz="1800" dirty="0" smtClean="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Each figure should have a caption that explains the image. Write in full sentences.</a:t>
            </a:r>
            <a:endParaRPr lang="en-US" sz="1800" dirty="0">
              <a:solidFill>
                <a:srgbClr val="13131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116138" y="30062489"/>
            <a:ext cx="5135562" cy="3409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Image placeholder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8096251" y="30062489"/>
            <a:ext cx="5135562" cy="3409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Image placeholder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727" y="7758145"/>
            <a:ext cx="11775014" cy="8989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22994</TotalTime>
  <Words>344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291</cp:revision>
  <cp:lastPrinted>1999-02-18T02:37:10Z</cp:lastPrinted>
  <dcterms:created xsi:type="dcterms:W3CDTF">2011-04-27T17:10:07Z</dcterms:created>
  <dcterms:modified xsi:type="dcterms:W3CDTF">2014-12-07T07:53:10Z</dcterms:modified>
</cp:coreProperties>
</file>