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43" autoAdjust="0"/>
    <p:restoredTop sz="94660" autoAdjust="0"/>
  </p:normalViewPr>
  <p:slideViewPr>
    <p:cSldViewPr snapToGrid="0" showGuides="1">
      <p:cViewPr>
        <p:scale>
          <a:sx n="30" d="100"/>
          <a:sy n="30" d="100"/>
        </p:scale>
        <p:origin x="-80" y="488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14" y="25025830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Joao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0510502" y="12080250"/>
            <a:ext cx="148209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dirty="0">
                <a:solidFill>
                  <a:srgbClr val="003564"/>
                </a:solidFill>
                <a:ea typeface="Verdana" panose="020B0604030504040204" pitchFamily="34" charset="0"/>
                <a:cs typeface="Helvetica" panose="020B0604020202020204" pitchFamily="34" charset="0"/>
              </a:rPr>
              <a:t>Contribution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ea typeface="Verdana" panose="020B0604030504040204" pitchFamily="34" charset="0"/>
                <a:cs typeface="Helvetica" panose="020B0604020202020204" pitchFamily="34" charset="0"/>
              </a:rPr>
              <a:t>1) We provide an evaluation of the performance of Spark Streaming across two major metrics: latency and throughput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ea typeface="Verdana" panose="020B0604030504040204" pitchFamily="34" charset="0"/>
                <a:cs typeface="Helvetica" panose="020B0604020202020204" pitchFamily="34" charset="0"/>
              </a:rPr>
              <a:t>2) We show that Spark Streaming currently cannot provide high throughput and low latency for realistic workloads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ea typeface="Verdana" panose="020B0604030504040204" pitchFamily="34" charset="0"/>
                <a:cs typeface="Helvetica" panose="020B0604020202020204" pitchFamily="34" charset="0"/>
              </a:rPr>
              <a:t>3) Techniques/lesson to improve end-to-end latency:</a:t>
            </a:r>
          </a:p>
          <a:p>
            <a:pPr>
              <a:spcBef>
                <a:spcPct val="50000"/>
              </a:spcBef>
            </a:pPr>
            <a:r>
              <a:rPr lang="en-US" sz="3000" dirty="0">
                <a:ea typeface="Verdana" panose="020B0604030504040204" pitchFamily="34" charset="0"/>
                <a:cs typeface="Helvetica" panose="020B0604020202020204" pitchFamily="34" charset="0"/>
              </a:rPr>
              <a:t>a) </a:t>
            </a: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5" y="4890107"/>
            <a:ext cx="8293201" cy="554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and targets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also has other desirable properties such as fault tolerance, we want to explore what it takes for the system to provide low latency while maintaining </a:t>
            </a:r>
            <a:r>
              <a:rPr lang="en-US" sz="270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reasonable throughput</a:t>
            </a:r>
            <a:endParaRPr lang="en-US" sz="2700" dirty="0" smtClean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0797121" y="4890104"/>
            <a:ext cx="7828201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Techniques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1)</a:t>
            </a:r>
          </a:p>
        </p:txBody>
      </p:sp>
      <p:sp>
        <p:nvSpPr>
          <p:cNvPr id="32" name="Text Box 512"/>
          <p:cNvSpPr txBox="1">
            <a:spLocks noChangeArrowheads="1"/>
          </p:cNvSpPr>
          <p:nvPr/>
        </p:nvSpPr>
        <p:spPr bwMode="auto">
          <a:xfrm>
            <a:off x="20516565" y="17423200"/>
            <a:ext cx="14820900" cy="1186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Evaluation</a:t>
            </a:r>
            <a:endParaRPr lang="en-US" sz="36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</a:t>
            </a:r>
            <a:endParaRPr lang="en-US" sz="27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6648836" y="16978216"/>
            <a:ext cx="14820900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Lessons</a:t>
            </a:r>
            <a:endParaRPr lang="en-US" sz="36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Serialization:</a:t>
            </a: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Batch window:</a:t>
            </a: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scalability:</a:t>
            </a: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Throughput:</a:t>
            </a:r>
            <a:endParaRPr lang="en-US" sz="27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2479" y="4797434"/>
            <a:ext cx="11377307" cy="7123398"/>
          </a:xfrm>
          <a:prstGeom prst="rect">
            <a:avLst/>
          </a:prstGeom>
        </p:spPr>
      </p:pic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09370" y="25192875"/>
            <a:ext cx="1930041" cy="1930041"/>
          </a:xfrm>
          <a:prstGeom prst="rect">
            <a:avLst/>
          </a:prstGeom>
          <a:noFill/>
        </p:spPr>
      </p:pic>
      <p:pic>
        <p:nvPicPr>
          <p:cNvPr id="4" name="Picture 3" descr="6ms_time_breakdow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332" y="10884980"/>
            <a:ext cx="8453487" cy="8453487"/>
          </a:xfrm>
          <a:prstGeom prst="rect">
            <a:avLst/>
          </a:prstGeom>
        </p:spPr>
      </p:pic>
      <p:pic>
        <p:nvPicPr>
          <p:cNvPr id="9" name="Picture 8" descr="batchsize_vs_latency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28" y="10509720"/>
            <a:ext cx="7549326" cy="7549326"/>
          </a:xfrm>
          <a:prstGeom prst="rect">
            <a:avLst/>
          </a:prstGeom>
        </p:spPr>
      </p:pic>
      <p:pic>
        <p:nvPicPr>
          <p:cNvPr id="10" name="Picture 9" descr="cdf_e2e_time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04" y="19134666"/>
            <a:ext cx="5652720" cy="5652720"/>
          </a:xfrm>
          <a:prstGeom prst="rect">
            <a:avLst/>
          </a:prstGeom>
        </p:spPr>
      </p:pic>
      <p:pic>
        <p:nvPicPr>
          <p:cNvPr id="3" name="Picture 2" descr="lazy_micro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19828933"/>
            <a:ext cx="6400800" cy="6400800"/>
          </a:xfrm>
          <a:prstGeom prst="rect">
            <a:avLst/>
          </a:prstGeom>
        </p:spPr>
      </p:pic>
      <p:pic>
        <p:nvPicPr>
          <p:cNvPr id="5" name="Picture 4" descr="task_deser_micro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933" y="19998267"/>
            <a:ext cx="6400800" cy="6400800"/>
          </a:xfrm>
          <a:prstGeom prst="rect">
            <a:avLst/>
          </a:prstGeom>
        </p:spPr>
      </p:pic>
      <p:pic>
        <p:nvPicPr>
          <p:cNvPr id="6" name="Picture 5" descr="runtime_optimizations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600" y="20040599"/>
            <a:ext cx="6400800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28658</TotalTime>
  <Words>173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Joao Carreira</cp:lastModifiedBy>
  <cp:revision>322</cp:revision>
  <cp:lastPrinted>2014-12-10T21:45:24Z</cp:lastPrinted>
  <dcterms:created xsi:type="dcterms:W3CDTF">2011-04-27T17:10:07Z</dcterms:created>
  <dcterms:modified xsi:type="dcterms:W3CDTF">2014-12-11T11:05:55Z</dcterms:modified>
</cp:coreProperties>
</file>