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D7D7D"/>
    <a:srgbClr val="7B7B7B"/>
    <a:srgbClr val="626262"/>
    <a:srgbClr val="3D3D3D"/>
    <a:srgbClr val="242424"/>
    <a:srgbClr val="1B1B1B"/>
    <a:srgbClr val="003564"/>
    <a:srgbClr val="D0D3D3"/>
    <a:srgbClr val="3B3D3C"/>
    <a:srgbClr val="00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39" autoAdjust="0"/>
    <p:restoredTop sz="94660" autoAdjust="0"/>
  </p:normalViewPr>
  <p:slideViewPr>
    <p:cSldViewPr snapToGrid="0" showGuides="1">
      <p:cViewPr>
        <p:scale>
          <a:sx n="45" d="100"/>
          <a:sy n="45" d="100"/>
        </p:scale>
        <p:origin x="4800" y="-72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ecs.berkeley.edu/Research/Projects/Images/107112-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4" y="25025830"/>
            <a:ext cx="5515812" cy="20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46407" y="224513"/>
            <a:ext cx="25594136" cy="4090160"/>
            <a:chOff x="5321231" y="440545"/>
            <a:chExt cx="25594136" cy="4090160"/>
          </a:xfrm>
        </p:grpSpPr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321231" y="440545"/>
              <a:ext cx="25594136" cy="3209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86915" tIns="193458" rIns="386915" bIns="193458" anchor="ctr"/>
            <a:lstStyle/>
            <a:p>
              <a:pPr algn="ctr" defTabSz="3225800"/>
              <a:r>
                <a:rPr lang="en-US" sz="9000" dirty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Optimizing Latency and </a:t>
              </a:r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Throughput</a:t>
              </a:r>
            </a:p>
            <a:p>
              <a:pPr algn="ctr" defTabSz="3225800"/>
              <a:r>
                <a:rPr lang="en-US" sz="9000" dirty="0" smtClean="0"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Trade-offs in a Stream Processing System</a:t>
              </a:r>
              <a:endParaRPr lang="en-US" sz="9000" dirty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6302564" y="3655071"/>
              <a:ext cx="23600227" cy="875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09720" tIns="54861" rIns="109720" bIns="54861">
              <a:spAutoFit/>
            </a:bodyPr>
            <a:lstStyle/>
            <a:p>
              <a:pPr algn="ctr" defTabSz="1096963"/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João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Carreira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(joao@berkeley.edu) 	</a:t>
              </a:r>
              <a:r>
                <a:rPr lang="en-US" sz="5000" b="1" dirty="0" err="1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Jianneng</a:t>
              </a:r>
              <a:r>
                <a:rPr lang="en-US" sz="5000" b="1" dirty="0" smtClean="0">
                  <a:solidFill>
                    <a:srgbClr val="7D7D7D"/>
                  </a:solidFill>
                  <a:latin typeface="+mj-lt"/>
                  <a:ea typeface="Verdana" panose="020B0604030504040204" pitchFamily="34" charset="0"/>
                  <a:cs typeface="Helvetica" panose="020B0604020202020204" pitchFamily="34" charset="0"/>
                </a:rPr>
                <a:t> Li (jiannengli@berkeley.edu)</a:t>
              </a:r>
              <a:endParaRPr lang="en-US" sz="5000" b="1" dirty="0">
                <a:solidFill>
                  <a:srgbClr val="7D7D7D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22290730" y="4779213"/>
            <a:ext cx="1322224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Implementation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smtClean="0">
                <a:ea typeface="Verdana" panose="020B0604030504040204" pitchFamily="34" charset="0"/>
                <a:cs typeface="Helvetica" panose="020B0604020202020204" pitchFamily="34" charset="0"/>
              </a:rPr>
              <a:t>Task overhead</a:t>
            </a:r>
            <a:endParaRPr lang="en-US" sz="3000" dirty="0"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5" y="4890107"/>
            <a:ext cx="10337294" cy="60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Motivation and Objective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Streaming systems can process data in two ways: record-by-record or micro-batch, favoring latency and throughput respectively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Spark Streaming is a micro-batch stream processor built on top of Spark, and offers high throughput and targets 0.5 to 2 seconds of latency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Because Spark Streaming also has other desirable properties such as fault tolerance, we want to explore what it takes for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 system of its architecture 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to provide low latency while maintaining reasonable throughput</a:t>
            </a: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180509" y="19977886"/>
            <a:ext cx="10986856" cy="654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Experiments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O</a:t>
            </a: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ne node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throughput, find end-to-end latencies of data for various batch windows; as well, find average breakdown as well as cumulative distribution function (CDF) of those latencies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For a configuration with stable end-to-end latencies, find average breakdown of times for running tasks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Multiple nodes</a:t>
            </a: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Given a throughput and batch window, compare latencies and breakdowns per-node to that of one-node deployment</a:t>
            </a: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22290730" y="10624540"/>
            <a:ext cx="13222242" cy="1186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W</a:t>
            </a: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26045170" y="12391947"/>
            <a:ext cx="10168356" cy="679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Lessons</a:t>
            </a:r>
            <a:endParaRPr lang="en-US" sz="36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Serialization: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Batch window: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Scheduling scalability:</a:t>
            </a:r>
          </a:p>
          <a:p>
            <a:pPr>
              <a:spcBef>
                <a:spcPct val="30000"/>
              </a:spcBef>
            </a:pP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Throughput</a:t>
            </a:r>
            <a:r>
              <a:rPr lang="en-US" sz="2700" dirty="0" smtClean="0"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ea typeface="Verdana" panose="020B0604030504040204" pitchFamily="34" charset="0"/>
                <a:cs typeface="Helvetica" panose="020B0604020202020204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ea typeface="Verdana" panose="020B0604030504040204" pitchFamily="34" charset="0"/>
                <a:cs typeface="Helvetica" panose="020B0604020202020204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ea typeface="Verdana" panose="020B0604030504040204" pitchFamily="34" charset="0"/>
                <a:cs typeface="Helvetica" panose="020B0604020202020204" pitchFamily="34" charset="0"/>
              </a:rPr>
              <a:t>3) Techniques/lesson to improve end-to-end latency: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ea typeface="Verdana" panose="020B0604030504040204" pitchFamily="34" charset="0"/>
                <a:cs typeface="Helvetica" panose="020B0604020202020204" pitchFamily="34" charset="0"/>
              </a:rPr>
              <a:t>a) </a:t>
            </a:r>
          </a:p>
          <a:p>
            <a:pPr>
              <a:spcBef>
                <a:spcPct val="30000"/>
              </a:spcBef>
            </a:pPr>
            <a:endParaRPr lang="en-US" sz="2700" dirty="0"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5" y="12391947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097926" y="25185075"/>
            <a:ext cx="1930041" cy="1930041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390" y="12163422"/>
            <a:ext cx="7814464" cy="7814464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478" y="4676993"/>
            <a:ext cx="7101708" cy="7101708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99" y="20524068"/>
            <a:ext cx="6591048" cy="6591048"/>
          </a:xfrm>
          <a:prstGeom prst="rect">
            <a:avLst/>
          </a:prstGeom>
        </p:spPr>
      </p:pic>
      <p:pic>
        <p:nvPicPr>
          <p:cNvPr id="3" name="Picture 2" descr="lazy_micr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146" y="18827870"/>
            <a:ext cx="6400800" cy="6400800"/>
          </a:xfrm>
          <a:prstGeom prst="rect">
            <a:avLst/>
          </a:prstGeom>
        </p:spPr>
      </p:pic>
      <p:pic>
        <p:nvPicPr>
          <p:cNvPr id="5" name="Picture 4" descr="task_deser_micr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304" y="13683790"/>
            <a:ext cx="4539712" cy="4539712"/>
          </a:xfrm>
          <a:prstGeom prst="rect">
            <a:avLst/>
          </a:prstGeom>
        </p:spPr>
      </p:pic>
      <p:pic>
        <p:nvPicPr>
          <p:cNvPr id="6" name="Picture 5" descr="runtime_optimizations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967" y="19977886"/>
            <a:ext cx="4368800" cy="4368800"/>
          </a:xfrm>
          <a:prstGeom prst="rect">
            <a:avLst/>
          </a:prstGeom>
        </p:spPr>
      </p:pic>
      <p:sp>
        <p:nvSpPr>
          <p:cNvPr id="19" name="Text Box 532"/>
          <p:cNvSpPr txBox="1">
            <a:spLocks noChangeArrowheads="1"/>
          </p:cNvSpPr>
          <p:nvPr/>
        </p:nvSpPr>
        <p:spPr bwMode="auto">
          <a:xfrm>
            <a:off x="1375735" y="11393981"/>
            <a:ext cx="883506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 smtClean="0">
                <a:solidFill>
                  <a:srgbClr val="003564"/>
                </a:solidFill>
                <a:latin typeface="+mj-lt"/>
                <a:ea typeface="Verdana" panose="020B0604030504040204" pitchFamily="34" charset="0"/>
                <a:cs typeface="Helvetica" panose="020B0604020202020204" pitchFamily="34" charset="0"/>
              </a:rPr>
              <a:t>Architecture</a:t>
            </a:r>
            <a:endParaRPr lang="en-US" sz="5000" dirty="0">
              <a:solidFill>
                <a:srgbClr val="003564"/>
              </a:solidFill>
              <a:latin typeface="+mj-lt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28884</TotalTime>
  <Words>230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Jianneng</cp:lastModifiedBy>
  <cp:revision>332</cp:revision>
  <cp:lastPrinted>2014-12-10T21:45:24Z</cp:lastPrinted>
  <dcterms:created xsi:type="dcterms:W3CDTF">2011-04-27T17:10:07Z</dcterms:created>
  <dcterms:modified xsi:type="dcterms:W3CDTF">2014-12-11T14:54:11Z</dcterms:modified>
</cp:coreProperties>
</file>