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4"/>
  </p:handoutMasterIdLst>
  <p:sldIdLst>
    <p:sldId id="257" r:id="rId2"/>
    <p:sldId id="258" r:id="rId3"/>
  </p:sldIdLst>
  <p:sldSz cx="36576000" cy="27432000"/>
  <p:notesSz cx="20193000" cy="32027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D7D7D"/>
    <a:srgbClr val="7B7B7B"/>
    <a:srgbClr val="626262"/>
    <a:srgbClr val="3D3D3D"/>
    <a:srgbClr val="242424"/>
    <a:srgbClr val="1B1B1B"/>
    <a:srgbClr val="003564"/>
    <a:srgbClr val="D0D3D3"/>
    <a:srgbClr val="3B3D3C"/>
    <a:srgbClr val="00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39" autoAdjust="0"/>
    <p:restoredTop sz="94660" autoAdjust="0"/>
  </p:normalViewPr>
  <p:slideViewPr>
    <p:cSldViewPr snapToGrid="0" showGuides="1">
      <p:cViewPr varScale="1">
        <p:scale>
          <a:sx n="22" d="100"/>
          <a:sy n="22" d="100"/>
        </p:scale>
        <p:origin x="-276" y="-108"/>
      </p:cViewPr>
      <p:guideLst>
        <p:guide orient="horz" pos="2985"/>
        <p:guide orient="horz" pos="3822"/>
        <p:guide orient="horz" pos="5501"/>
        <p:guide orient="horz" pos="2236"/>
        <p:guide orient="horz" pos="4699"/>
        <p:guide orient="horz" pos="6354"/>
        <p:guide orient="horz" pos="7232"/>
        <p:guide orient="horz" pos="8131"/>
        <p:guide orient="horz" pos="9029"/>
        <p:guide orient="horz" pos="9877"/>
        <p:guide orient="horz" pos="10749"/>
        <p:guide orient="horz" pos="11603"/>
        <p:guide orient="horz" pos="12458"/>
        <p:guide orient="horz" pos="13305"/>
        <p:guide orient="horz" pos="14203"/>
        <p:guide orient="horz" pos="1436"/>
        <p:guide orient="horz" pos="686"/>
        <p:guide orient="horz" pos="15053"/>
        <p:guide orient="horz" pos="15854"/>
        <p:guide orient="horz" pos="16579"/>
        <p:guide pos="23039"/>
        <p:guide/>
        <p:guide pos="1421"/>
        <p:guide pos="21556"/>
        <p:guide pos="11468"/>
        <p:guide pos="16623"/>
        <p:guide pos="6445"/>
        <p:guide pos="1777"/>
        <p:guide pos="6091"/>
        <p:guide pos="6801"/>
        <p:guide pos="11113"/>
        <p:guide pos="11823"/>
        <p:guide pos="16267"/>
        <p:guide pos="16977"/>
        <p:guide pos="2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464925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464925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fld id="{C878CD9C-CCBF-4972-959E-44150F024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9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306"/>
            <a:ext cx="31089600" cy="5880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51028-0ABE-4902-9C7D-409FAF428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43994-17F7-41DC-995E-7D966EF87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2517" y="2439594"/>
            <a:ext cx="7772400" cy="219444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1" y="2439594"/>
            <a:ext cx="23116117" cy="219444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0B2A-4128-48D6-BA64-FD41612C1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D31DA-124D-42D9-BD8F-7C788B12C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204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454"/>
            <a:ext cx="3108960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B1596-8E14-4545-9DE9-1DAB80B18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7925994"/>
            <a:ext cx="15443200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9601" y="7925994"/>
            <a:ext cx="15445317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F6F33-45E5-414B-996D-D9DCB825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947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6140055"/>
            <a:ext cx="16160751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3" y="8699899"/>
            <a:ext cx="16160751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055"/>
            <a:ext cx="16167100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899"/>
            <a:ext cx="16167100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9B76-BEC9-4CFA-B169-A250B41C8E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37341-73FA-493D-A802-0E2B94CBE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EB2D9-6AB4-47C1-ADD4-4C1043CC85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1804"/>
            <a:ext cx="12033251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1804"/>
            <a:ext cx="204470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004"/>
            <a:ext cx="12033251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0AAF-3D35-460D-B3A9-2589B6846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0"/>
            <a:ext cx="21945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497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0"/>
            <a:ext cx="21945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9857A-E5AB-47E1-A231-3FDFBD87E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1" y="2439591"/>
            <a:ext cx="3109171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1" y="7925994"/>
            <a:ext cx="31091717" cy="164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8918" y="24993603"/>
            <a:ext cx="11580283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4917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16BB052E-FBB0-4E89-BFAC-06B2B0C996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5pPr>
      <a:lvl6pPr marL="4572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6pPr>
      <a:lvl7pPr marL="9144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7pPr>
      <a:lvl8pPr marL="13716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8pPr>
      <a:lvl9pPr marL="18288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9pPr>
    </p:titleStyle>
    <p:bodyStyle>
      <a:lvl1pPr marL="1412875" indent="-1412875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ecs.berkeley.edu/Research/Projects/Images/107112-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159" y="24934508"/>
            <a:ext cx="5515812" cy="20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446407" y="224513"/>
            <a:ext cx="25594136" cy="4090160"/>
            <a:chOff x="5321231" y="440545"/>
            <a:chExt cx="25594136" cy="4090160"/>
          </a:xfrm>
        </p:grpSpPr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5321231" y="440545"/>
              <a:ext cx="25594136" cy="320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6915" tIns="193458" rIns="386915" bIns="193458" anchor="ctr"/>
            <a:lstStyle/>
            <a:p>
              <a:pPr algn="ctr" defTabSz="3225800"/>
              <a:r>
                <a:rPr lang="en-US" sz="9000" dirty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Optimizing Latency and </a:t>
              </a:r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Throughput</a:t>
              </a:r>
            </a:p>
            <a:p>
              <a:pPr algn="ctr" defTabSz="3225800"/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Trade-offs in a Stream Processing System</a:t>
              </a:r>
              <a:endParaRPr lang="en-US" sz="9000" dirty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6302564" y="3655071"/>
              <a:ext cx="23600227" cy="875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09720" tIns="54861" rIns="109720" bIns="54861">
              <a:spAutoFit/>
            </a:bodyPr>
            <a:lstStyle/>
            <a:p>
              <a:pPr algn="ctr" defTabSz="1096963"/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João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Carreira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(joao@berkeley.edu) 	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Jianneng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Li (jiannengli@berkeley.edu)</a:t>
              </a:r>
              <a:endParaRPr lang="en-US" sz="5000" b="1" dirty="0">
                <a:solidFill>
                  <a:srgbClr val="7D7D7D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632" name="Text Box 512"/>
          <p:cNvSpPr txBox="1">
            <a:spLocks noChangeArrowheads="1"/>
          </p:cNvSpPr>
          <p:nvPr/>
        </p:nvSpPr>
        <p:spPr bwMode="auto">
          <a:xfrm>
            <a:off x="22290730" y="4779213"/>
            <a:ext cx="13222242" cy="36317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Implementation and Evaluation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Reduce overhead in task deserialization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Lazily instantiate configuration object while updating dependencies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Cache task binary instead of sending same information every time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Experimental decentralized task scheduler</a:t>
            </a:r>
            <a:endParaRPr lang="en-US" sz="30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5652" name="Text Box 532"/>
          <p:cNvSpPr txBox="1">
            <a:spLocks noChangeArrowheads="1"/>
          </p:cNvSpPr>
          <p:nvPr/>
        </p:nvSpPr>
        <p:spPr bwMode="auto">
          <a:xfrm>
            <a:off x="1375734" y="4890107"/>
            <a:ext cx="11377307" cy="607858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Motivation and Objective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Streaming systems can process data in two ways: record-by-record or micro-batch, favoring latency and throughput respectively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Spark Streaming is a micro-batch stream processor built on top of Spark, and offers high throughput and targets 0.5 to 2 seconds of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Because Spark Streaming also has other desirable properties such as fault tolerance, we want to explore what it takes for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a system of its architecture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to provide low latency while maintaining reasonable throughput</a:t>
            </a:r>
          </a:p>
        </p:txBody>
      </p:sp>
      <p:sp>
        <p:nvSpPr>
          <p:cNvPr id="29" name="Text Box 532"/>
          <p:cNvSpPr txBox="1">
            <a:spLocks noChangeArrowheads="1"/>
          </p:cNvSpPr>
          <p:nvPr/>
        </p:nvSpPr>
        <p:spPr bwMode="auto">
          <a:xfrm>
            <a:off x="1180509" y="19977886"/>
            <a:ext cx="11572532" cy="65402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Experiments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O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 node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throughput, find end-to-end latencies of data for various batch windows; as well, find average breakdown as well as cumulative distribution function (CDF) of those latencies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configuration with stable end-to-end latencies, find average breakdown of times for running tasks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Multiple nodes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throughput and batch window, compare latencies and breakdowns per-node to that of one-node deployment</a:t>
            </a:r>
          </a:p>
        </p:txBody>
      </p:sp>
      <p:sp>
        <p:nvSpPr>
          <p:cNvPr id="33" name="Text Box 512"/>
          <p:cNvSpPr txBox="1">
            <a:spLocks noChangeArrowheads="1"/>
          </p:cNvSpPr>
          <p:nvPr/>
        </p:nvSpPr>
        <p:spPr bwMode="auto">
          <a:xfrm>
            <a:off x="22290731" y="14957466"/>
            <a:ext cx="13222240" cy="97719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Contributions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provide an evaluation of the performance of Spark Streaming across two majo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r metrics: throughput and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stream processor following the architecture of Spark Streaming, we analyze the performance bottlenecks and suggest potential areas of improvements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Data ingest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to receive input at a greater rate, use more receivers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Task overhead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reduced the overhead of running a task in Spark Streaming through lazy instantiation of objects and caching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Scheduling overhead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as the number of tasks generated per second increases, scheduling will eventually be a bottleneck, and can potentially be alleviated by using a decentralized scheduler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Network overhead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as the number of tasks executed by the system per second increases, hardware technology such as </a:t>
            </a:r>
            <a:r>
              <a:rPr lang="en-US" sz="3000" dirty="0" err="1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InfiniBand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 can be used to make the worker and scheduler communicate faster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show that for the best latency in Spark Streaming, the batch window should be slightly larger than the time it takes to process a batch</a:t>
            </a:r>
            <a:endParaRPr lang="en-US" sz="30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35" y="12391947"/>
            <a:ext cx="11377307" cy="7123398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pic>
        <p:nvPicPr>
          <p:cNvPr id="27" name="Picture 556" descr="C:\Users\bjoern\Documents\My Dropbox\berkeley\cs160\final-presentations\ucseal_540_139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7504929" y="24998869"/>
            <a:ext cx="1930041" cy="1930041"/>
          </a:xfrm>
          <a:prstGeom prst="rect">
            <a:avLst/>
          </a:prstGeom>
          <a:noFill/>
        </p:spPr>
      </p:pic>
      <p:pic>
        <p:nvPicPr>
          <p:cNvPr id="4" name="Picture 3" descr="6ms_time_breakdown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390" y="12163422"/>
            <a:ext cx="7814464" cy="7814464"/>
          </a:xfrm>
          <a:prstGeom prst="rect">
            <a:avLst/>
          </a:prstGeom>
        </p:spPr>
      </p:pic>
      <p:pic>
        <p:nvPicPr>
          <p:cNvPr id="9" name="Picture 8" descr="batchsize_vs_latency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478" y="4676993"/>
            <a:ext cx="7101708" cy="7101708"/>
          </a:xfrm>
          <a:prstGeom prst="rect">
            <a:avLst/>
          </a:prstGeom>
        </p:spPr>
      </p:pic>
      <p:pic>
        <p:nvPicPr>
          <p:cNvPr id="10" name="Picture 9" descr="cdf_e2e_times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999" y="20524068"/>
            <a:ext cx="6591048" cy="6591048"/>
          </a:xfrm>
          <a:prstGeom prst="rect">
            <a:avLst/>
          </a:prstGeom>
        </p:spPr>
      </p:pic>
      <p:pic>
        <p:nvPicPr>
          <p:cNvPr id="5" name="Picture 4" descr="task_deser_micro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050" y="8567546"/>
            <a:ext cx="6134312" cy="6578401"/>
          </a:xfrm>
          <a:prstGeom prst="rect">
            <a:avLst/>
          </a:prstGeom>
        </p:spPr>
      </p:pic>
      <p:pic>
        <p:nvPicPr>
          <p:cNvPr id="6" name="Picture 5" descr="runtime_optimizations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970" y="8450539"/>
            <a:ext cx="4836259" cy="6782600"/>
          </a:xfrm>
          <a:prstGeom prst="rect">
            <a:avLst/>
          </a:prstGeom>
        </p:spPr>
      </p:pic>
      <p:sp>
        <p:nvSpPr>
          <p:cNvPr id="19" name="Text Box 532"/>
          <p:cNvSpPr txBox="1">
            <a:spLocks noChangeArrowheads="1"/>
          </p:cNvSpPr>
          <p:nvPr/>
        </p:nvSpPr>
        <p:spPr bwMode="auto">
          <a:xfrm>
            <a:off x="1375735" y="11393981"/>
            <a:ext cx="883506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Architecture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zy_micr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840" y="9889068"/>
            <a:ext cx="4146172" cy="41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Starvatar:Users:liz:Documents:ischool:BiD:BiD_Template_102007(Tahoma).pot</Template>
  <TotalTime>28934</TotalTime>
  <Words>360</Words>
  <Application>Microsoft Office PowerPoint</Application>
  <PresentationFormat>Custom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 Presentation</vt:lpstr>
      <vt:lpstr>PowerPoint Presentation</vt:lpstr>
      <vt:lpstr>PowerPoint Presentation</vt:lpstr>
    </vt:vector>
  </TitlesOfParts>
  <Company>FXPAL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jasonh</dc:creator>
  <cp:lastModifiedBy>Jianneng</cp:lastModifiedBy>
  <cp:revision>346</cp:revision>
  <cp:lastPrinted>2014-12-10T21:45:24Z</cp:lastPrinted>
  <dcterms:created xsi:type="dcterms:W3CDTF">2011-04-27T17:10:07Z</dcterms:created>
  <dcterms:modified xsi:type="dcterms:W3CDTF">2014-12-11T15:43:45Z</dcterms:modified>
</cp:coreProperties>
</file>