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36576000" cy="27432000"/>
  <p:notesSz cx="20193000" cy="32027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564"/>
    <a:srgbClr val="D0D3D3"/>
    <a:srgbClr val="3B3D3C"/>
    <a:srgbClr val="002340"/>
    <a:srgbClr val="B35B19"/>
    <a:srgbClr val="7B5B35"/>
    <a:srgbClr val="CC6600"/>
    <a:srgbClr val="315E8F"/>
    <a:srgbClr val="131313"/>
    <a:srgbClr val="DC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02" autoAdjust="0"/>
    <p:restoredTop sz="94660" autoAdjust="0"/>
  </p:normalViewPr>
  <p:slideViewPr>
    <p:cSldViewPr snapToGrid="0" showGuides="1">
      <p:cViewPr>
        <p:scale>
          <a:sx n="28" d="100"/>
          <a:sy n="28" d="100"/>
        </p:scale>
        <p:origin x="-960" y="240"/>
      </p:cViewPr>
      <p:guideLst>
        <p:guide orient="horz" pos="2985"/>
        <p:guide orient="horz" pos="3822"/>
        <p:guide orient="horz" pos="5501"/>
        <p:guide orient="horz" pos="2236"/>
        <p:guide orient="horz" pos="4699"/>
        <p:guide orient="horz" pos="6354"/>
        <p:guide orient="horz" pos="7232"/>
        <p:guide orient="horz" pos="8131"/>
        <p:guide orient="horz" pos="9029"/>
        <p:guide orient="horz" pos="9877"/>
        <p:guide orient="horz" pos="10749"/>
        <p:guide orient="horz" pos="11603"/>
        <p:guide orient="horz" pos="12458"/>
        <p:guide orient="horz" pos="13305"/>
        <p:guide orient="horz" pos="14203"/>
        <p:guide orient="horz" pos="1436"/>
        <p:guide orient="horz" pos="686"/>
        <p:guide orient="horz" pos="15053"/>
        <p:guide orient="horz" pos="15854"/>
        <p:guide orient="horz" pos="16579"/>
        <p:guide pos="23039"/>
        <p:guide/>
        <p:guide pos="1421"/>
        <p:guide pos="21556"/>
        <p:guide pos="11468"/>
        <p:guide pos="16623"/>
        <p:guide pos="6445"/>
        <p:guide pos="1777"/>
        <p:guide pos="6091"/>
        <p:guide pos="6801"/>
        <p:guide pos="11113"/>
        <p:guide pos="11823"/>
        <p:guide pos="16267"/>
        <p:guide pos="16977"/>
        <p:guide pos="2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464925" y="0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defTabSz="912813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464925" y="30413325"/>
            <a:ext cx="8732838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defTabSz="912813">
              <a:defRPr sz="1400"/>
            </a:lvl1pPr>
          </a:lstStyle>
          <a:p>
            <a:fld id="{C878CD9C-CCBF-4972-959E-44150F024A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79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306"/>
            <a:ext cx="31089600" cy="5880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51028-0ABE-4902-9C7D-409FAF4285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43994-17F7-41DC-995E-7D966EF871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62517" y="2439594"/>
            <a:ext cx="7772400" cy="219444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1" y="2439594"/>
            <a:ext cx="23116117" cy="219444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C0B2A-4128-48D6-BA64-FD41612C12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D31DA-124D-42D9-BD8F-7C788B12C0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1" y="17627204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1" y="11626454"/>
            <a:ext cx="31089600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1596-8E14-4545-9DE9-1DAB80B18D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7925994"/>
            <a:ext cx="15443200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9601" y="7925994"/>
            <a:ext cx="15445317" cy="164580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F6F33-45E5-414B-996D-D9DCB82541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947"/>
            <a:ext cx="32918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6140055"/>
            <a:ext cx="16160751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3" y="8699899"/>
            <a:ext cx="16160751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055"/>
            <a:ext cx="16167100" cy="255984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899"/>
            <a:ext cx="16167100" cy="158043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9B76-BEC9-4CFA-B169-A250B41C8E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37341-73FA-493D-A802-0E2B94CBE3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EB2D9-6AB4-47C1-ADD4-4C1043CC85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1804"/>
            <a:ext cx="12033251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1804"/>
            <a:ext cx="20447000" cy="23412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004"/>
            <a:ext cx="12033251" cy="1876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F0AAF-3D35-460D-B3A9-2589B6846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1" y="19202400"/>
            <a:ext cx="21945600" cy="22669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1" y="2451497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1" y="21469350"/>
            <a:ext cx="21945600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9857A-E5AB-47E1-A231-3FDFBD87EA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1" y="2439591"/>
            <a:ext cx="310917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1" y="7925994"/>
            <a:ext cx="31091717" cy="1645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defTabSz="3762375">
              <a:defRPr sz="5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8918" y="24993603"/>
            <a:ext cx="11580283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ctr" defTabSz="3762375">
              <a:defRPr sz="5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4917" y="24993603"/>
            <a:ext cx="7620000" cy="182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192" tIns="188095" rIns="376192" bIns="188095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800"/>
            </a:lvl1pPr>
          </a:lstStyle>
          <a:p>
            <a:fld id="{16BB052E-FBB0-4E89-BFAC-06B2B0C996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5pPr>
      <a:lvl6pPr marL="4572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6pPr>
      <a:lvl7pPr marL="9144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7pPr>
      <a:lvl8pPr marL="13716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8pPr>
      <a:lvl9pPr marL="1828800"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Myriad Pro" pitchFamily="34" charset="0"/>
        </a:defRPr>
      </a:lvl9pPr>
    </p:titleStyle>
    <p:bodyStyle>
      <a:lvl1pPr marL="1412875" indent="-1412875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5938" indent="-117475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800">
          <a:solidFill>
            <a:schemeClr val="tx1"/>
          </a:solidFill>
          <a:latin typeface="+mn-lt"/>
        </a:defRPr>
      </a:lvl3pPr>
      <a:lvl4pPr marL="6583363" indent="-94138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645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217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89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361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93350" indent="-939800" algn="l" defTabSz="37623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1522553" y="783562"/>
            <a:ext cx="25594136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86915" tIns="193458" rIns="386915" bIns="193458" anchor="ctr"/>
          <a:lstStyle/>
          <a:p>
            <a:pPr algn="ctr" defTabSz="3225800"/>
            <a:r>
              <a:rPr lang="en-US" sz="9600" b="1" dirty="0"/>
              <a:t>Optimizing Latency and Throughput </a:t>
            </a:r>
            <a:r>
              <a:rPr lang="en-US" sz="9600" b="1" dirty="0" smtClean="0"/>
              <a:t>Trade-offs </a:t>
            </a:r>
            <a:r>
              <a:rPr lang="en-US" sz="9600" b="1" dirty="0"/>
              <a:t>in a Stream Processing System</a:t>
            </a:r>
            <a:endParaRPr lang="en-US" sz="174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1167064" y="4069728"/>
            <a:ext cx="27262667" cy="72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9720" tIns="54861" rIns="109720" bIns="54861">
            <a:spAutoFit/>
          </a:bodyPr>
          <a:lstStyle/>
          <a:p>
            <a:pPr algn="ctr" defTabSz="1096963"/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Joao Carreira (joao@berkeley.edu)            </a:t>
            </a:r>
            <a:r>
              <a:rPr lang="en-US" sz="4000" b="1" dirty="0" err="1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Jianneng</a:t>
            </a:r>
            <a:r>
              <a:rPr lang="en-US" sz="40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 Li (jiannengli@berkeley.edu)</a:t>
            </a:r>
            <a:endParaRPr lang="en-US" sz="4000" b="1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32" name="Text Box 512"/>
          <p:cNvSpPr txBox="1">
            <a:spLocks noChangeArrowheads="1"/>
          </p:cNvSpPr>
          <p:nvPr/>
        </p:nvSpPr>
        <p:spPr bwMode="auto">
          <a:xfrm>
            <a:off x="18834102" y="12907567"/>
            <a:ext cx="14820900" cy="28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Contributions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ipsum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id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pulvinar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hendrerit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ac at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Phasellus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ullamcorper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condimentum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Pellentesque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luctus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ornare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convallis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quam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neque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lacinia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viverra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Maecenas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vestibulum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purus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sit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mollis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sagittis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orci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libero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feugiat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eros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, non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vehicula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est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sed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52" name="Text Box 532"/>
          <p:cNvSpPr txBox="1">
            <a:spLocks noChangeArrowheads="1"/>
          </p:cNvSpPr>
          <p:nvPr/>
        </p:nvSpPr>
        <p:spPr bwMode="auto">
          <a:xfrm>
            <a:off x="1375735" y="5717424"/>
            <a:ext cx="8293201" cy="378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Problem</a:t>
            </a:r>
            <a:endParaRPr lang="en-US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ts val="41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7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treaming systems (e.g., Spark) struggle between providing high throughput and low-latency</a:t>
            </a:r>
          </a:p>
          <a:p>
            <a:pPr marL="457200" indent="-457200">
              <a:lnSpc>
                <a:spcPts val="4100"/>
              </a:lnSpc>
              <a:spcBef>
                <a:spcPct val="50000"/>
              </a:spcBef>
              <a:buFont typeface="Arial"/>
              <a:buChar char="•"/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Common wisdom: micro-batch systems give up on latency to provide high throughput</a:t>
            </a:r>
          </a:p>
          <a:p>
            <a:pPr marL="457200" indent="-457200">
              <a:lnSpc>
                <a:spcPts val="4100"/>
              </a:lnSpc>
              <a:spcBef>
                <a:spcPct val="50000"/>
              </a:spcBef>
              <a:buFont typeface="Arial"/>
              <a:buChar char="•"/>
            </a:pP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532"/>
          <p:cNvSpPr txBox="1">
            <a:spLocks noChangeArrowheads="1"/>
          </p:cNvSpPr>
          <p:nvPr/>
        </p:nvSpPr>
        <p:spPr bwMode="auto">
          <a:xfrm>
            <a:off x="10797121" y="5717421"/>
            <a:ext cx="7828201" cy="609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Contribution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1) We provide an evaluation of the performance of Spark Streaming across two major metrics: latency and throughput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2) We show that Spark Streaming currently cannot provide high throughput and low latency for realistic workloads</a:t>
            </a: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echniques/lesson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to improve 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end-to-end latency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7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5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a) </a:t>
            </a:r>
          </a:p>
        </p:txBody>
      </p:sp>
      <p:sp>
        <p:nvSpPr>
          <p:cNvPr id="32" name="Text Box 512"/>
          <p:cNvSpPr txBox="1">
            <a:spLocks noChangeArrowheads="1"/>
          </p:cNvSpPr>
          <p:nvPr/>
        </p:nvSpPr>
        <p:spPr bwMode="auto">
          <a:xfrm>
            <a:off x="18768486" y="17064038"/>
            <a:ext cx="14820900" cy="127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W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512"/>
          <p:cNvSpPr txBox="1">
            <a:spLocks noChangeArrowheads="1"/>
          </p:cNvSpPr>
          <p:nvPr/>
        </p:nvSpPr>
        <p:spPr bwMode="auto">
          <a:xfrm>
            <a:off x="18834102" y="22546867"/>
            <a:ext cx="14820900" cy="322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rgbClr val="003564"/>
                </a:solidFill>
                <a:latin typeface="Arial" pitchFamily="34" charset="0"/>
                <a:cs typeface="Arial" pitchFamily="34" charset="0"/>
              </a:rPr>
              <a:t>Lessons</a:t>
            </a:r>
            <a:endParaRPr lang="en-US" sz="3600" dirty="0">
              <a:solidFill>
                <a:srgbClr val="00356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Serialization:</a:t>
            </a: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Batch window:</a:t>
            </a: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Scheduling scalability:</a:t>
            </a:r>
          </a:p>
          <a:p>
            <a:pPr>
              <a:lnSpc>
                <a:spcPts val="4100"/>
              </a:lnSpc>
              <a:spcBef>
                <a:spcPct val="30000"/>
              </a:spcBef>
            </a:pPr>
            <a:r>
              <a:rPr lang="en-US" sz="2700" dirty="0" smtClean="0">
                <a:latin typeface="Arial" pitchFamily="34" charset="0"/>
                <a:cs typeface="Arial" pitchFamily="34" charset="0"/>
              </a:rPr>
              <a:t>Throughput: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156" y="0"/>
            <a:ext cx="8263467" cy="2358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079" y="5624751"/>
            <a:ext cx="11377307" cy="7123398"/>
          </a:xfrm>
          <a:prstGeom prst="rect">
            <a:avLst/>
          </a:prstGeom>
        </p:spPr>
      </p:pic>
      <p:pic>
        <p:nvPicPr>
          <p:cNvPr id="27" name="Picture 556" descr="C:\Users\bjoern\Documents\My Dropbox\berkeley\cs160\final-presentations\ucseal_540_139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0863668" y="2490994"/>
            <a:ext cx="2791335" cy="2791335"/>
          </a:xfrm>
          <a:prstGeom prst="rect">
            <a:avLst/>
          </a:prstGeom>
          <a:noFill/>
        </p:spPr>
      </p:pic>
      <p:pic>
        <p:nvPicPr>
          <p:cNvPr id="4" name="Picture 3" descr="6ms_time_breakdown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32" y="11839297"/>
            <a:ext cx="8453487" cy="8453487"/>
          </a:xfrm>
          <a:prstGeom prst="rect">
            <a:avLst/>
          </a:prstGeom>
        </p:spPr>
      </p:pic>
      <p:pic>
        <p:nvPicPr>
          <p:cNvPr id="9" name="Picture 8" descr="batchsize_vs_latency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08" y="9563021"/>
            <a:ext cx="8498846" cy="8498846"/>
          </a:xfrm>
          <a:prstGeom prst="rect">
            <a:avLst/>
          </a:prstGeom>
        </p:spPr>
      </p:pic>
      <p:pic>
        <p:nvPicPr>
          <p:cNvPr id="10" name="Picture 9" descr="cdf_e2e_tim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39" y="17727981"/>
            <a:ext cx="8952431" cy="8952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Starvatar:Users:liz:Documents:ischool:BiD:BiD_Template_102007(Tahoma).pot</Template>
  <TotalTime>28539</TotalTime>
  <Words>193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FXPAL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jasonh</dc:creator>
  <cp:lastModifiedBy>Joao Carreira</cp:lastModifiedBy>
  <cp:revision>309</cp:revision>
  <cp:lastPrinted>2014-12-10T21:45:24Z</cp:lastPrinted>
  <dcterms:created xsi:type="dcterms:W3CDTF">2011-04-27T17:10:07Z</dcterms:created>
  <dcterms:modified xsi:type="dcterms:W3CDTF">2014-12-11T08:27:46Z</dcterms:modified>
</cp:coreProperties>
</file>