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nap.stanford.edu/data/web-Amazon.html" TargetMode="External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6.png"/><Relationship Id="rId7" Type="http://schemas.openxmlformats.org/officeDocument/2006/relationships/hyperlink" Target="http://github.com/jcarreira/amazon-study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jcarreira/amazon-study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An Analysis of Amazon Reviews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5156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Joao Carreira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Reviews per Year</a:t>
            </a:r>
          </a:p>
        </p:txBody>
      </p:sp>
      <p:pic>
        <p:nvPicPr>
          <p:cNvPr id="74" name="review_year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1676400"/>
            <a:ext cx="7848600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 Categories</a:t>
            </a:r>
          </a:p>
        </p:txBody>
      </p:sp>
      <p:pic>
        <p:nvPicPr>
          <p:cNvPr id="77" name="num_prods_per_ca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2350" y="1761066"/>
            <a:ext cx="7980100" cy="7980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 Prices</a:t>
            </a:r>
          </a:p>
        </p:txBody>
      </p:sp>
      <p:sp>
        <p:nvSpPr>
          <p:cNvPr id="80" name="Shape 80"/>
          <p:cNvSpPr/>
          <p:nvPr/>
        </p:nvSpPr>
        <p:spPr>
          <a:xfrm>
            <a:off x="7890426" y="4159249"/>
            <a:ext cx="461799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2700"/>
              <a:t>Most products cost &lt; 50$</a:t>
            </a:r>
            <a:endParaRPr sz="27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700"/>
              <a:t>Prices capped at 999.99$</a:t>
            </a:r>
          </a:p>
        </p:txBody>
      </p:sp>
      <p:pic>
        <p:nvPicPr>
          <p:cNvPr id="81" name="cdf_price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933" y="1676400"/>
            <a:ext cx="7964323" cy="7964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 Prices</a:t>
            </a:r>
          </a:p>
        </p:txBody>
      </p:sp>
      <p:pic>
        <p:nvPicPr>
          <p:cNvPr id="84" name="prices_per_category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173" y="1569673"/>
            <a:ext cx="8062054" cy="806205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5542425" y="4618004"/>
            <a:ext cx="332582" cy="3093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5953963" y="4495799"/>
            <a:ext cx="159383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Purchase Circles</a:t>
            </a:r>
          </a:p>
        </p:txBody>
      </p:sp>
      <p:sp>
        <p:nvSpPr>
          <p:cNvPr id="87" name="Shape 87"/>
          <p:cNvSpPr/>
          <p:nvPr/>
        </p:nvSpPr>
        <p:spPr>
          <a:xfrm>
            <a:off x="4043825" y="6001180"/>
            <a:ext cx="332582" cy="1876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88" name="Shape 88"/>
          <p:cNvSpPr/>
          <p:nvPr/>
        </p:nvSpPr>
        <p:spPr>
          <a:xfrm>
            <a:off x="3623271" y="4897966"/>
            <a:ext cx="179585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Tools &amp;Home Imp.</a:t>
            </a:r>
          </a:p>
        </p:txBody>
      </p:sp>
      <p:sp>
        <p:nvSpPr>
          <p:cNvPr id="89" name="Shape 89"/>
          <p:cNvSpPr/>
          <p:nvPr/>
        </p:nvSpPr>
        <p:spPr>
          <a:xfrm>
            <a:off x="8262959" y="3261783"/>
            <a:ext cx="4617993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2700"/>
              <a:t>Outliers ignored</a:t>
            </a:r>
            <a:endParaRPr sz="27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2700"/>
              <a:t>Purchase circles - bestsellers lists for specific groups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Users Reviews</a:t>
            </a:r>
          </a:p>
        </p:txBody>
      </p:sp>
      <p:sp>
        <p:nvSpPr>
          <p:cNvPr id="92" name="Shape 92"/>
          <p:cNvSpPr/>
          <p:nvPr/>
        </p:nvSpPr>
        <p:spPr>
          <a:xfrm>
            <a:off x="1021596" y="8367183"/>
            <a:ext cx="98522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&gt; 80% of users do not review more than 5 times</a:t>
            </a:r>
          </a:p>
        </p:txBody>
      </p:sp>
      <p:pic>
        <p:nvPicPr>
          <p:cNvPr id="93" name="cdf_review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544" y="1540933"/>
            <a:ext cx="6990723" cy="6990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Products - Questions</a:t>
            </a:r>
          </a:p>
        </p:txBody>
      </p:sp>
      <p:graphicFrame>
        <p:nvGraphicFramePr>
          <p:cNvPr id="96" name="Table 96"/>
          <p:cNvGraphicFramePr/>
          <p:nvPr/>
        </p:nvGraphicFramePr>
        <p:xfrm>
          <a:off x="1054100" y="2156891"/>
          <a:ext cx="10977489" cy="66161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92663"/>
                <a:gridCol w="6151770"/>
                <a:gridCol w="2833055"/>
              </a:tblGrid>
              <a:tr h="893334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Subject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Question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Expectations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93334">
                <a:tc rowSpan="3">
                  <a:txBody>
                    <a:bodyPr/>
                    <a:lstStyle/>
                    <a:p>
                      <a:pPr lvl="0" defTabSz="914400"/>
                      <a:r>
                        <a:rPr b="1" sz="2600"/>
                        <a:t>Life Expectancy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What is the life expectancy of a product?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Strong variations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40898">
                <a:tc vMerge="1">
                  <a:tcPr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reviews affect the life expectancy of products?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Probably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2870">
                <a:tc vMerge="1">
                  <a:tcPr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product life expectancy varies per product category?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Yes (e.g., books vs technology)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2870">
                <a:tc rowSpan="2">
                  <a:txBody>
                    <a:bodyPr/>
                    <a:lstStyle/>
                    <a:p>
                      <a:pPr lvl="0" defTabSz="914400"/>
                      <a:r>
                        <a:rPr b="1" sz="2600"/>
                        <a:t>Reviews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review scores decay over time?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Depends on product category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62870">
                <a:tc vMerge="1">
                  <a:tcPr/>
                </a:tc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reviews cluster at specific times (e.g., product launch)?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Should follow curve of adoption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Products - Life Expectancy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Life expectancy: average number of years of life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Considered only products with </a:t>
            </a:r>
            <a:endParaRPr sz="3200"/>
          </a:p>
          <a:p>
            <a:pPr lvl="1" marL="8396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&gt; 50 reviews (frequently reviewed products)</a:t>
            </a:r>
            <a:endParaRPr sz="3200"/>
          </a:p>
          <a:p>
            <a:pPr lvl="1" marL="8396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last review before 2010 (no review likely means the product ‘died’)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This filters reviews down to 4K products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Products - Life Span</a:t>
            </a:r>
          </a:p>
        </p:txBody>
      </p:sp>
      <p:pic>
        <p:nvPicPr>
          <p:cNvPr id="102" name="lifetime_data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866" y="1676400"/>
            <a:ext cx="6523932" cy="6523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cdf_lifespa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000" y="1676400"/>
            <a:ext cx="6400800" cy="640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/>
            </a:pPr>
            <a:r>
              <a:rPr sz="4880"/>
              <a:t>Products - Scores vs Life Expectancy</a:t>
            </a:r>
          </a:p>
        </p:txBody>
      </p:sp>
      <p:sp>
        <p:nvSpPr>
          <p:cNvPr id="106" name="Shape 106"/>
          <p:cNvSpPr/>
          <p:nvPr/>
        </p:nvSpPr>
        <p:spPr>
          <a:xfrm>
            <a:off x="670813" y="8089900"/>
            <a:ext cx="1166317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Correlation coefficient = 0.22 -&gt; Scores do not affect life expectancy</a:t>
            </a:r>
          </a:p>
        </p:txBody>
      </p:sp>
      <p:pic>
        <p:nvPicPr>
          <p:cNvPr id="107" name="lifetime_scor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3689" y="1192179"/>
            <a:ext cx="7037422" cy="7037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 lvl="0">
              <a:defRPr sz="1800"/>
            </a:pPr>
            <a:r>
              <a:rPr sz="4800"/>
              <a:t>Product Life Expectancy by Category</a:t>
            </a:r>
          </a:p>
        </p:txBody>
      </p:sp>
      <p:sp>
        <p:nvSpPr>
          <p:cNvPr id="110" name="Shape 110"/>
          <p:cNvSpPr/>
          <p:nvPr/>
        </p:nvSpPr>
        <p:spPr>
          <a:xfrm>
            <a:off x="1315177" y="3567178"/>
            <a:ext cx="525199" cy="196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11" name="Shape 111"/>
          <p:cNvSpPr/>
          <p:nvPr/>
        </p:nvSpPr>
        <p:spPr>
          <a:xfrm>
            <a:off x="3015654" y="3199639"/>
            <a:ext cx="419300" cy="1781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12" name="Shape 112"/>
          <p:cNvSpPr/>
          <p:nvPr/>
        </p:nvSpPr>
        <p:spPr>
          <a:xfrm>
            <a:off x="5518943" y="3362457"/>
            <a:ext cx="292895" cy="2871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1229563" y="2633133"/>
            <a:ext cx="98374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b="1" sz="2200"/>
              <a:t>Music</a:t>
            </a:r>
            <a:endParaRPr b="1" sz="2200"/>
          </a:p>
          <a:p>
            <a:pPr lvl="0" algn="l">
              <a:defRPr sz="1800"/>
            </a:pPr>
            <a:r>
              <a:rPr b="1" sz="2200"/>
              <a:t>Books</a:t>
            </a:r>
          </a:p>
        </p:txBody>
      </p:sp>
      <p:sp>
        <p:nvSpPr>
          <p:cNvPr id="114" name="Shape 114"/>
          <p:cNvSpPr/>
          <p:nvPr/>
        </p:nvSpPr>
        <p:spPr>
          <a:xfrm>
            <a:off x="2606484" y="2798233"/>
            <a:ext cx="18796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Video Games</a:t>
            </a:r>
          </a:p>
        </p:txBody>
      </p:sp>
      <p:sp>
        <p:nvSpPr>
          <p:cNvPr id="115" name="Shape 115"/>
          <p:cNvSpPr/>
          <p:nvPr/>
        </p:nvSpPr>
        <p:spPr>
          <a:xfrm>
            <a:off x="5200429" y="2798233"/>
            <a:ext cx="16977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Office Prod.</a:t>
            </a:r>
          </a:p>
        </p:txBody>
      </p:sp>
      <p:sp>
        <p:nvSpPr>
          <p:cNvPr id="116" name="Shape 116"/>
          <p:cNvSpPr/>
          <p:nvPr/>
        </p:nvSpPr>
        <p:spPr>
          <a:xfrm>
            <a:off x="4938977" y="3814365"/>
            <a:ext cx="292894" cy="2699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4272162" y="3450166"/>
            <a:ext cx="890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Home</a:t>
            </a:r>
          </a:p>
        </p:txBody>
      </p:sp>
      <p:sp>
        <p:nvSpPr>
          <p:cNvPr id="118" name="Shape 118"/>
          <p:cNvSpPr/>
          <p:nvPr/>
        </p:nvSpPr>
        <p:spPr>
          <a:xfrm>
            <a:off x="1933111" y="3814365"/>
            <a:ext cx="292894" cy="3169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19" name="Shape 119"/>
          <p:cNvSpPr/>
          <p:nvPr/>
        </p:nvSpPr>
        <p:spPr>
          <a:xfrm>
            <a:off x="1791428" y="3450166"/>
            <a:ext cx="96819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Health</a:t>
            </a:r>
          </a:p>
        </p:txBody>
      </p:sp>
      <p:sp>
        <p:nvSpPr>
          <p:cNvPr id="120" name="Shape 120"/>
          <p:cNvSpPr/>
          <p:nvPr/>
        </p:nvSpPr>
        <p:spPr>
          <a:xfrm>
            <a:off x="5684044" y="6234839"/>
            <a:ext cx="188450" cy="431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29000"/>
            </a:srgb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>
                    <a:alpha val="0"/>
                  </a:srgbClr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4864441" y="6701366"/>
            <a:ext cx="9680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2200"/>
            </a:lvl1pPr>
          </a:lstStyle>
          <a:p>
            <a:pPr lvl="0">
              <a:defRPr b="0" sz="1800"/>
            </a:pPr>
            <a:r>
              <a:rPr b="1" sz="2200"/>
              <a:t>Kindle</a:t>
            </a:r>
          </a:p>
        </p:txBody>
      </p:sp>
      <p:sp>
        <p:nvSpPr>
          <p:cNvPr id="122" name="Shape 122"/>
          <p:cNvSpPr/>
          <p:nvPr/>
        </p:nvSpPr>
        <p:spPr>
          <a:xfrm>
            <a:off x="7855943" y="3365500"/>
            <a:ext cx="494464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>
              <a:buSzPct val="75000"/>
              <a:buChar char="•"/>
            </a:lvl1pPr>
          </a:lstStyle>
          <a:p>
            <a:pPr lvl="0">
              <a:defRPr sz="1800"/>
            </a:pPr>
            <a:r>
              <a:rPr sz="3600"/>
              <a:t>Cross-classification of books and kindle</a:t>
            </a:r>
          </a:p>
        </p:txBody>
      </p:sp>
      <p:pic>
        <p:nvPicPr>
          <p:cNvPr id="123" name="life_expectancy_category_boxplot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933" y="1727729"/>
            <a:ext cx="7745943" cy="7745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Outline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596900" y="2587178"/>
            <a:ext cx="11523332" cy="6027044"/>
          </a:xfrm>
          <a:prstGeom prst="rect">
            <a:avLst/>
          </a:prstGeom>
        </p:spPr>
        <p:txBody>
          <a:bodyPr/>
          <a:lstStyle/>
          <a:p>
            <a:pPr lvl="0" marL="335844" indent="-335844" algn="l" defTabSz="496570">
              <a:lnSpc>
                <a:spcPct val="200000"/>
              </a:lnSpc>
              <a:buSzPct val="75000"/>
              <a:buChar char="•"/>
              <a:defRPr sz="1800"/>
            </a:pPr>
            <a:r>
              <a:rPr sz="2890"/>
              <a:t>Dataset and Methodology</a:t>
            </a:r>
            <a:endParaRPr sz="2890"/>
          </a:p>
          <a:p>
            <a:pPr lvl="0" marL="335844" indent="-335844" algn="l" defTabSz="496570">
              <a:lnSpc>
                <a:spcPct val="200000"/>
              </a:lnSpc>
              <a:buSzPct val="75000"/>
              <a:buChar char="•"/>
              <a:defRPr sz="1800"/>
            </a:pPr>
            <a:r>
              <a:rPr sz="2890"/>
              <a:t>Sanity checks</a:t>
            </a:r>
            <a:endParaRPr sz="2890"/>
          </a:p>
          <a:p>
            <a:pPr lvl="0" marL="335844" indent="-335844" algn="l" defTabSz="496570">
              <a:lnSpc>
                <a:spcPct val="200000"/>
              </a:lnSpc>
              <a:buSzPct val="75000"/>
              <a:buChar char="•"/>
              <a:defRPr sz="1800"/>
            </a:pPr>
            <a:r>
              <a:rPr sz="2890"/>
              <a:t>Dataset Analysis</a:t>
            </a:r>
            <a:endParaRPr sz="2890"/>
          </a:p>
          <a:p>
            <a:pPr lvl="1" marL="572135" indent="-194310" algn="l" defTabSz="496570">
              <a:lnSpc>
                <a:spcPct val="200000"/>
              </a:lnSpc>
              <a:buSzPct val="100000"/>
              <a:buAutoNum type="arabicPeriod" startAt="1"/>
              <a:defRPr sz="1800"/>
            </a:pPr>
            <a:r>
              <a:rPr sz="2890"/>
              <a:t> Characterization</a:t>
            </a:r>
            <a:endParaRPr sz="2890"/>
          </a:p>
          <a:p>
            <a:pPr lvl="1" marL="572135" indent="-194310" algn="l" defTabSz="496570">
              <a:lnSpc>
                <a:spcPct val="200000"/>
              </a:lnSpc>
              <a:buSzPct val="100000"/>
              <a:buAutoNum type="arabicPeriod" startAt="1"/>
              <a:defRPr sz="1800"/>
            </a:pPr>
            <a:r>
              <a:rPr sz="2890"/>
              <a:t> Products</a:t>
            </a:r>
            <a:endParaRPr sz="2890"/>
          </a:p>
          <a:p>
            <a:pPr lvl="1" marL="572135" indent="-194310" algn="l" defTabSz="496570">
              <a:lnSpc>
                <a:spcPct val="200000"/>
              </a:lnSpc>
              <a:buSzPct val="100000"/>
              <a:buAutoNum type="arabicPeriod" startAt="1"/>
              <a:defRPr sz="1800"/>
            </a:pPr>
            <a:r>
              <a:rPr sz="2890"/>
              <a:t> Users/Reviews</a:t>
            </a:r>
            <a:endParaRPr sz="2890"/>
          </a:p>
          <a:p>
            <a:pPr lvl="0" marL="335844" indent="-335844" algn="l" defTabSz="496570">
              <a:lnSpc>
                <a:spcPct val="200000"/>
              </a:lnSpc>
              <a:buSzPct val="75000"/>
              <a:buChar char="•"/>
              <a:defRPr sz="1800"/>
            </a:pPr>
            <a:r>
              <a:rPr sz="2890"/>
              <a:t>Conclusion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 Scores Decay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59551" indent="-359551" algn="l" defTabSz="531622">
              <a:lnSpc>
                <a:spcPct val="150000"/>
              </a:lnSpc>
              <a:buSzPct val="75000"/>
              <a:buChar char="•"/>
              <a:defRPr sz="1800"/>
            </a:pPr>
            <a:r>
              <a:rPr sz="2912"/>
              <a:t>Compute the average decay of review scores over the years</a:t>
            </a:r>
            <a:endParaRPr sz="2912"/>
          </a:p>
          <a:p>
            <a:pPr lvl="0" marL="359551" indent="-359551" algn="l" defTabSz="531622">
              <a:lnSpc>
                <a:spcPct val="150000"/>
              </a:lnSpc>
              <a:buSzPct val="75000"/>
              <a:buChar char="•"/>
              <a:defRPr sz="1800"/>
            </a:pPr>
            <a:r>
              <a:rPr sz="2912"/>
              <a:t>For each product scores are normalized to the first year average score</a:t>
            </a:r>
            <a:endParaRPr sz="2912"/>
          </a:p>
          <a:p>
            <a:pPr lvl="0" marL="359551" indent="-359551" algn="l" defTabSz="531622">
              <a:lnSpc>
                <a:spcPct val="150000"/>
              </a:lnSpc>
              <a:buSzPct val="75000"/>
              <a:buChar char="•"/>
              <a:defRPr sz="1800"/>
            </a:pPr>
            <a:r>
              <a:rPr sz="2912"/>
              <a:t>Normalized scores are averaged per year after a product’s first review</a:t>
            </a:r>
            <a:endParaRPr sz="2912"/>
          </a:p>
          <a:p>
            <a:pPr lvl="0" marL="359551" indent="-359551" algn="l" defTabSz="531622">
              <a:lnSpc>
                <a:spcPct val="150000"/>
              </a:lnSpc>
              <a:buSzPct val="75000"/>
              <a:buChar char="•"/>
              <a:defRPr sz="1800"/>
            </a:pPr>
            <a:r>
              <a:rPr sz="2912"/>
              <a:t>Products with less than 5 years of reviews and 3 reviews per year are ignored</a:t>
            </a:r>
            <a:endParaRPr sz="2912"/>
          </a:p>
          <a:p>
            <a:pPr lvl="0" marL="359551" indent="-359551" algn="l" defTabSz="531622">
              <a:lnSpc>
                <a:spcPct val="150000"/>
              </a:lnSpc>
              <a:buSzPct val="75000"/>
              <a:buChar char="•"/>
              <a:defRPr sz="1800"/>
            </a:pPr>
            <a:r>
              <a:rPr sz="2912"/>
              <a:t>-&gt; 28976 products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 Scores Decay</a:t>
            </a:r>
          </a:p>
        </p:txBody>
      </p:sp>
      <p:pic>
        <p:nvPicPr>
          <p:cNvPr id="129" name="review_decay_data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067" y="1568367"/>
            <a:ext cx="8064666" cy="8064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Reviews Curve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Compute reviews clustering throughout a product’s life — should follow curve of adoption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For each product # of reviews is normalized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# of reviews is averaged per year after a product’s first review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Only “dead” products with no “holes” and at least 3 reviews per year considered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-&gt; 136 products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Reviews Curve</a:t>
            </a:r>
          </a:p>
        </p:txBody>
      </p:sp>
      <p:pic>
        <p:nvPicPr>
          <p:cNvPr id="135" name="review_cluster_data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4138" y="1762438"/>
            <a:ext cx="7676524" cy="7676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7040"/>
              <a:t>User Reviews - Questions</a:t>
            </a:r>
          </a:p>
        </p:txBody>
      </p:sp>
      <p:graphicFrame>
        <p:nvGraphicFramePr>
          <p:cNvPr id="138" name="Table 138"/>
          <p:cNvGraphicFramePr/>
          <p:nvPr/>
        </p:nvGraphicFramePr>
        <p:xfrm>
          <a:off x="697383" y="2156891"/>
          <a:ext cx="10986469" cy="6652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522263"/>
                <a:gridCol w="3464204"/>
              </a:tblGrid>
              <a:tr h="879716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Question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Expectations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9716"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users tend to review a product when they are either very satisfied or unsatisfied?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20458">
                <a:tc>
                  <a:txBody>
                    <a:bodyPr/>
                    <a:lstStyle/>
                    <a:p>
                      <a:pPr lvl="1" indent="444500" algn="l">
                        <a:spcBef>
                          <a:spcPts val="3200"/>
                        </a:spcBef>
                      </a:pPr>
                      <a:r>
                        <a:rPr sz="2400"/>
                        <a:t>Do positive / negative reviews tend to cluster in individual users, i.e., are there 'negative' users and 'positive' users?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Probably yes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514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Do users review products in a specific area of expertise or across different product categories?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Don’t know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4514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Do users tend to be active reviewers over long periods of time?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827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What features of a review make it helpful?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Probably user experience and reviewer depth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Users - Scores</a:t>
            </a:r>
          </a:p>
        </p:txBody>
      </p:sp>
      <p:sp>
        <p:nvSpPr>
          <p:cNvPr id="141" name="Shape 141"/>
          <p:cNvSpPr/>
          <p:nvPr/>
        </p:nvSpPr>
        <p:spPr>
          <a:xfrm>
            <a:off x="7981196" y="2963333"/>
            <a:ext cx="4666177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- Most reviews are positive</a:t>
            </a:r>
          </a:p>
        </p:txBody>
      </p:sp>
      <p:pic>
        <p:nvPicPr>
          <p:cNvPr id="142" name="histogram_scores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066" y="1676400"/>
            <a:ext cx="7848601" cy="784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356362">
              <a:defRPr sz="4880"/>
            </a:lvl1pPr>
          </a:lstStyle>
          <a:p>
            <a:pPr lvl="0">
              <a:defRPr sz="1800"/>
            </a:pPr>
            <a:r>
              <a:rPr sz="4880"/>
              <a:t>Users - Positive vs Negative Reviews</a:t>
            </a:r>
          </a:p>
        </p:txBody>
      </p:sp>
      <p:sp>
        <p:nvSpPr>
          <p:cNvPr id="145" name="Shape 145"/>
          <p:cNvSpPr/>
          <p:nvPr/>
        </p:nvSpPr>
        <p:spPr>
          <a:xfrm>
            <a:off x="7601849" y="3788833"/>
            <a:ext cx="5153297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-"/>
              <a:defRPr sz="1800"/>
            </a:pPr>
            <a:r>
              <a:rPr sz="3000"/>
              <a:t>Users with less than 10 reviews not considered</a:t>
            </a:r>
            <a:endParaRPr sz="3000"/>
          </a:p>
          <a:p>
            <a:pPr lvl="0" marL="444500" indent="-444500" algn="l">
              <a:buSzPct val="75000"/>
              <a:buChar char="-"/>
              <a:defRPr sz="1800"/>
            </a:pPr>
            <a:r>
              <a:rPr sz="3000"/>
              <a:t>Many “positive” users</a:t>
            </a:r>
          </a:p>
        </p:txBody>
      </p:sp>
      <p:pic>
        <p:nvPicPr>
          <p:cNvPr id="146" name="positive_vs_negativ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1806905"/>
            <a:ext cx="7587589" cy="7587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pPr lvl="0">
              <a:defRPr sz="1800"/>
            </a:pPr>
            <a:r>
              <a:rPr sz="5680"/>
              <a:t>Are Reviewers (1 Cat.) Experts?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Check how many reviews are focused on a single category for each reviewer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Ignore reviewers with less than 5 reviews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pPr lvl="0">
              <a:defRPr sz="1800"/>
            </a:pPr>
            <a:r>
              <a:rPr sz="5680"/>
              <a:t>Are Reviewers (1 Cat.) Experts?</a:t>
            </a:r>
          </a:p>
        </p:txBody>
      </p:sp>
      <p:pic>
        <p:nvPicPr>
          <p:cNvPr id="152" name="reviews_expertis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8100" y="1811866"/>
            <a:ext cx="7848601" cy="784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Users Life Expectancy</a:t>
            </a:r>
          </a:p>
        </p:txBody>
      </p:sp>
      <p:pic>
        <p:nvPicPr>
          <p:cNvPr id="155" name="users_lifetim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649" y="1794949"/>
            <a:ext cx="7611502" cy="761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Dataset - Overview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46100" y="2587178"/>
            <a:ext cx="11912601" cy="7044383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Amazon founded in 1994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Amazon reviews 1995-2013 (18 year span)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34M reviews, 7M users, 2M products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35Gb of uncompressed data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Dataset is available for research purposes [1]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An analysis of review text is available [2]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endParaRPr sz="3200"/>
          </a:p>
          <a:p>
            <a:pPr lvl="0" algn="l">
              <a:defRPr sz="1800"/>
            </a:pPr>
            <a:r>
              <a:rPr sz="2500"/>
              <a:t>[1] </a:t>
            </a:r>
            <a:r>
              <a:rPr sz="2500" u="sng">
                <a:hlinkClick r:id="rId2" invalidUrl="" action="" tgtFrame="" tooltip="" history="1" highlightClick="0" endSnd="0"/>
              </a:rPr>
              <a:t>https://snap.stanford.edu/data/web-Amazon.html</a:t>
            </a:r>
            <a:endParaRPr sz="2500"/>
          </a:p>
          <a:p>
            <a:pPr lvl="0" algn="l">
              <a:defRPr sz="1800"/>
            </a:pPr>
            <a:r>
              <a:rPr sz="2500"/>
              <a:t>[2] J. McAuley and J. Leskovec. Hidden factors and hidden topics: understanding rating dimensions with review text. RecSys, 2013.</a:t>
            </a:r>
          </a:p>
        </p:txBody>
      </p:sp>
      <p:pic>
        <p:nvPicPr>
          <p:cNvPr id="4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6353" y="2497269"/>
            <a:ext cx="2574314" cy="937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 lvl="0">
              <a:defRPr sz="1800"/>
            </a:pPr>
            <a:r>
              <a:rPr sz="6400"/>
              <a:t>Reviews Size vs Helpfulness</a:t>
            </a:r>
          </a:p>
        </p:txBody>
      </p:sp>
      <p:sp>
        <p:nvSpPr>
          <p:cNvPr id="158" name="Shape 158"/>
          <p:cNvSpPr/>
          <p:nvPr/>
        </p:nvSpPr>
        <p:spPr>
          <a:xfrm>
            <a:off x="767596" y="8907412"/>
            <a:ext cx="65874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buSzPct val="75000"/>
              <a:buChar char="-"/>
            </a:lvl1pPr>
          </a:lstStyle>
          <a:p>
            <a:pPr lvl="0">
              <a:defRPr sz="1800"/>
            </a:pPr>
            <a:r>
              <a:rPr sz="3600"/>
              <a:t>Correlation coefficient = 0.24 </a:t>
            </a:r>
          </a:p>
        </p:txBody>
      </p:sp>
      <p:pic>
        <p:nvPicPr>
          <p:cNvPr id="1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6925" y="1723787"/>
            <a:ext cx="7270950" cy="698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pPr lvl="0">
              <a:defRPr sz="1800"/>
            </a:pPr>
            <a:r>
              <a:rPr sz="4960"/>
              <a:t>Reviewer Experience vs Helpfulness</a:t>
            </a:r>
          </a:p>
        </p:txBody>
      </p:sp>
      <p:sp>
        <p:nvSpPr>
          <p:cNvPr id="162" name="Shape 162"/>
          <p:cNvSpPr/>
          <p:nvPr/>
        </p:nvSpPr>
        <p:spPr>
          <a:xfrm>
            <a:off x="767596" y="8907412"/>
            <a:ext cx="686678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buSzPct val="75000"/>
              <a:buChar char="-"/>
            </a:lvl1pPr>
          </a:lstStyle>
          <a:p>
            <a:pPr lvl="0">
              <a:defRPr sz="1800"/>
            </a:pPr>
            <a:r>
              <a:rPr sz="3600"/>
              <a:t>Correlation coefficient = -0.041</a:t>
            </a:r>
          </a:p>
        </p:txBody>
      </p:sp>
      <p:pic>
        <p:nvPicPr>
          <p:cNvPr id="1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9005" y="1977178"/>
            <a:ext cx="6866790" cy="6719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Questions?</a:t>
            </a:r>
          </a:p>
        </p:txBody>
      </p:sp>
      <p:pic>
        <p:nvPicPr>
          <p:cNvPr id="16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9132" y="2287565"/>
            <a:ext cx="3305048" cy="2453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4354" y="1959975"/>
            <a:ext cx="3641566" cy="272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07309" y="4660510"/>
            <a:ext cx="3765767" cy="28107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0839" y="4738412"/>
            <a:ext cx="3632919" cy="2671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27728" y="7668683"/>
            <a:ext cx="1585144" cy="1585144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1891639" y="8169154"/>
            <a:ext cx="668152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lnSpc>
                <a:spcPct val="150000"/>
              </a:lnSpc>
              <a:buSzPct val="75000"/>
              <a:buChar char="•"/>
              <a:defRPr sz="3200" u="sng">
                <a:hlinkClick r:id="rId7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200" u="sng">
                <a:hlinkClick r:id="rId7" invalidUrl="" action="" tgtFrame="" tooltip="" history="1" highlightClick="0" endSnd="0"/>
              </a:rPr>
              <a:t>github.com/jcarreira/amazon-study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Dataset - User Reviews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546100" y="2587178"/>
            <a:ext cx="10464800" cy="4579244"/>
          </a:xfrm>
          <a:prstGeom prst="rect">
            <a:avLst/>
          </a:prstGeom>
        </p:spPr>
        <p:txBody>
          <a:bodyPr/>
          <a:lstStyle/>
          <a:p>
            <a:pPr lvl="0" algn="l" defTabSz="543305">
              <a:defRPr sz="1800"/>
            </a:pPr>
            <a:r>
              <a:rPr b="1" sz="2232"/>
              <a:t>product/productId:</a:t>
            </a:r>
            <a:r>
              <a:rPr sz="2232"/>
              <a:t> </a:t>
            </a:r>
            <a:r>
              <a:rPr sz="2232"/>
              <a:t>0131097601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product/title:</a:t>
            </a:r>
            <a:r>
              <a:rPr sz="2232"/>
              <a:t> C Programming in the Berkeley Unix Environment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product/price:</a:t>
            </a:r>
            <a:r>
              <a:rPr sz="2232"/>
              <a:t> unknown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review/userId:</a:t>
            </a:r>
            <a:r>
              <a:rPr sz="2232"/>
              <a:t> A1KLBWKUQHSQVW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review/profileName:</a:t>
            </a:r>
            <a:r>
              <a:rPr sz="2232"/>
              <a:t> Eugene Mah "physics geek"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review/helpfulness:</a:t>
            </a:r>
            <a:r>
              <a:rPr sz="2232"/>
              <a:t> 0/0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review/score:</a:t>
            </a:r>
            <a:r>
              <a:rPr sz="2232"/>
              <a:t> 4.0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review/time: </a:t>
            </a:r>
            <a:r>
              <a:rPr sz="2232"/>
              <a:t>994291200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review/summary: </a:t>
            </a:r>
            <a:r>
              <a:rPr sz="2232"/>
              <a:t>indispensible title on my computer bookshelf</a:t>
            </a:r>
            <a:endParaRPr sz="2232"/>
          </a:p>
          <a:p>
            <a:pPr lvl="0" algn="l" defTabSz="543305">
              <a:defRPr sz="1800"/>
            </a:pPr>
            <a:r>
              <a:rPr b="1" sz="2232"/>
              <a:t>review/text: </a:t>
            </a:r>
            <a:r>
              <a:rPr sz="2232"/>
              <a:t>This has been one of those books that I constantly refer to. Not only is it good for learning some of the unique C things that apply to Unix, but you can also learn how to get around in Unix. This is the book I learned C from, and it's still one of the first ones I go to when I need to refresh my brain about something.</a:t>
            </a:r>
          </a:p>
        </p:txBody>
      </p:sp>
      <p:pic>
        <p:nvPicPr>
          <p:cNvPr id="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4598" y="2164801"/>
            <a:ext cx="2061736" cy="2623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Dataset - Other Records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419100" y="2451298"/>
            <a:ext cx="10844941" cy="6298804"/>
          </a:xfrm>
          <a:prstGeom prst="rect">
            <a:avLst/>
          </a:prstGeom>
        </p:spPr>
        <p:txBody>
          <a:bodyPr/>
          <a:lstStyle/>
          <a:p>
            <a:pPr lvl="0" algn="l" defTabSz="362204">
              <a:defRPr sz="1800"/>
            </a:pPr>
            <a:r>
              <a:rPr b="1" sz="1674"/>
              <a:t>1. Product Brand                       </a:t>
            </a:r>
            <a:endParaRPr b="1"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sz="1674"/>
              <a:t>B0000C2LFS Gifted Horse</a:t>
            </a:r>
            <a:endParaRPr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b="1" sz="1674"/>
              <a:t>2. Product Categories    </a:t>
            </a:r>
            <a:r>
              <a:rPr sz="1674"/>
              <a:t>    </a:t>
            </a:r>
            <a:endParaRPr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sz="1674"/>
              <a:t>0131097601</a:t>
            </a:r>
            <a:endParaRPr sz="1674">
              <a:solidFill>
                <a:srgbClr val="839496"/>
              </a:solidFill>
            </a:endParaRPr>
          </a:p>
          <a:p>
            <a:pPr lvl="0" algn="l" defTabSz="362204">
              <a:defRPr sz="1800"/>
            </a:pPr>
            <a:r>
              <a:rPr sz="1674"/>
              <a:t>Books, Computers &amp; Technology, Microsoft, Development, C &amp; C++ Windows Programming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Computers &amp; Technology, Programming, APIs &amp; Operating Environments, Unix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Computers &amp; Technology, Programming, Languages &amp; Tools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Computers &amp; Technology, Software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Education &amp; Reference</a:t>
            </a:r>
            <a:endParaRPr sz="1674"/>
          </a:p>
          <a:p>
            <a:pPr lvl="0" algn="l" defTabSz="362204">
              <a:defRPr sz="1800"/>
            </a:pPr>
            <a:r>
              <a:rPr sz="1674"/>
              <a:t>Books, Science &amp; Math, Mathematics</a:t>
            </a:r>
            <a:endParaRPr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b="1" sz="1674"/>
              <a:t>3. Product description</a:t>
            </a:r>
            <a:endParaRPr b="1" sz="1674"/>
          </a:p>
          <a:p>
            <a:pPr lvl="8" marL="0" indent="1133855" defTabSz="362204">
              <a:spcBef>
                <a:spcPts val="0"/>
              </a:spcBef>
              <a:buSzTx/>
              <a:buNone/>
              <a:defRPr sz="1800"/>
            </a:pPr>
            <a:r>
              <a:rPr sz="1674"/>
              <a:t>                     </a:t>
            </a:r>
            <a:endParaRPr sz="1674"/>
          </a:p>
          <a:p>
            <a:pPr lvl="0" algn="l" defTabSz="362204">
              <a:defRPr sz="1800"/>
            </a:pPr>
            <a:r>
              <a:rPr sz="1674"/>
              <a:t>product/productId: 1878972405</a:t>
            </a:r>
            <a:endParaRPr sz="1674"/>
          </a:p>
          <a:p>
            <a:pPr lvl="0" algn="l" defTabSz="362204">
              <a:defRPr sz="1800"/>
            </a:pPr>
            <a:r>
              <a:rPr sz="1674"/>
              <a:t>product/description: Portuguese author Fernando Pessoa (1888-1935) published little in his lifetime, but his rediscovery</a:t>
            </a:r>
            <a:endParaRPr sz="1674"/>
          </a:p>
          <a:p>
            <a:pPr lvl="0" algn="l" defTabSz="362204">
              <a:defRPr sz="1800"/>
            </a:pPr>
            <a:r>
              <a:rPr sz="1674"/>
              <a:t>in the 1990s has been as central to postmodernism as the rediscovery of Kafka in the 1950s was to modernism.</a:t>
            </a:r>
            <a:endParaRPr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b="1" sz="1674"/>
              <a:t>4. Related products</a:t>
            </a:r>
            <a:endParaRPr b="1" sz="1674"/>
          </a:p>
          <a:p>
            <a:pPr lvl="0" algn="l" defTabSz="362204">
              <a:defRPr sz="1800"/>
            </a:pPr>
            <a:endParaRPr sz="1674"/>
          </a:p>
          <a:p>
            <a:pPr lvl="0" algn="l" defTabSz="362204">
              <a:defRPr sz="1800"/>
            </a:pPr>
            <a:r>
              <a:rPr sz="1674"/>
              <a:t>B000K85RMI also purchased 0684803305 0805062904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Methodology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546100" y="2587178"/>
            <a:ext cx="9433736" cy="6817685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Exploratory analysis of the dataset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This analysis focus on products and users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No textual analysis - NLP - of reviews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Perl + R</a:t>
            </a:r>
            <a:endParaRPr sz="3200"/>
          </a:p>
          <a:p>
            <a:pPr lvl="0" marL="228600" indent="-228600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 Code, graphs and slides available @                                                                                                  </a:t>
            </a:r>
            <a:r>
              <a:rPr sz="3200" u="sng">
                <a:hlinkClick r:id="rId2" invalidUrl="" action="" tgtFrame="" tooltip="" history="1" highlightClick="0" endSnd="0"/>
              </a:rPr>
              <a:t>github.com/jcarreira/amazon-study</a:t>
            </a:r>
          </a:p>
        </p:txBody>
      </p:sp>
      <p:pic>
        <p:nvPicPr>
          <p:cNvPr id="5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6700" y="2667000"/>
            <a:ext cx="1016000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99700" y="4394200"/>
            <a:ext cx="1270000" cy="965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42128" y="5822950"/>
            <a:ext cx="1585144" cy="1585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Sanity Checks</a:t>
            </a:r>
          </a:p>
        </p:txBody>
      </p:sp>
      <p:graphicFrame>
        <p:nvGraphicFramePr>
          <p:cNvPr id="56" name="Table 56"/>
          <p:cNvGraphicFramePr/>
          <p:nvPr/>
        </p:nvGraphicFramePr>
        <p:xfrm>
          <a:off x="697383" y="2156891"/>
          <a:ext cx="11223850" cy="698125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581145"/>
                <a:gridCol w="5224144"/>
                <a:gridCol w="2405858"/>
              </a:tblGrid>
              <a:tr h="52426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Sanity Check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</a:rPr>
                        <a:t>Check ?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242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Correct timestamps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Time between 95 and ‘13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42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Helpfulness &lt;=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Helpfulness factor at most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42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Price is positive (and reasonable)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2426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Score 1-5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Score is a 1-5 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8890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Review entries complete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All reviews have all entries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999771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Product price fluctuation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Different reviews for the same product may have different prices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889000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Review product title consistency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Review product title matches product title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8473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Daily activity cycle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Less reviews during night and more during day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784735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Products categories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All products have categories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9777" y="2725541"/>
            <a:ext cx="425345" cy="425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3267407"/>
            <a:ext cx="425344" cy="42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9777" y="3783874"/>
            <a:ext cx="425345" cy="425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4981628"/>
            <a:ext cx="425344" cy="425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7657000"/>
            <a:ext cx="425344" cy="42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5724" y="4338441"/>
            <a:ext cx="493451" cy="391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5724" y="6818894"/>
            <a:ext cx="493451" cy="39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8444214"/>
            <a:ext cx="425344" cy="425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2359" y="5900261"/>
            <a:ext cx="425344" cy="425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Sanity Checks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Timestamps: Some are missing (e.g., “-1” entries)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Timestamp hour at 4pm or 5pm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Helpfulness: Some factors are &gt; 1</a:t>
            </a:r>
            <a:endParaRPr sz="2656"/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product/productId: 1930771142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product/title: You Can Have Your Cheese and Eat It Too!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product/price: unknown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review/userId: A1VYC3XNQU72RF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review/profileName: William Cottringer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r>
              <a:rPr sz="1245">
                <a:latin typeface="Menlo Regular"/>
                <a:ea typeface="Menlo Regular"/>
                <a:cs typeface="Menlo Regular"/>
                <a:sym typeface="Menlo Regular"/>
              </a:rPr>
              <a:t>review/helpfulness: 2/1</a:t>
            </a: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8" marL="0" indent="1517903" defTabSz="379475">
              <a:spcBef>
                <a:spcPts val="0"/>
              </a:spcBef>
              <a:buSzTx/>
              <a:buNone/>
              <a:tabLst>
                <a:tab pos="292100" algn="l"/>
                <a:tab pos="584200" algn="l"/>
                <a:tab pos="876300" algn="l"/>
                <a:tab pos="1168400" algn="l"/>
                <a:tab pos="1473200" algn="l"/>
                <a:tab pos="1765300" algn="l"/>
                <a:tab pos="2057400" algn="l"/>
                <a:tab pos="2349500" algn="l"/>
                <a:tab pos="2654300" algn="l"/>
                <a:tab pos="2946400" algn="l"/>
                <a:tab pos="3238500" algn="l"/>
                <a:tab pos="3530600" algn="l"/>
              </a:tabLst>
              <a:defRPr sz="1800"/>
            </a:pPr>
            <a:endParaRPr sz="1245"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Price: Some products have price 0$. Others “unknown”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Product price: prices are constant through time — not what happens in reality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Some reviews do not have text (just summary)</a:t>
            </a:r>
            <a:endParaRPr sz="2656"/>
          </a:p>
          <a:p>
            <a:pPr lvl="0" marL="327942" indent="-327942" algn="l" defTabSz="484886">
              <a:lnSpc>
                <a:spcPct val="150000"/>
              </a:lnSpc>
              <a:buSzPct val="75000"/>
              <a:buChar char="•"/>
              <a:defRPr sz="1800"/>
            </a:pPr>
            <a:r>
              <a:rPr sz="2656"/>
              <a:t>Some products have no category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1270000" y="546100"/>
            <a:ext cx="10464800" cy="1220838"/>
          </a:xfrm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 lvl="0">
              <a:defRPr sz="1800"/>
            </a:pPr>
            <a:r>
              <a:rPr sz="7280"/>
              <a:t>Dataset Characterization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546100" y="2587178"/>
            <a:ext cx="9784557" cy="6027044"/>
          </a:xfrm>
          <a:prstGeom prst="rect">
            <a:avLst/>
          </a:prstGeom>
        </p:spPr>
        <p:txBody>
          <a:bodyPr/>
          <a:lstStyle/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How many reviews are made per year?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What are the “biggest” products in amazon?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How much do products cost?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What are the most expensive categories?</a:t>
            </a:r>
            <a:endParaRPr sz="3200"/>
          </a:p>
          <a:p>
            <a:pPr lvl="0" marL="395111" indent="-395111" algn="l">
              <a:lnSpc>
                <a:spcPct val="150000"/>
              </a:lnSpc>
              <a:buSzPct val="75000"/>
              <a:buChar char="•"/>
              <a:defRPr sz="1800"/>
            </a:pPr>
            <a:r>
              <a:rPr sz="3200"/>
              <a:t>How often do users review products?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