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1" r:id="rId3"/>
    <p:sldId id="260" r:id="rId4"/>
    <p:sldId id="259" r:id="rId5"/>
    <p:sldId id="268" r:id="rId6"/>
    <p:sldId id="256" r:id="rId7"/>
    <p:sldId id="264" r:id="rId8"/>
    <p:sldId id="265" r:id="rId9"/>
    <p:sldId id="262" r:id="rId10"/>
    <p:sldId id="267" r:id="rId11"/>
    <p:sldId id="266" r:id="rId12"/>
    <p:sldId id="25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79" autoAdjust="0"/>
  </p:normalViewPr>
  <p:slideViewPr>
    <p:cSldViewPr snapToGrid="0" snapToObjects="1">
      <p:cViewPr>
        <p:scale>
          <a:sx n="90" d="100"/>
          <a:sy n="90" d="100"/>
        </p:scale>
        <p:origin x="-1528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5E151-9CEB-CB40-A092-9E1DFF7319D6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7EFA-5465-8D44-95A2-57B374621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1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purpose</a:t>
            </a:r>
            <a:r>
              <a:rPr lang="en-US" baseline="0" dirty="0" smtClean="0"/>
              <a:t> of the talk: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Glimpse of hardware capabilities of Firebox V0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Set of interesting workloads we have been running and thinking about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Set of results/benchmarks of these workloads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27EFA-5465-8D44-95A2-57B3746214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r>
              <a:rPr lang="en-US" baseline="0" dirty="0" smtClean="0"/>
              <a:t> overview of Hardware / Software configuration of Firebox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Aggregate memory and disk capacity:</a:t>
            </a:r>
          </a:p>
          <a:p>
            <a:r>
              <a:rPr lang="en-US" baseline="0" dirty="0" smtClean="0"/>
              <a:t>- 1TB of RAM</a:t>
            </a:r>
          </a:p>
          <a:p>
            <a:r>
              <a:rPr lang="en-US" baseline="0" dirty="0" smtClean="0"/>
              <a:t>- ~9.4TB of SSD storage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27EFA-5465-8D44-95A2-57B3746214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</a:t>
            </a:r>
            <a:r>
              <a:rPr lang="en-US" baseline="0" dirty="0" smtClean="0"/>
              <a:t> benchmark of Firebox Network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27EFA-5465-8D44-95A2-57B3746214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Key-value</a:t>
            </a:r>
            <a:r>
              <a:rPr lang="en-US" baseline="0" dirty="0" smtClean="0"/>
              <a:t> stores.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1) What is </a:t>
            </a:r>
            <a:r>
              <a:rPr lang="en-US" baseline="0" dirty="0" err="1" smtClean="0"/>
              <a:t>RAMCloud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DRAM-based storage system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case for </a:t>
            </a:r>
            <a:r>
              <a:rPr lang="en-US" baseline="0" dirty="0" err="1" smtClean="0"/>
              <a:t>RAMCloud</a:t>
            </a:r>
            <a:endParaRPr lang="en-US" baseline="0" dirty="0" smtClean="0"/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delivery.acm.org</a:t>
            </a:r>
            <a:r>
              <a:rPr lang="en-US" baseline="0" dirty="0" smtClean="0"/>
              <a:t>/10.1145/1970000/1965751/p121-ousterhout.pdf?ip=2.83.55.65&amp;id=1965751&amp;acc=</a:t>
            </a:r>
            <a:r>
              <a:rPr lang="en-US" baseline="0" dirty="0" err="1" smtClean="0"/>
              <a:t>OPEN&amp;key</a:t>
            </a:r>
            <a:r>
              <a:rPr lang="en-US" baseline="0" dirty="0" smtClean="0"/>
              <a:t>=4D4702B0C3E38B35%2E4D4702B0C3E38B35%2E528120C21059793D%2E6D218144511F3437&amp;CFID=551422919&amp;CFTOKEN=31387118&amp;__acm__=1420299996_3806cb8ae5b1fc2b0b8d8d4351f9242b</a:t>
            </a:r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web.stanford.edu</a:t>
            </a:r>
            <a:r>
              <a:rPr lang="en-US" baseline="0" dirty="0" smtClean="0"/>
              <a:t>/~ouster/</a:t>
            </a:r>
            <a:r>
              <a:rPr lang="en-US" baseline="0" dirty="0" err="1" smtClean="0"/>
              <a:t>cgi</a:t>
            </a:r>
            <a:r>
              <a:rPr lang="en-US" baseline="0" dirty="0" smtClean="0"/>
              <a:t>-bin/papers/</a:t>
            </a:r>
            <a:r>
              <a:rPr lang="en-US" baseline="0" dirty="0" err="1" smtClean="0"/>
              <a:t>ramcloud-recovery.pdf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27EFA-5465-8D44-95A2-57B3746214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RAMCloud</a:t>
            </a:r>
            <a:r>
              <a:rPr lang="en-US" baseline="0" dirty="0" smtClean="0"/>
              <a:t> latency/bandwidth benchmark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27EFA-5465-8D44-95A2-57B3746214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key-value stores: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Aerospike</a:t>
            </a:r>
            <a:r>
              <a:rPr lang="en-US" baseline="0" dirty="0" smtClean="0"/>
              <a:t>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In-memory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key-value store. Optimized for flash storage. Can achieve high throughput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Cassandra: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does YCSB work:</a:t>
            </a:r>
          </a:p>
          <a:p>
            <a:r>
              <a:rPr lang="en-US" dirty="0" smtClean="0"/>
              <a:t>1) </a:t>
            </a:r>
          </a:p>
          <a:p>
            <a:r>
              <a:rPr lang="en-US" dirty="0" smtClean="0"/>
              <a:t>2) </a:t>
            </a:r>
          </a:p>
          <a:p>
            <a:r>
              <a:rPr lang="en-US" dirty="0" smtClean="0"/>
              <a:t>3) </a:t>
            </a:r>
          </a:p>
          <a:p>
            <a:endParaRPr lang="en-US" dirty="0" smtClean="0"/>
          </a:p>
          <a:p>
            <a:r>
              <a:rPr lang="en-US" dirty="0" smtClean="0"/>
              <a:t>- YCSB</a:t>
            </a:r>
          </a:p>
          <a:p>
            <a:r>
              <a:rPr lang="en-US" dirty="0" smtClean="0"/>
              <a:t>Workloads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B: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D: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F: 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27EFA-5465-8D44-95A2-57B3746214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</a:t>
            </a:r>
            <a:r>
              <a:rPr lang="en-US" baseline="0" dirty="0" smtClean="0"/>
              <a:t> benchmark of Firebox Network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27EFA-5465-8D44-95A2-57B3746214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r>
              <a:rPr lang="en-US" baseline="0" dirty="0" smtClean="0"/>
              <a:t> overview of Hardware / Software configuration of Firebox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Aggregate memory and disk capacity:</a:t>
            </a:r>
          </a:p>
          <a:p>
            <a:r>
              <a:rPr lang="en-US" baseline="0" dirty="0" smtClean="0"/>
              <a:t>- 1TB of RAM</a:t>
            </a:r>
          </a:p>
          <a:p>
            <a:r>
              <a:rPr lang="en-US" baseline="0" dirty="0" smtClean="0"/>
              <a:t>- ~9.4TB of SSD storage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27EFA-5465-8D44-95A2-57B3746214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8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9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CADC-E61B-5445-AB98-BD4DF8F28DCD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F94D-1D8C-0C43-A0ED-56F7A5C08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3099" y="2086427"/>
            <a:ext cx="7519970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Firebox Workloads Analysis</a:t>
            </a:r>
          </a:p>
          <a:p>
            <a:pPr algn="ctr"/>
            <a:endParaRPr lang="en-US" sz="2500" dirty="0" smtClean="0"/>
          </a:p>
          <a:p>
            <a:pPr algn="ctr"/>
            <a:r>
              <a:rPr lang="en-US" sz="2800" dirty="0" smtClean="0"/>
              <a:t>Joao Carreira  </a:t>
            </a:r>
            <a:r>
              <a:rPr lang="en-US" sz="2500" dirty="0" smtClean="0"/>
              <a:t>   </a:t>
            </a:r>
            <a:r>
              <a:rPr lang="en-US" sz="2500" dirty="0" smtClean="0"/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Randy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Katz     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Krste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Asanović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" y="5084278"/>
            <a:ext cx="3120177" cy="1179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806" y="5081730"/>
            <a:ext cx="2994103" cy="10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0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8079" y="3096842"/>
            <a:ext cx="21248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Backup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59406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2431" y="302842"/>
            <a:ext cx="2858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Firebox </a:t>
            </a:r>
            <a:r>
              <a:rPr lang="en-US" sz="3000" b="1" dirty="0" smtClean="0"/>
              <a:t>Network</a:t>
            </a:r>
            <a:endParaRPr lang="en-US" sz="3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32703"/>
              </p:ext>
            </p:extLst>
          </p:nvPr>
        </p:nvGraphicFramePr>
        <p:xfrm>
          <a:off x="429591" y="2524058"/>
          <a:ext cx="37551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7"/>
                <a:gridCol w="1877587"/>
              </a:tblGrid>
              <a:tr h="264717">
                <a:tc>
                  <a:txBody>
                    <a:bodyPr/>
                    <a:lstStyle/>
                    <a:p>
                      <a:r>
                        <a:rPr lang="en-US" dirty="0" smtClean="0"/>
                        <a:t>Without</a:t>
                      </a:r>
                      <a:r>
                        <a:rPr lang="en-US" baseline="0" dirty="0" smtClean="0"/>
                        <a:t> VMA*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 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With VMA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 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4796" y="2082237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SockPerf</a:t>
            </a:r>
            <a:r>
              <a:rPr lang="en-US" b="1" dirty="0" smtClean="0"/>
              <a:t> Ping Pong Latency in </a:t>
            </a:r>
            <a:r>
              <a:rPr lang="en-US" b="1" dirty="0" err="1" smtClean="0"/>
              <a:t>Fbox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6318"/>
              </p:ext>
            </p:extLst>
          </p:nvPr>
        </p:nvGraphicFramePr>
        <p:xfrm>
          <a:off x="429591" y="4062960"/>
          <a:ext cx="37551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7"/>
                <a:gridCol w="1877587"/>
              </a:tblGrid>
              <a:tr h="264717">
                <a:tc>
                  <a:txBody>
                    <a:bodyPr/>
                    <a:lstStyle/>
                    <a:p>
                      <a:r>
                        <a:rPr lang="en-US" dirty="0" smtClean="0"/>
                        <a:t>Firebox</a:t>
                      </a:r>
                      <a:r>
                        <a:rPr lang="en-US" baseline="0" dirty="0" smtClean="0"/>
                        <a:t> 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 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RAMCloud</a:t>
                      </a:r>
                      <a:r>
                        <a:rPr lang="en-US" dirty="0" smtClean="0"/>
                        <a:t> HW 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 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7755" y="3621139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RDMA Ping Pong Latency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2431" y="6226428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*VMA = </a:t>
            </a:r>
            <a:r>
              <a:rPr lang="en-US" b="1" dirty="0" err="1" smtClean="0"/>
              <a:t>Mellanox</a:t>
            </a:r>
            <a:r>
              <a:rPr lang="en-US" b="1" dirty="0" smtClean="0"/>
              <a:t> </a:t>
            </a:r>
            <a:r>
              <a:rPr lang="en-US" b="1" dirty="0" smtClean="0"/>
              <a:t>socket </a:t>
            </a:r>
            <a:r>
              <a:rPr lang="en-US" b="1" dirty="0" smtClean="0"/>
              <a:t>library with kernel bypass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888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2431" y="302842"/>
            <a:ext cx="6509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SSD </a:t>
            </a:r>
            <a:r>
              <a:rPr lang="en-US" sz="3000" b="1" dirty="0" err="1" smtClean="0"/>
              <a:t>vs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PCIe</a:t>
            </a:r>
            <a:r>
              <a:rPr lang="en-US" sz="3000" b="1" dirty="0" smtClean="0"/>
              <a:t> Samsung Drives Benchmark</a:t>
            </a:r>
            <a:endParaRPr lang="en-US" sz="3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80082"/>
              </p:ext>
            </p:extLst>
          </p:nvPr>
        </p:nvGraphicFramePr>
        <p:xfrm>
          <a:off x="715586" y="2167234"/>
          <a:ext cx="37551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7"/>
                <a:gridCol w="1877587"/>
              </a:tblGrid>
              <a:tr h="264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7832" y="1725413"/>
            <a:ext cx="404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IO Ping Average Latency (us) Benchmark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17073"/>
              </p:ext>
            </p:extLst>
          </p:nvPr>
        </p:nvGraphicFramePr>
        <p:xfrm>
          <a:off x="715586" y="3706136"/>
          <a:ext cx="37551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87"/>
                <a:gridCol w="1877587"/>
              </a:tblGrid>
              <a:tr h="2647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0791" y="3264315"/>
            <a:ext cx="459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Buffered Reads Bandwidth (MB/s) Benchmark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338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9688" y="600062"/>
            <a:ext cx="19724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Questions?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9688" y="1707156"/>
            <a:ext cx="8036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How does </a:t>
            </a:r>
            <a:r>
              <a:rPr lang="en-US" dirty="0" err="1" smtClean="0"/>
              <a:t>RAMCloud</a:t>
            </a:r>
            <a:r>
              <a:rPr lang="en-US" dirty="0" smtClean="0"/>
              <a:t> performance compare with </a:t>
            </a:r>
            <a:r>
              <a:rPr lang="en-US" dirty="0" err="1" smtClean="0"/>
              <a:t>Aerospike</a:t>
            </a:r>
            <a:r>
              <a:rPr lang="en-US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 is special about </a:t>
            </a:r>
            <a:r>
              <a:rPr lang="en-US" dirty="0" err="1" smtClean="0"/>
              <a:t>Aerospike</a:t>
            </a:r>
            <a:r>
              <a:rPr lang="en-US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 kind of workloads do you envision running on Firebox?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 is special about Firebox?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Why bootstrap IB connections with Ethernet/IPs?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What’s the difference between RDMA and IB messages?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 is the latency of IB for big packets (e.g., 100MBs)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37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9688" y="600062"/>
            <a:ext cx="3970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What is this talk about?</a:t>
            </a:r>
            <a:endParaRPr lang="en-US" sz="3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19688" y="1918821"/>
            <a:ext cx="7324868" cy="3111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/>
              <a:t>Goals:</a:t>
            </a:r>
            <a:endParaRPr lang="en-US" sz="22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Assess Firebox-0 raw network performance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Benchmark of key-value storage systems (what is the right storage substrate?)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Benchmark of parallel SQL engines (what are the challenges of running data analytics at scale?)</a:t>
            </a:r>
          </a:p>
        </p:txBody>
      </p:sp>
    </p:spTree>
    <p:extLst>
      <p:ext uri="{BB962C8B-B14F-4D97-AF65-F5344CB8AC3E}">
        <p14:creationId xmlns:p14="http://schemas.microsoft.com/office/powerpoint/2010/main" val="332127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08" y="600062"/>
            <a:ext cx="3415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What is Firebox – 0?</a:t>
            </a:r>
            <a:endParaRPr lang="en-US" sz="3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8778" y="1707156"/>
            <a:ext cx="51646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Firebox – 0 Cluster:</a:t>
            </a:r>
          </a:p>
          <a:p>
            <a:pPr marL="450850" indent="-280988">
              <a:buFont typeface="Arial"/>
              <a:buChar char="•"/>
            </a:pPr>
            <a:r>
              <a:rPr lang="en-US" dirty="0" smtClean="0"/>
              <a:t>16-node cluster</a:t>
            </a:r>
          </a:p>
          <a:p>
            <a:pPr marL="450850" indent="-280988">
              <a:buFont typeface="Arial"/>
              <a:buChar char="•"/>
            </a:pPr>
            <a:r>
              <a:rPr lang="en-US" dirty="0" err="1" smtClean="0"/>
              <a:t>Infiniband</a:t>
            </a:r>
            <a:r>
              <a:rPr lang="en-US" dirty="0" smtClean="0"/>
              <a:t> / Ethernet interconnect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- Node configuration:</a:t>
            </a:r>
            <a:endParaRPr lang="en-US" dirty="0"/>
          </a:p>
          <a:p>
            <a:pPr marL="169863" indent="280988">
              <a:buFont typeface="Arial"/>
              <a:buChar char="•"/>
              <a:tabLst>
                <a:tab pos="169863" algn="l"/>
              </a:tabLst>
            </a:pPr>
            <a:r>
              <a:rPr lang="en-US" dirty="0" smtClean="0"/>
              <a:t>Inte</a:t>
            </a:r>
            <a:r>
              <a:rPr lang="en-US" dirty="0" smtClean="0"/>
              <a:t>l Ivy Bridge 8Cores / 16Threads 3.0GHz 25MB</a:t>
            </a:r>
          </a:p>
          <a:p>
            <a:pPr marL="169863" indent="280988">
              <a:buFont typeface="Arial"/>
              <a:buChar char="•"/>
              <a:tabLst>
                <a:tab pos="169863" algn="l"/>
              </a:tabLst>
            </a:pPr>
            <a:r>
              <a:rPr lang="en-US" dirty="0" smtClean="0"/>
              <a:t>64GB </a:t>
            </a:r>
            <a:r>
              <a:rPr lang="en-US" dirty="0"/>
              <a:t>RAM (1TB </a:t>
            </a:r>
            <a:r>
              <a:rPr lang="en-US" dirty="0" smtClean="0"/>
              <a:t>aggregate)</a:t>
            </a:r>
            <a:endParaRPr lang="en-US" dirty="0" smtClean="0"/>
          </a:p>
          <a:p>
            <a:pPr marL="169863" indent="280988">
              <a:buFont typeface="Arial"/>
              <a:buChar char="•"/>
              <a:tabLst>
                <a:tab pos="169863" algn="l"/>
              </a:tabLst>
            </a:pPr>
            <a:r>
              <a:rPr lang="en-US" dirty="0" smtClean="0"/>
              <a:t>2 SSDs (120GB + 480GB) (</a:t>
            </a:r>
            <a:r>
              <a:rPr lang="en-US" dirty="0"/>
              <a:t>9.4TB </a:t>
            </a:r>
            <a:r>
              <a:rPr lang="en-US" dirty="0" smtClean="0"/>
              <a:t>aggregate)</a:t>
            </a:r>
          </a:p>
          <a:p>
            <a:pPr marL="169863" indent="280988">
              <a:buFont typeface="Arial"/>
              <a:buChar char="•"/>
              <a:tabLst>
                <a:tab pos="169863" algn="l"/>
              </a:tabLst>
            </a:pPr>
            <a:r>
              <a:rPr lang="en-US" dirty="0" err="1" smtClean="0"/>
              <a:t>Infiniband</a:t>
            </a:r>
            <a:r>
              <a:rPr lang="en-US" dirty="0" smtClean="0"/>
              <a:t>: </a:t>
            </a:r>
            <a:r>
              <a:rPr lang="en-US" dirty="0" err="1" smtClean="0"/>
              <a:t>Mellanox</a:t>
            </a:r>
            <a:r>
              <a:rPr lang="en-US" dirty="0" smtClean="0"/>
              <a:t> ConnectX-3 VPI FDR QSFP 56Gbps</a:t>
            </a:r>
          </a:p>
          <a:p>
            <a:pPr marL="169863" indent="280988">
              <a:buFont typeface="Arial"/>
              <a:buChar char="•"/>
              <a:tabLst>
                <a:tab pos="169863" algn="l"/>
              </a:tabLst>
            </a:pPr>
            <a:r>
              <a:rPr lang="en-US" dirty="0" smtClean="0"/>
              <a:t>Ethernet: </a:t>
            </a:r>
            <a:r>
              <a:rPr lang="en-US" dirty="0" err="1" smtClean="0"/>
              <a:t>Mellanox</a:t>
            </a:r>
            <a:r>
              <a:rPr lang="en-US" dirty="0" smtClean="0"/>
              <a:t> ConnextX-3 EN QSFP 40Gb</a:t>
            </a:r>
          </a:p>
          <a:p>
            <a:pPr marL="169863" indent="280988">
              <a:buFont typeface="Arial"/>
              <a:buChar char="•"/>
              <a:tabLst>
                <a:tab pos="169863" algn="l"/>
              </a:tabLst>
            </a:pPr>
            <a:r>
              <a:rPr lang="en-US" dirty="0" smtClean="0"/>
              <a:t>Running Ubuntu 14.04 (Linux </a:t>
            </a:r>
            <a:r>
              <a:rPr lang="en-US" dirty="0" smtClean="0"/>
              <a:t>3.13.0)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64668" y="1255887"/>
            <a:ext cx="3753555" cy="42333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63447" y="1337824"/>
            <a:ext cx="24929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Firebox-0 Cluster</a:t>
            </a:r>
            <a:endParaRPr lang="en-US" sz="2600" dirty="0"/>
          </a:p>
        </p:txBody>
      </p:sp>
      <p:sp>
        <p:nvSpPr>
          <p:cNvPr id="17" name="TextBox 16"/>
          <p:cNvSpPr txBox="1"/>
          <p:nvPr/>
        </p:nvSpPr>
        <p:spPr>
          <a:xfrm>
            <a:off x="7295854" y="3285438"/>
            <a:ext cx="4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63447" y="3033880"/>
            <a:ext cx="914400" cy="9172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30247" y="3033880"/>
            <a:ext cx="914400" cy="9172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65536" y="3033880"/>
            <a:ext cx="914400" cy="9172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F16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8" idx="2"/>
          </p:cNvCxnSpPr>
          <p:nvPr/>
        </p:nvCxnSpPr>
        <p:spPr>
          <a:xfrm>
            <a:off x="5720647" y="3951113"/>
            <a:ext cx="0" cy="288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20647" y="4239665"/>
            <a:ext cx="26049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2"/>
          </p:cNvCxnSpPr>
          <p:nvPr/>
        </p:nvCxnSpPr>
        <p:spPr>
          <a:xfrm>
            <a:off x="8322736" y="3951113"/>
            <a:ext cx="2820" cy="288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</p:cNvCxnSpPr>
          <p:nvPr/>
        </p:nvCxnSpPr>
        <p:spPr>
          <a:xfrm flipH="1">
            <a:off x="6787445" y="3951113"/>
            <a:ext cx="2" cy="288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86112" y="4253776"/>
            <a:ext cx="113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56Gbps</a:t>
            </a:r>
          </a:p>
          <a:p>
            <a:r>
              <a:rPr lang="en-US" dirty="0" err="1" smtClean="0"/>
              <a:t>Infiniband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729112" y="2783391"/>
            <a:ext cx="26049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54512" y="2773547"/>
            <a:ext cx="8465" cy="260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56601" y="2773547"/>
            <a:ext cx="0" cy="260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21310" y="2773547"/>
            <a:ext cx="2" cy="260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45002" y="2103262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40Gbps</a:t>
            </a:r>
          </a:p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48" y="4569287"/>
            <a:ext cx="1618094" cy="8070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293" y="1607139"/>
            <a:ext cx="1566304" cy="1176252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6457246" y="5884325"/>
            <a:ext cx="1172600" cy="62089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Fbox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endCxn id="64" idx="3"/>
          </p:cNvCxnSpPr>
          <p:nvPr/>
        </p:nvCxnSpPr>
        <p:spPr>
          <a:xfrm flipH="1" flipV="1">
            <a:off x="7629846" y="6194774"/>
            <a:ext cx="235690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865536" y="5489222"/>
            <a:ext cx="0" cy="705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38512" y="5678203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10Gbps</a:t>
            </a:r>
          </a:p>
          <a:p>
            <a:r>
              <a:rPr lang="en-US" dirty="0" smtClean="0"/>
              <a:t>Ethernet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970890" y="4239665"/>
            <a:ext cx="0" cy="4875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939846" y="2295834"/>
            <a:ext cx="0" cy="4875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861779" y="5522252"/>
            <a:ext cx="20545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 this 10Gbps</a:t>
            </a:r>
          </a:p>
        </p:txBody>
      </p:sp>
    </p:spTree>
    <p:extLst>
      <p:ext uri="{BB962C8B-B14F-4D97-AF65-F5344CB8AC3E}">
        <p14:creationId xmlns:p14="http://schemas.microsoft.com/office/powerpoint/2010/main" val="238989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2431" y="302842"/>
            <a:ext cx="6572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Firebox-0 Network Latency / Bandwidth</a:t>
            </a:r>
            <a:endParaRPr lang="en-US" sz="3000" b="1" dirty="0"/>
          </a:p>
        </p:txBody>
      </p:sp>
      <p:pic>
        <p:nvPicPr>
          <p:cNvPr id="5" name="Picture 4" descr="raw_firebox_bandwidt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66" y="1356795"/>
            <a:ext cx="4045831" cy="3404172"/>
          </a:xfrm>
          <a:prstGeom prst="rect">
            <a:avLst/>
          </a:prstGeom>
        </p:spPr>
      </p:pic>
      <p:pic>
        <p:nvPicPr>
          <p:cNvPr id="11" name="Picture 10" descr="raw_firebox_latency_illus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0" y="1356795"/>
            <a:ext cx="3512241" cy="34041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4583" y="4907426"/>
            <a:ext cx="7995965" cy="1781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RDMA Ping Pong Benchmark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RDMA connection is setup through TCP/IP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Series of RDMA reads are performed with different sizes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Infiniband</a:t>
            </a:r>
            <a:r>
              <a:rPr lang="en-US" dirty="0" smtClean="0"/>
              <a:t> interconnect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Latency of 1.7us for small packets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Maximum bandwidth of ~5 GB/s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86221" y="229738"/>
            <a:ext cx="373944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Put values on top of bars</a:t>
            </a:r>
          </a:p>
          <a:p>
            <a:r>
              <a:rPr lang="en-US" b="1" dirty="0" smtClean="0"/>
              <a:t>Put RDMA on titles of graphs</a:t>
            </a:r>
          </a:p>
          <a:p>
            <a:r>
              <a:rPr lang="en-US" b="1" dirty="0" smtClean="0"/>
              <a:t>Put x label (“Data size”)</a:t>
            </a:r>
          </a:p>
        </p:txBody>
      </p:sp>
    </p:spTree>
    <p:extLst>
      <p:ext uri="{BB962C8B-B14F-4D97-AF65-F5344CB8AC3E}">
        <p14:creationId xmlns:p14="http://schemas.microsoft.com/office/powerpoint/2010/main" val="115559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2431" y="302842"/>
            <a:ext cx="5129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Benchmark of Key-value stores</a:t>
            </a:r>
            <a:endParaRPr lang="en-US" sz="3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1764" y="1224427"/>
            <a:ext cx="5698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Key-value stores benchmarked: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RAMCloud</a:t>
            </a:r>
            <a:r>
              <a:rPr lang="en-US" dirty="0" smtClean="0"/>
              <a:t> (RAM storage system with low-latency RPCs)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Aerospike</a:t>
            </a:r>
            <a:r>
              <a:rPr lang="en-US" dirty="0" smtClean="0"/>
              <a:t> (</a:t>
            </a:r>
          </a:p>
          <a:p>
            <a:pPr marL="342900" indent="-342900">
              <a:buAutoNum type="arabicParenR"/>
            </a:pPr>
            <a:r>
              <a:rPr lang="en-US" dirty="0" smtClean="0"/>
              <a:t>Cassandra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5766"/>
              </p:ext>
            </p:extLst>
          </p:nvPr>
        </p:nvGraphicFramePr>
        <p:xfrm>
          <a:off x="265989" y="2920436"/>
          <a:ext cx="8680456" cy="327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86"/>
                <a:gridCol w="3167003"/>
                <a:gridCol w="3069141"/>
                <a:gridCol w="1206526"/>
              </a:tblGrid>
              <a:tr h="52267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Atomicity</a:t>
                      </a:r>
                      <a:r>
                        <a:rPr lang="en-US" sz="2000" baseline="0" dirty="0" smtClean="0"/>
                        <a:t> / Consistency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Durability / Replication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Latency</a:t>
                      </a:r>
                      <a:endParaRPr lang="en-US" sz="2000" dirty="0"/>
                    </a:p>
                  </a:txBody>
                  <a:tcPr anchor="ctr"/>
                </a:tc>
              </a:tr>
              <a:tr h="925776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RAMCloud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Atomic single-key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updates.</a:t>
                      </a:r>
                    </a:p>
                    <a:p>
                      <a:r>
                        <a:rPr lang="en-US" dirty="0" smtClean="0"/>
                        <a:t>Supports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ondition</a:t>
                      </a:r>
                      <a:r>
                        <a:rPr lang="en-US" baseline="0" dirty="0" smtClean="0"/>
                        <a:t>al updates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Data is replicated to other nodes (RAM) and written to disk asynchronously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Ultra-low</a:t>
                      </a:r>
                      <a:endParaRPr lang="en-US" dirty="0"/>
                    </a:p>
                  </a:txBody>
                  <a:tcPr anchor="ctr"/>
                </a:tc>
              </a:tr>
              <a:tr h="526451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Aerospike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Atomic single-key update. Supports atomic multi-key reads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is replicated and written</a:t>
                      </a:r>
                      <a:r>
                        <a:rPr lang="en-US" baseline="0" dirty="0" smtClean="0"/>
                        <a:t> to disk sync/asynchronously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 anchor="ctr"/>
                </a:tc>
              </a:tr>
              <a:tr h="52645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Cassandra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Tunable / </a:t>
                      </a:r>
                      <a:r>
                        <a:rPr lang="en-US" dirty="0" err="1" smtClean="0"/>
                        <a:t>linearizable</a:t>
                      </a:r>
                      <a:r>
                        <a:rPr lang="en-US" baseline="0" dirty="0" smtClean="0"/>
                        <a:t> consistency</a:t>
                      </a:r>
                    </a:p>
                    <a:p>
                      <a:r>
                        <a:rPr lang="en-US" baseline="0" dirty="0" smtClean="0"/>
                        <a:t>No atomic writes across replicas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is replicated and written</a:t>
                      </a:r>
                      <a:r>
                        <a:rPr lang="en-US" baseline="0" dirty="0" smtClean="0"/>
                        <a:t> to disk sync/asynchronously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493889" y="4416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1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046" y="302842"/>
            <a:ext cx="1888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RAMCloud</a:t>
            </a:r>
            <a:endParaRPr 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2431" y="4780423"/>
            <a:ext cx="7995965" cy="1738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smtClean="0"/>
              <a:t>Latency / Bandwidth: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67</a:t>
            </a:r>
            <a:r>
              <a:rPr lang="en-US" dirty="0"/>
              <a:t>-107% higher read bandwidth (non-</a:t>
            </a:r>
            <a:r>
              <a:rPr lang="en-US" dirty="0" err="1"/>
              <a:t>PCIe</a:t>
            </a:r>
            <a:r>
              <a:rPr lang="en-US" dirty="0"/>
              <a:t> connection is a bottleneck)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45-</a:t>
            </a:r>
            <a:r>
              <a:rPr lang="en-US" dirty="0"/>
              <a:t>53% lower read </a:t>
            </a:r>
            <a:r>
              <a:rPr lang="en-US" dirty="0" smtClean="0"/>
              <a:t>latency</a:t>
            </a:r>
          </a:p>
          <a:p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ACID multi-key transactions with low-latency and at scale</a:t>
            </a:r>
          </a:p>
          <a:p>
            <a:endParaRPr lang="en-US" dirty="0"/>
          </a:p>
        </p:txBody>
      </p:sp>
      <p:pic>
        <p:nvPicPr>
          <p:cNvPr id="12" name="Picture 11" descr="ramcloud_benchmark_bw_illu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055" y="913284"/>
            <a:ext cx="3822341" cy="36900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2111" y="2398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8444" y="304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ramcloud_benchmark_lat_illu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4" y="913284"/>
            <a:ext cx="3580197" cy="36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5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046" y="302842"/>
            <a:ext cx="4939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AeroSpike</a:t>
            </a:r>
            <a:r>
              <a:rPr lang="en-US" sz="3000" b="1" dirty="0" smtClean="0"/>
              <a:t> + Cassandra (YCSB)</a:t>
            </a:r>
            <a:endParaRPr lang="en-US" sz="3000" b="1" dirty="0"/>
          </a:p>
        </p:txBody>
      </p:sp>
      <p:pic>
        <p:nvPicPr>
          <p:cNvPr id="2" name="Picture 1" descr="aero_cass_ycsb_read_la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0" y="1259226"/>
            <a:ext cx="4192201" cy="4192201"/>
          </a:xfrm>
          <a:prstGeom prst="rect">
            <a:avLst/>
          </a:prstGeom>
        </p:spPr>
      </p:pic>
      <p:pic>
        <p:nvPicPr>
          <p:cNvPr id="4" name="Picture 3" descr="aerospike_cassandra_ycsb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69" y="1259226"/>
            <a:ext cx="4075289" cy="40752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431" y="4780423"/>
            <a:ext cx="7995965" cy="1738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 smtClean="0"/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2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8046" y="302842"/>
            <a:ext cx="34144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Big Data Benchmark</a:t>
            </a:r>
            <a:endParaRPr 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9688" y="1918821"/>
            <a:ext cx="117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SQL,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3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2431" y="302842"/>
            <a:ext cx="18572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Discussion</a:t>
            </a:r>
            <a:endParaRPr lang="en-US" sz="3000" b="1" dirty="0"/>
          </a:p>
        </p:txBody>
      </p:sp>
      <p:sp>
        <p:nvSpPr>
          <p:cNvPr id="2" name="Rectangle 1"/>
          <p:cNvSpPr/>
          <p:nvPr/>
        </p:nvSpPr>
        <p:spPr>
          <a:xfrm>
            <a:off x="322430" y="1412502"/>
            <a:ext cx="7678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What other workloads we should be paying attention 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4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24671</TotalTime>
  <Words>782</Words>
  <Application>Microsoft Macintosh PowerPoint</Application>
  <PresentationFormat>On-screen Show (4:3)</PresentationFormat>
  <Paragraphs>166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Carreira</dc:creator>
  <cp:lastModifiedBy>Joao Carreira</cp:lastModifiedBy>
  <cp:revision>20</cp:revision>
  <cp:lastPrinted>2014-12-30T15:33:50Z</cp:lastPrinted>
  <dcterms:created xsi:type="dcterms:W3CDTF">2014-12-17T21:17:45Z</dcterms:created>
  <dcterms:modified xsi:type="dcterms:W3CDTF">2015-01-09T16:21:49Z</dcterms:modified>
</cp:coreProperties>
</file>