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89" r:id="rId11"/>
    <p:sldId id="288" r:id="rId12"/>
    <p:sldId id="284" r:id="rId13"/>
    <p:sldId id="266" r:id="rId14"/>
    <p:sldId id="267" r:id="rId15"/>
    <p:sldId id="285" r:id="rId16"/>
    <p:sldId id="286" r:id="rId17"/>
    <p:sldId id="270" r:id="rId18"/>
    <p:sldId id="271" r:id="rId19"/>
    <p:sldId id="272" r:id="rId20"/>
    <p:sldId id="274" r:id="rId21"/>
    <p:sldId id="273" r:id="rId22"/>
    <p:sldId id="290" r:id="rId23"/>
    <p:sldId id="277" r:id="rId24"/>
    <p:sldId id="278" r:id="rId25"/>
    <p:sldId id="279" r:id="rId26"/>
    <p:sldId id="280" r:id="rId27"/>
    <p:sldId id="281" r:id="rId28"/>
    <p:sldId id="282" r:id="rId29"/>
    <p:sldId id="283"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57A9DBF-F08C-44C9-85AC-3413EA7D7155}">
  <a:tblStyle styleId="{A57A9DBF-F08C-44C9-85AC-3413EA7D7155}" styleName="Table_0">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B2109607-3C3B-4E9C-B9AE-61DB545AD93F}" styleName="Table_1">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8867FC34-C467-46F2-B44D-441883CA0B6A}" styleName="Table_2">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79204" autoAdjust="0"/>
  </p:normalViewPr>
  <p:slideViewPr>
    <p:cSldViewPr>
      <p:cViewPr varScale="1">
        <p:scale>
          <a:sx n="80" d="100"/>
          <a:sy n="80" d="100"/>
        </p:scale>
        <p:origin x="-1616"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19" d="100"/>
        <a:sy n="219" d="100"/>
      </p:scale>
      <p:origin x="0" y="56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565A2-1B79-684E-8B81-0FC09C1616FB}" type="datetimeFigureOut">
              <a:rPr lang="en-US" smtClean="0"/>
              <a:t>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E75B22-7EB8-D14B-9463-58A0D810CDD0}" type="slidenum">
              <a:rPr lang="en-US" smtClean="0"/>
              <a:t>‹#›</a:t>
            </a:fld>
            <a:endParaRPr lang="en-US"/>
          </a:p>
        </p:txBody>
      </p:sp>
    </p:spTree>
    <p:extLst>
      <p:ext uri="{BB962C8B-B14F-4D97-AF65-F5344CB8AC3E}">
        <p14:creationId xmlns:p14="http://schemas.microsoft.com/office/powerpoint/2010/main" val="810450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4180096164"/>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10</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a:t>
            </a:r>
            <a:r>
              <a:rPr lang="en-US" baseline="0" dirty="0" smtClean="0"/>
              <a:t> benchmark of Firebox Network</a:t>
            </a:r>
          </a:p>
          <a:p>
            <a:endParaRPr lang="en-US" baseline="0" dirty="0" smtClean="0"/>
          </a:p>
          <a:p>
            <a:r>
              <a:rPr lang="en-US" baseline="0" dirty="0" smtClean="0"/>
              <a:t>TODO:</a:t>
            </a:r>
          </a:p>
          <a:p>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12</a:t>
            </a:fld>
            <a:endParaRPr lang="en-US"/>
          </a:p>
        </p:txBody>
      </p:sp>
    </p:spTree>
    <p:extLst>
      <p:ext uri="{BB962C8B-B14F-4D97-AF65-F5344CB8AC3E}">
        <p14:creationId xmlns:p14="http://schemas.microsoft.com/office/powerpoint/2010/main" val="643808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11" name="Shape 31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Key-value stores.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1) What is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DRAM-based storage system</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case for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delivery.acm.org/10.1145/1970000/1965751/p121-ousterhout.pdf?ip=2.83.55.65&amp;id=1965751&amp;acc=OPEN&amp;key=4D4702B0C3E38B35%2E4D4702B0C3E38B35%2E528120C21059793D%2E6D218144511F3437&amp;CFID=551422919&amp;CFTOKEN=31387118&amp;__acm__=1420299996_3806cb8ae5b1fc2b0b8d8d4351f9242b</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http://web.stanford.edu/~ouster/cgi-bin/papers/ramcloud-recovery.pdf</a:t>
            </a:r>
          </a:p>
        </p:txBody>
      </p:sp>
      <p:sp>
        <p:nvSpPr>
          <p:cNvPr id="320" name="Shape 3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best </a:t>
            </a:r>
            <a:r>
              <a:rPr lang="en-US" dirty="0" smtClean="0"/>
              <a:t>hardware</a:t>
            </a:r>
          </a:p>
          <a:p>
            <a:r>
              <a:rPr lang="en-US" dirty="0" smtClean="0"/>
              <a:t>Remove ‘basic’</a:t>
            </a: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15</a:t>
            </a:fld>
            <a:endParaRPr lang="en-US"/>
          </a:p>
        </p:txBody>
      </p:sp>
    </p:spTree>
    <p:extLst>
      <p:ext uri="{BB962C8B-B14F-4D97-AF65-F5344CB8AC3E}">
        <p14:creationId xmlns:p14="http://schemas.microsoft.com/office/powerpoint/2010/main" val="138161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key-value stores:</a:t>
            </a:r>
          </a:p>
          <a:p>
            <a:pPr marL="171450" indent="-171450">
              <a:buFontTx/>
              <a:buChar char="-"/>
            </a:pPr>
            <a:r>
              <a:rPr lang="en-US" baseline="0" dirty="0" err="1" smtClean="0"/>
              <a:t>Aerospike</a:t>
            </a:r>
            <a:r>
              <a:rPr lang="en-US" baseline="0" dirty="0" smtClean="0"/>
              <a:t>:</a:t>
            </a:r>
          </a:p>
          <a:p>
            <a:pPr marL="0" indent="0">
              <a:buFontTx/>
              <a:buNone/>
            </a:pPr>
            <a:r>
              <a:rPr lang="en-US" baseline="0" dirty="0" smtClean="0"/>
              <a:t>In-memory </a:t>
            </a:r>
            <a:r>
              <a:rPr lang="en-US" baseline="0" dirty="0" err="1" smtClean="0"/>
              <a:t>NoSQL</a:t>
            </a:r>
            <a:r>
              <a:rPr lang="en-US" baseline="0" dirty="0" smtClean="0"/>
              <a:t> key-value store. Optimized for flash storage. Can achieve high throughput</a:t>
            </a:r>
          </a:p>
          <a:p>
            <a:pPr marL="171450" indent="-171450">
              <a:buFontTx/>
              <a:buChar char="-"/>
            </a:pPr>
            <a:r>
              <a:rPr lang="en-US" baseline="0" dirty="0" smtClean="0"/>
              <a:t>Cassandra:</a:t>
            </a:r>
            <a:endParaRPr lang="en-US" dirty="0" smtClean="0"/>
          </a:p>
          <a:p>
            <a:endParaRPr lang="en-US" dirty="0" smtClean="0"/>
          </a:p>
          <a:p>
            <a:r>
              <a:rPr lang="en-US" dirty="0" smtClean="0"/>
              <a:t>How does YCSB work:</a:t>
            </a:r>
          </a:p>
          <a:p>
            <a:r>
              <a:rPr lang="en-US" dirty="0" smtClean="0"/>
              <a:t>1) </a:t>
            </a:r>
          </a:p>
          <a:p>
            <a:r>
              <a:rPr lang="en-US" dirty="0" smtClean="0"/>
              <a:t>2) </a:t>
            </a:r>
          </a:p>
          <a:p>
            <a:r>
              <a:rPr lang="en-US" dirty="0" smtClean="0"/>
              <a:t>3) </a:t>
            </a:r>
          </a:p>
          <a:p>
            <a:endParaRPr lang="en-US" dirty="0" smtClean="0"/>
          </a:p>
          <a:p>
            <a:r>
              <a:rPr lang="en-US" dirty="0" smtClean="0"/>
              <a:t>- YCSB</a:t>
            </a:r>
          </a:p>
          <a:p>
            <a:r>
              <a:rPr lang="en-US" dirty="0" smtClean="0"/>
              <a:t>Workloads</a:t>
            </a:r>
            <a:r>
              <a:rPr lang="en-US" baseline="0" dirty="0" smtClean="0"/>
              <a:t>:</a:t>
            </a:r>
          </a:p>
          <a:p>
            <a:pPr marL="228600" indent="-228600">
              <a:buAutoNum type="arabicParenR"/>
            </a:pPr>
            <a:r>
              <a:rPr lang="en-US" baseline="0" dirty="0" smtClean="0"/>
              <a:t>A: </a:t>
            </a:r>
          </a:p>
          <a:p>
            <a:pPr marL="228600" indent="-228600">
              <a:buAutoNum type="arabicParenR"/>
            </a:pPr>
            <a:r>
              <a:rPr lang="en-US" baseline="0" dirty="0" smtClean="0"/>
              <a:t>B: </a:t>
            </a:r>
          </a:p>
          <a:p>
            <a:pPr marL="228600" indent="-228600">
              <a:buAutoNum type="arabicParenR"/>
            </a:pPr>
            <a:r>
              <a:rPr lang="en-US" baseline="0" dirty="0" smtClean="0"/>
              <a:t>C: </a:t>
            </a:r>
          </a:p>
          <a:p>
            <a:pPr marL="228600" indent="-228600">
              <a:buAutoNum type="arabicParenR"/>
            </a:pPr>
            <a:r>
              <a:rPr lang="en-US" baseline="0" dirty="0" smtClean="0"/>
              <a:t>D: </a:t>
            </a:r>
          </a:p>
          <a:p>
            <a:pPr marL="228600" indent="-228600">
              <a:buAutoNum type="arabicParenR"/>
            </a:pPr>
            <a:r>
              <a:rPr lang="en-US" baseline="0" dirty="0" smtClean="0"/>
              <a:t>E: </a:t>
            </a:r>
          </a:p>
          <a:p>
            <a:pPr marL="228600" indent="-228600">
              <a:buAutoNum type="arabicParenR"/>
            </a:pPr>
            <a:r>
              <a:rPr lang="en-US" baseline="0" dirty="0" smtClean="0"/>
              <a:t>F: </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16</a:t>
            </a:fld>
            <a:endParaRPr lang="en-US"/>
          </a:p>
        </p:txBody>
      </p:sp>
    </p:spTree>
    <p:extLst>
      <p:ext uri="{BB962C8B-B14F-4D97-AF65-F5344CB8AC3E}">
        <p14:creationId xmlns:p14="http://schemas.microsoft.com/office/powerpoint/2010/main" val="57648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63" name="Shape 3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is what Solr looks like on Firebox now</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US"/>
              <a:t>Solr on Firebox has two major components, the server and client. The server consists of a cluster of solr instances spread across many machines, together with a separate set of machines hosting Zookeeper. Zookeeper is responsible for cluster management and synchronization amongst the Solr instances; it knows if and when a node goes offline and communicates that to the Solr instances so they can reroute traffic accordingly.  Each solr instances locally maintains a part of the index (shard) as well as maybe replicas. </a:t>
            </a:r>
          </a:p>
          <a:p>
            <a:pPr lvl="0" rtl="0">
              <a:spcBef>
                <a:spcPts val="0"/>
              </a:spcBef>
              <a:buNone/>
            </a:pPr>
            <a:endParaRPr/>
          </a:p>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experiment is designed less for low latency or high query rate than it was to take advantage of disk bandwidth. You can see the PCIe SSD interface is roughly 25 % in this experiment. In this case, the Solr index is large (~30 GB a shard). It can fit in memory but suffers from high GC activity that kill latency performance. </a:t>
            </a:r>
          </a:p>
          <a:p>
            <a:pPr lvl="0" rtl="0">
              <a:spcBef>
                <a:spcPts val="0"/>
              </a:spcBef>
              <a:buNone/>
            </a:pPr>
            <a:endParaRPr/>
          </a:p>
          <a:p>
            <a:pPr lvl="0" rtl="0">
              <a:spcBef>
                <a:spcPts val="0"/>
              </a:spcBef>
              <a:buNone/>
            </a:pPr>
            <a:r>
              <a:rPr lang="en-US"/>
              <a:t>What happens if attempt to keep search index on disk, rather than load it into memory...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1" name="Shape 4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8" name="Shape 4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4" name="Shape 4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54" name="Shape 4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55" name="Shape 4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62" name="Shape 4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Brief overview of Hardware / Software configuration of Firebox</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Aggregate memory and disk capacity:</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- 1TB of RAM</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~9.4TB of SSD storage</a:t>
            </a:r>
          </a:p>
        </p:txBody>
      </p:sp>
      <p:sp>
        <p:nvSpPr>
          <p:cNvPr id="148" name="Shape 1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7" name="Shape 1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2" name="Shape 7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a:spLocks noGrp="1"/>
          </p:cNvSpPr>
          <p:nvPr>
            <p:ph type="pic" idx="2"/>
          </p:nvPr>
        </p:nvSpPr>
        <p:spPr>
          <a:xfrm>
            <a:off x="1792288" y="612775"/>
            <a:ext cx="5486399" cy="4114800"/>
          </a:xfrm>
          <a:prstGeom prst="rect">
            <a:avLst/>
          </a:prstGeom>
          <a:noFill/>
          <a:ln>
            <a:noFill/>
          </a:ln>
        </p:spPr>
      </p:sp>
      <p:sp>
        <p:nvSpPr>
          <p:cNvPr id="78" name="Shape 7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9" name="Shape 7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5" name="Shape 8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6" name="Shape 8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91" name="Shape 9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2" name="Shape 9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6177" y="76200"/>
            <a:ext cx="2051100" cy="609599"/>
          </a:xfrm>
          <a:prstGeom prst="rect">
            <a:avLst/>
          </a:prstGeom>
          <a:noFill/>
          <a:ln>
            <a:noFill/>
          </a:ln>
        </p:spPr>
      </p:pic>
    </p:spTree>
    <p:extLst>
      <p:ext uri="{BB962C8B-B14F-4D97-AF65-F5344CB8AC3E}">
        <p14:creationId xmlns:p14="http://schemas.microsoft.com/office/powerpoint/2010/main" val="293332265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6177" y="76200"/>
            <a:ext cx="2051100" cy="609599"/>
          </a:xfrm>
          <a:prstGeom prst="rect">
            <a:avLst/>
          </a:prstGeom>
          <a:noFill/>
          <a:ln>
            <a:noFill/>
          </a:ln>
        </p:spPr>
      </p:pic>
      <p:sp>
        <p:nvSpPr>
          <p:cNvPr id="4" name="Slide Number Placeholder 3"/>
          <p:cNvSpPr>
            <a:spLocks noGrp="1"/>
          </p:cNvSpPr>
          <p:nvPr>
            <p:ph type="sldNum" idx="12"/>
          </p:nvPr>
        </p:nvSpPr>
        <p:spPr/>
        <p:txBody>
          <a:bodyPr/>
          <a:lstStyle/>
          <a:p>
            <a:pPr marL="0" lvl="0" indent="0">
              <a:spcBef>
                <a:spcPts val="0"/>
              </a:spcBef>
              <a:buSzPct val="25000"/>
              <a:buNone/>
            </a:pPr>
            <a:fld id="{00000000-1234-1234-1234-123412341234}" type="slidenum">
              <a:rPr lang="en-US" smtClean="0"/>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40" name="Shape 4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3" name="Shape 53"/>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5" name="Shape 5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7" r:id="rId15"/>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0" y="1371600"/>
            <a:ext cx="9143998" cy="300982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Prototyping</a:t>
            </a:r>
          </a:p>
          <a:p>
            <a:pPr marL="0" marR="0" lvl="0" indent="0" algn="ctr" rtl="0">
              <a:spcBef>
                <a:spcPts val="360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Firebox-0</a:t>
            </a:r>
          </a:p>
          <a:p>
            <a:pPr marL="0" marR="0" lvl="0" indent="0" algn="ctr" rtl="0">
              <a:spcBef>
                <a:spcPts val="3600"/>
              </a:spcBef>
              <a:spcAft>
                <a:spcPts val="120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 </a:t>
            </a:r>
          </a:p>
        </p:txBody>
      </p:sp>
      <p:sp>
        <p:nvSpPr>
          <p:cNvPr id="118" name="Shape 118"/>
          <p:cNvSpPr txBox="1"/>
          <p:nvPr/>
        </p:nvSpPr>
        <p:spPr>
          <a:xfrm>
            <a:off x="8238" y="3545103"/>
            <a:ext cx="9135754" cy="1314449"/>
          </a:xfrm>
          <a:prstGeom prst="rect">
            <a:avLst/>
          </a:prstGeom>
          <a:noFill/>
          <a:ln>
            <a:noFill/>
          </a:ln>
        </p:spPr>
        <p:txBody>
          <a:bodyPr lIns="91425" tIns="45700" rIns="91425" bIns="45700" anchor="t" anchorCtr="0">
            <a:noAutofit/>
          </a:bodyPr>
          <a:lstStyle/>
          <a:p>
            <a:pPr marL="0" marR="0" lvl="0" indent="0" algn="ctr" rtl="0">
              <a:spcBef>
                <a:spcPts val="440"/>
              </a:spcBef>
              <a:buClr>
                <a:srgbClr val="262626"/>
              </a:buClr>
              <a:buSzPct val="25000"/>
              <a:buFont typeface="Arial"/>
              <a:buNone/>
            </a:pPr>
            <a:r>
              <a:rPr lang="en-US" sz="2200" b="0" i="0" u="none" strike="noStrike" cap="none" baseline="0" dirty="0" smtClean="0">
                <a:solidFill>
                  <a:srgbClr val="262626"/>
                </a:solidFill>
                <a:latin typeface="Oswald"/>
                <a:ea typeface="Oswald"/>
                <a:cs typeface="Oswald"/>
                <a:sym typeface="Oswald"/>
              </a:rPr>
              <a:t>Nathan </a:t>
            </a:r>
            <a:r>
              <a:rPr lang="en-US" sz="2200" b="0" i="0" u="none" strike="noStrike" cap="none" baseline="0" dirty="0">
                <a:solidFill>
                  <a:srgbClr val="262626"/>
                </a:solidFill>
                <a:latin typeface="Oswald"/>
                <a:ea typeface="Oswald"/>
                <a:cs typeface="Oswald"/>
                <a:sym typeface="Oswald"/>
              </a:rPr>
              <a:t>Pemberton   Joao Carreira   Zach </a:t>
            </a:r>
            <a:r>
              <a:rPr lang="en-US" sz="2200" b="0" i="0" u="none" strike="noStrike" cap="none" baseline="0" dirty="0" err="1">
                <a:solidFill>
                  <a:srgbClr val="262626"/>
                </a:solidFill>
                <a:latin typeface="Oswald"/>
                <a:ea typeface="Oswald"/>
                <a:cs typeface="Oswald"/>
                <a:sym typeface="Oswald"/>
              </a:rPr>
              <a:t>Rowinski</a:t>
            </a:r>
            <a:r>
              <a:rPr lang="en-US" sz="2200" b="0" i="0" u="none" strike="noStrike" cap="none" baseline="0" dirty="0">
                <a:solidFill>
                  <a:srgbClr val="262626"/>
                </a:solidFill>
                <a:latin typeface="Oswald"/>
                <a:ea typeface="Oswald"/>
                <a:cs typeface="Oswald"/>
                <a:sym typeface="Oswald"/>
              </a:rPr>
              <a:t>   Martin Maas</a:t>
            </a:r>
          </a:p>
          <a:p>
            <a:pPr marL="0" marR="0" lvl="0" indent="0" algn="ctr" rtl="0">
              <a:spcBef>
                <a:spcPts val="440"/>
              </a:spcBef>
              <a:buClr>
                <a:srgbClr val="262626"/>
              </a:buClr>
              <a:buSzPct val="25000"/>
              <a:buFont typeface="Arial"/>
              <a:buNone/>
            </a:pPr>
            <a:r>
              <a:rPr lang="en-US" sz="2200" b="0" i="0" u="none" strike="noStrike" cap="none" baseline="0" dirty="0">
                <a:solidFill>
                  <a:srgbClr val="262626"/>
                </a:solidFill>
                <a:latin typeface="Oswald"/>
                <a:ea typeface="Oswald"/>
                <a:cs typeface="Oswald"/>
                <a:sym typeface="Oswald"/>
              </a:rPr>
              <a:t>+ The Entire Firebox </a:t>
            </a:r>
            <a:r>
              <a:rPr lang="en-US" sz="2200" b="0" i="0" u="none" strike="noStrike" cap="none" baseline="0" dirty="0" smtClean="0">
                <a:solidFill>
                  <a:srgbClr val="262626"/>
                </a:solidFill>
                <a:latin typeface="Oswald"/>
                <a:ea typeface="Oswald"/>
                <a:cs typeface="Oswald"/>
                <a:sym typeface="Oswald"/>
              </a:rPr>
              <a:t>Group</a:t>
            </a:r>
          </a:p>
          <a:p>
            <a:pPr algn="ctr">
              <a:spcBef>
                <a:spcPts val="440"/>
              </a:spcBef>
              <a:buClr>
                <a:srgbClr val="262626"/>
              </a:buClr>
              <a:buSzPct val="25000"/>
            </a:pPr>
            <a:r>
              <a:rPr lang="en-US" sz="2200" dirty="0" err="1">
                <a:solidFill>
                  <a:srgbClr val="262626"/>
                </a:solidFill>
                <a:latin typeface="Oswald"/>
                <a:ea typeface="Oswald"/>
                <a:cs typeface="Oswald"/>
                <a:sym typeface="Oswald"/>
              </a:rPr>
              <a:t>Krste</a:t>
            </a:r>
            <a:r>
              <a:rPr lang="en-US" sz="2200" dirty="0">
                <a:solidFill>
                  <a:srgbClr val="262626"/>
                </a:solidFill>
                <a:latin typeface="Oswald"/>
                <a:ea typeface="Oswald"/>
                <a:cs typeface="Oswald"/>
                <a:sym typeface="Oswald"/>
              </a:rPr>
              <a:t> </a:t>
            </a:r>
            <a:r>
              <a:rPr lang="en-US" sz="2200" dirty="0" err="1">
                <a:solidFill>
                  <a:srgbClr val="262626"/>
                </a:solidFill>
                <a:latin typeface="Oswald"/>
                <a:ea typeface="Oswald"/>
                <a:cs typeface="Oswald"/>
                <a:sym typeface="Oswald"/>
              </a:rPr>
              <a:t>Asanović</a:t>
            </a:r>
            <a:r>
              <a:rPr lang="en-US" sz="2200" dirty="0">
                <a:solidFill>
                  <a:srgbClr val="262626"/>
                </a:solidFill>
                <a:latin typeface="Oswald"/>
                <a:ea typeface="Oswald"/>
                <a:cs typeface="Oswald"/>
                <a:sym typeface="Oswald"/>
              </a:rPr>
              <a:t>          Randy Katz</a:t>
            </a:r>
          </a:p>
          <a:p>
            <a:pPr marL="0" marR="0" lvl="0" indent="0" algn="ctr" rtl="0">
              <a:spcBef>
                <a:spcPts val="440"/>
              </a:spcBef>
              <a:buClr>
                <a:srgbClr val="262626"/>
              </a:buClr>
              <a:buSzPct val="25000"/>
              <a:buFont typeface="Arial"/>
              <a:buNone/>
            </a:pPr>
            <a:endParaRPr lang="en-US" sz="2200" b="0" i="0" u="none" strike="noStrike" cap="none" baseline="0" dirty="0">
              <a:solidFill>
                <a:srgbClr val="262626"/>
              </a:solidFill>
              <a:latin typeface="Oswald"/>
              <a:ea typeface="Oswald"/>
              <a:cs typeface="Oswald"/>
              <a:sym typeface="Oswald"/>
            </a:endParaRPr>
          </a:p>
        </p:txBody>
      </p:sp>
      <p:pic>
        <p:nvPicPr>
          <p:cNvPr id="119" name="Shape 119"/>
          <p:cNvPicPr preferRelativeResize="0"/>
          <p:nvPr/>
        </p:nvPicPr>
        <p:blipFill rotWithShape="1">
          <a:blip r:embed="rId3">
            <a:alphaModFix/>
          </a:blip>
          <a:srcRect/>
          <a:stretch/>
        </p:blipFill>
        <p:spPr>
          <a:xfrm>
            <a:off x="8238" y="5084278"/>
            <a:ext cx="3120176" cy="1179969"/>
          </a:xfrm>
          <a:prstGeom prst="rect">
            <a:avLst/>
          </a:prstGeom>
          <a:noFill/>
          <a:ln>
            <a:noFill/>
          </a:ln>
        </p:spPr>
      </p:pic>
      <p:pic>
        <p:nvPicPr>
          <p:cNvPr id="120" name="Shape 120"/>
          <p:cNvPicPr preferRelativeResize="0"/>
          <p:nvPr/>
        </p:nvPicPr>
        <p:blipFill rotWithShape="1">
          <a:blip r:embed="rId4">
            <a:alphaModFix/>
          </a:blip>
          <a:srcRect/>
          <a:stretch/>
        </p:blipFill>
        <p:spPr>
          <a:xfrm>
            <a:off x="6088805" y="5081730"/>
            <a:ext cx="2994103" cy="1058629"/>
          </a:xfrm>
          <a:prstGeom prst="rect">
            <a:avLst/>
          </a:prstGeom>
          <a:noFill/>
          <a:ln>
            <a:noFill/>
          </a:ln>
        </p:spPr>
      </p:pic>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Firebox-0</a:t>
            </a:r>
            <a:r>
              <a:rPr lang="en-US" sz="4400" b="0" i="0" u="none" strike="noStrike" cap="none" dirty="0" smtClean="0">
                <a:solidFill>
                  <a:schemeClr val="dk1"/>
                </a:solidFill>
                <a:latin typeface="Calibri"/>
                <a:ea typeface="Calibri"/>
                <a:cs typeface="Calibri"/>
                <a:sym typeface="Calibri"/>
              </a:rPr>
              <a:t> Benchmarks</a:t>
            </a:r>
            <a:endParaRPr lang="en-US" sz="4400" b="0" i="0" u="none" strike="noStrike" cap="none" baseline="0" dirty="0">
              <a:solidFill>
                <a:schemeClr val="dk1"/>
              </a:solidFill>
              <a:latin typeface="Calibri"/>
              <a:ea typeface="Calibri"/>
              <a:cs typeface="Calibri"/>
              <a:sym typeface="Calibri"/>
            </a:endParaRPr>
          </a:p>
        </p:txBody>
      </p:sp>
      <p:grpSp>
        <p:nvGrpSpPr>
          <p:cNvPr id="3" name="Group 2"/>
          <p:cNvGrpSpPr>
            <a:grpSpLocks noChangeAspect="1"/>
          </p:cNvGrpSpPr>
          <p:nvPr/>
        </p:nvGrpSpPr>
        <p:grpSpPr>
          <a:xfrm>
            <a:off x="5486399" y="1828800"/>
            <a:ext cx="3505201" cy="3276601"/>
            <a:chOff x="533399" y="2010831"/>
            <a:chExt cx="4868297" cy="4550835"/>
          </a:xfrm>
        </p:grpSpPr>
        <p:sp>
          <p:nvSpPr>
            <p:cNvPr id="177" name="Shape 177"/>
            <p:cNvSpPr/>
            <p:nvPr/>
          </p:nvSpPr>
          <p:spPr>
            <a:xfrm>
              <a:off x="609599" y="5376052"/>
              <a:ext cx="4792096" cy="550614"/>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a:solidFill>
                    <a:schemeClr val="dk1"/>
                  </a:solidFill>
                  <a:latin typeface="Arial"/>
                  <a:ea typeface="Arial"/>
                  <a:cs typeface="Arial"/>
                  <a:sym typeface="Arial"/>
                </a:rPr>
                <a:t>“WSC Executive</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178" name="Shape 178"/>
            <p:cNvSpPr/>
            <p:nvPr/>
          </p:nvSpPr>
          <p:spPr>
            <a:xfrm>
              <a:off x="609600" y="4717151"/>
              <a:ext cx="4792096" cy="574517"/>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a:solidFill>
                    <a:schemeClr val="dk1"/>
                  </a:solidFill>
                  <a:latin typeface="Arial"/>
                  <a:ea typeface="Arial"/>
                  <a:cs typeface="Arial"/>
                  <a:sym typeface="Arial"/>
                </a:rPr>
                <a:t>Bulk Memory </a:t>
              </a:r>
              <a:r>
                <a:rPr lang="en-US" sz="1600" b="0" i="0" u="none" strike="noStrike" cap="none" baseline="0" dirty="0" smtClean="0">
                  <a:solidFill>
                    <a:schemeClr val="dk1"/>
                  </a:solidFill>
                  <a:latin typeface="Arial"/>
                  <a:ea typeface="Arial"/>
                  <a:cs typeface="Arial"/>
                  <a:sym typeface="Arial"/>
                </a:rPr>
                <a:t>API</a:t>
              </a:r>
              <a:endParaRPr lang="en-US" sz="1600" b="0" i="0" u="none" strike="noStrike" cap="none" baseline="0" dirty="0">
                <a:solidFill>
                  <a:schemeClr val="dk1"/>
                </a:solidFill>
                <a:latin typeface="Arial"/>
                <a:ea typeface="Arial"/>
                <a:cs typeface="Arial"/>
                <a:sym typeface="Arial"/>
              </a:endParaRPr>
            </a:p>
          </p:txBody>
        </p:sp>
        <p:sp>
          <p:nvSpPr>
            <p:cNvPr id="179" name="Shape 179"/>
            <p:cNvSpPr/>
            <p:nvPr/>
          </p:nvSpPr>
          <p:spPr>
            <a:xfrm>
              <a:off x="609598" y="3409878"/>
              <a:ext cx="1299578" cy="611788"/>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a:solidFill>
                    <a:schemeClr val="dk1"/>
                  </a:solidFill>
                  <a:latin typeface="Arial"/>
                  <a:ea typeface="Arial"/>
                  <a:cs typeface="Arial"/>
                  <a:sym typeface="Arial"/>
                </a:rPr>
                <a:t>Batch</a:t>
              </a:r>
            </a:p>
          </p:txBody>
        </p:sp>
        <p:sp>
          <p:nvSpPr>
            <p:cNvPr id="180" name="Shape 180"/>
            <p:cNvSpPr/>
            <p:nvPr/>
          </p:nvSpPr>
          <p:spPr>
            <a:xfrm>
              <a:off x="3285046" y="3280831"/>
              <a:ext cx="2010818" cy="705811"/>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09602" y="2702220"/>
              <a:ext cx="1299575" cy="472779"/>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err="1">
                  <a:solidFill>
                    <a:schemeClr val="dk1"/>
                  </a:solidFill>
                  <a:latin typeface="Arial"/>
                  <a:ea typeface="Arial"/>
                  <a:cs typeface="Arial"/>
                  <a:sym typeface="Arial"/>
                </a:rPr>
                <a:t>Hadoop</a:t>
              </a:r>
              <a:endParaRPr lang="en-US" sz="1600" b="0" i="0" u="none" strike="noStrike" cap="none" baseline="0" dirty="0">
                <a:solidFill>
                  <a:schemeClr val="dk1"/>
                </a:solidFill>
                <a:latin typeface="Arial"/>
                <a:ea typeface="Arial"/>
                <a:cs typeface="Arial"/>
                <a:sym typeface="Arial"/>
              </a:endParaRPr>
            </a:p>
          </p:txBody>
        </p:sp>
        <p:sp>
          <p:nvSpPr>
            <p:cNvPr id="182" name="Shape 182"/>
            <p:cNvSpPr/>
            <p:nvPr/>
          </p:nvSpPr>
          <p:spPr>
            <a:xfrm>
              <a:off x="2083720" y="2645832"/>
              <a:ext cx="986885" cy="529167"/>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09598" y="2010831"/>
              <a:ext cx="1299578" cy="529168"/>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2083720" y="2010832"/>
              <a:ext cx="986885" cy="529167"/>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09603" y="4009859"/>
              <a:ext cx="4792092" cy="540975"/>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a:solidFill>
                    <a:schemeClr val="dk1"/>
                  </a:solidFill>
                  <a:latin typeface="Arial"/>
                  <a:ea typeface="Arial"/>
                  <a:cs typeface="Arial"/>
                  <a:sym typeface="Arial"/>
                </a:rPr>
                <a:t>Cluster </a:t>
              </a:r>
              <a:r>
                <a:rPr lang="en-US" sz="1600" b="0" i="0" u="none" strike="noStrike" cap="none" baseline="0" dirty="0" smtClean="0">
                  <a:solidFill>
                    <a:schemeClr val="dk1"/>
                  </a:solidFill>
                  <a:latin typeface="Arial"/>
                  <a:ea typeface="Arial"/>
                  <a:cs typeface="Arial"/>
                  <a:sym typeface="Arial"/>
                </a:rPr>
                <a:t>Manager</a:t>
              </a:r>
              <a:endParaRPr lang="en-US" sz="1600" b="0" i="0" u="none" strike="noStrike" cap="none" baseline="0" dirty="0">
                <a:solidFill>
                  <a:schemeClr val="dk1"/>
                </a:solidFill>
                <a:latin typeface="Arial"/>
                <a:ea typeface="Arial"/>
                <a:cs typeface="Arial"/>
                <a:sym typeface="Arial"/>
              </a:endParaRPr>
            </a:p>
          </p:txBody>
        </p:sp>
        <p:sp>
          <p:nvSpPr>
            <p:cNvPr id="186" name="Shape 186"/>
            <p:cNvSpPr/>
            <p:nvPr/>
          </p:nvSpPr>
          <p:spPr>
            <a:xfrm>
              <a:off x="2083720" y="3386664"/>
              <a:ext cx="989615" cy="62134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a:solidFill>
                    <a:schemeClr val="dk1"/>
                  </a:solidFill>
                  <a:latin typeface="Arial"/>
                  <a:ea typeface="Arial"/>
                  <a:cs typeface="Arial"/>
                  <a:sym typeface="Arial"/>
                </a:rPr>
                <a:t>Batch</a:t>
              </a:r>
            </a:p>
          </p:txBody>
        </p:sp>
        <p:sp>
          <p:nvSpPr>
            <p:cNvPr id="19" name="Shape 178"/>
            <p:cNvSpPr/>
            <p:nvPr/>
          </p:nvSpPr>
          <p:spPr>
            <a:xfrm>
              <a:off x="609599" y="6096002"/>
              <a:ext cx="4792096" cy="465664"/>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endParaRPr lang="en-US" sz="1600" b="0" i="0" u="none" strike="noStrike" cap="none" baseline="0" dirty="0">
                <a:solidFill>
                  <a:schemeClr val="dk1"/>
                </a:solidFill>
                <a:latin typeface="Arial"/>
                <a:ea typeface="Arial"/>
                <a:cs typeface="Arial"/>
                <a:sym typeface="Arial"/>
              </a:endParaRPr>
            </a:p>
          </p:txBody>
        </p:sp>
        <p:sp>
          <p:nvSpPr>
            <p:cNvPr id="191" name="Shape 191"/>
            <p:cNvSpPr/>
            <p:nvPr/>
          </p:nvSpPr>
          <p:spPr>
            <a:xfrm>
              <a:off x="533399" y="4656664"/>
              <a:ext cx="4868295"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grpSp>
      <p:sp>
        <p:nvSpPr>
          <p:cNvPr id="2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10</a:t>
            </a:fld>
            <a:endParaRPr lang="en-US" dirty="0"/>
          </a:p>
        </p:txBody>
      </p:sp>
      <p:sp>
        <p:nvSpPr>
          <p:cNvPr id="23" name="Shape 191"/>
          <p:cNvSpPr/>
          <p:nvPr/>
        </p:nvSpPr>
        <p:spPr>
          <a:xfrm>
            <a:off x="5486399" y="4724400"/>
            <a:ext cx="3505200" cy="4572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sp>
        <p:nvSpPr>
          <p:cNvPr id="24" name="Shape 191"/>
          <p:cNvSpPr/>
          <p:nvPr/>
        </p:nvSpPr>
        <p:spPr>
          <a:xfrm>
            <a:off x="7391399" y="2743200"/>
            <a:ext cx="1600200" cy="5334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sp>
        <p:nvSpPr>
          <p:cNvPr id="4" name="TextBox 3"/>
          <p:cNvSpPr txBox="1"/>
          <p:nvPr/>
        </p:nvSpPr>
        <p:spPr>
          <a:xfrm>
            <a:off x="152400" y="1905000"/>
            <a:ext cx="5181600" cy="2119555"/>
          </a:xfrm>
          <a:prstGeom prst="rect">
            <a:avLst/>
          </a:prstGeom>
          <a:noFill/>
        </p:spPr>
        <p:txBody>
          <a:bodyPr wrap="square" rtlCol="0">
            <a:spAutoFit/>
          </a:bodyPr>
          <a:lstStyle/>
          <a:p>
            <a:pPr>
              <a:lnSpc>
                <a:spcPct val="140000"/>
              </a:lnSpc>
            </a:pPr>
            <a:r>
              <a:rPr lang="en-US" sz="1900" dirty="0" smtClean="0"/>
              <a:t>Set of benchmarks across the Firebox-0 stack:</a:t>
            </a:r>
          </a:p>
          <a:p>
            <a:pPr marL="285750" indent="-285750">
              <a:lnSpc>
                <a:spcPct val="140000"/>
              </a:lnSpc>
              <a:buFont typeface="Arial"/>
              <a:buChar char="•"/>
            </a:pPr>
            <a:r>
              <a:rPr lang="en-US" sz="1900" dirty="0" smtClean="0"/>
              <a:t>Network (RDMA latency / bandwidth)</a:t>
            </a:r>
          </a:p>
          <a:p>
            <a:pPr marL="285750" indent="-285750">
              <a:lnSpc>
                <a:spcPct val="140000"/>
              </a:lnSpc>
              <a:buFont typeface="Arial"/>
              <a:buChar char="•"/>
            </a:pPr>
            <a:r>
              <a:rPr lang="en-US" sz="1900" dirty="0" smtClean="0"/>
              <a:t>Key-value stores (</a:t>
            </a:r>
            <a:r>
              <a:rPr lang="en-US" sz="1900" dirty="0" err="1" smtClean="0"/>
              <a:t>RAMCloud</a:t>
            </a:r>
            <a:r>
              <a:rPr lang="en-US" sz="1900" dirty="0" smtClean="0"/>
              <a:t>, </a:t>
            </a:r>
            <a:r>
              <a:rPr lang="en-US" sz="1900" dirty="0" err="1" smtClean="0"/>
              <a:t>Aerospike</a:t>
            </a:r>
            <a:r>
              <a:rPr lang="en-US" sz="1900" dirty="0" smtClean="0"/>
              <a:t> Cassandra)</a:t>
            </a:r>
          </a:p>
          <a:p>
            <a:pPr marL="285750" indent="-285750">
              <a:lnSpc>
                <a:spcPct val="140000"/>
              </a:lnSpc>
              <a:buFont typeface="Arial"/>
              <a:buChar char="•"/>
            </a:pPr>
            <a:r>
              <a:rPr lang="en-US" sz="1900" dirty="0" smtClean="0"/>
              <a:t>Interactive (Apache </a:t>
            </a:r>
            <a:r>
              <a:rPr lang="en-US" sz="1900" dirty="0" err="1" smtClean="0"/>
              <a:t>Solr</a:t>
            </a:r>
            <a:r>
              <a:rPr lang="en-US" sz="1900" dirty="0" smtClean="0"/>
              <a:t>)</a:t>
            </a:r>
          </a:p>
        </p:txBody>
      </p:sp>
    </p:spTree>
    <p:extLst>
      <p:ext uri="{BB962C8B-B14F-4D97-AF65-F5344CB8AC3E}">
        <p14:creationId xmlns:p14="http://schemas.microsoft.com/office/powerpoint/2010/main" val="15671236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Firebox</a:t>
            </a:r>
            <a:r>
              <a:rPr lang="en-US" sz="4400" dirty="0" smtClean="0">
                <a:solidFill>
                  <a:schemeClr val="dk1"/>
                </a:solidFill>
                <a:latin typeface="Calibri"/>
                <a:ea typeface="Calibri"/>
                <a:cs typeface="Calibri"/>
                <a:sym typeface="Calibri"/>
              </a:rPr>
              <a:t>-0 </a:t>
            </a:r>
            <a:r>
              <a:rPr lang="en-US" sz="4400" b="0" i="0" u="none" strike="noStrike" cap="none" baseline="0" dirty="0" smtClean="0">
                <a:solidFill>
                  <a:schemeClr val="dk1"/>
                </a:solidFill>
                <a:latin typeface="Calibri"/>
                <a:ea typeface="Calibri"/>
                <a:cs typeface="Calibri"/>
                <a:sym typeface="Calibri"/>
              </a:rPr>
              <a:t>Network</a:t>
            </a:r>
            <a:endParaRPr lang="en-US" sz="4400" b="0" i="0" u="none" strike="noStrike" cap="none" baseline="0" dirty="0">
              <a:solidFill>
                <a:schemeClr val="dk1"/>
              </a:solidFill>
              <a:latin typeface="Calibri"/>
              <a:ea typeface="Calibri"/>
              <a:cs typeface="Calibri"/>
              <a:sym typeface="Calibri"/>
            </a:endParaRPr>
          </a:p>
        </p:txBody>
      </p:sp>
      <p:grpSp>
        <p:nvGrpSpPr>
          <p:cNvPr id="176" name="Shape 176"/>
          <p:cNvGrpSpPr/>
          <p:nvPr/>
        </p:nvGrpSpPr>
        <p:grpSpPr>
          <a:xfrm>
            <a:off x="609600" y="1904999"/>
            <a:ext cx="8295334" cy="4002174"/>
            <a:chOff x="685800" y="1539366"/>
            <a:chExt cx="8295334" cy="3163974"/>
          </a:xfrm>
        </p:grpSpPr>
        <p:sp>
          <p:nvSpPr>
            <p:cNvPr id="177" name="Shape 177"/>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78" name="Shape 178"/>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79" name="Shape 179"/>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0" name="Shape 180"/>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82" name="Shape 182"/>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86" name="Shape 186"/>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7" name="Shape 187"/>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88" name="Shape 188"/>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89" name="Shape 189"/>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90" name="Shape 190"/>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191" name="Shape 191"/>
          <p:cNvSpPr/>
          <p:nvPr/>
        </p:nvSpPr>
        <p:spPr>
          <a:xfrm>
            <a:off x="533400" y="60198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11</a:t>
            </a:fld>
            <a:endParaRPr lang="en-US" dirty="0"/>
          </a:p>
        </p:txBody>
      </p:sp>
    </p:spTree>
    <p:extLst>
      <p:ext uri="{BB962C8B-B14F-4D97-AF65-F5344CB8AC3E}">
        <p14:creationId xmlns:p14="http://schemas.microsoft.com/office/powerpoint/2010/main" val="11761507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2431" y="302842"/>
            <a:ext cx="6572758" cy="553998"/>
          </a:xfrm>
          <a:prstGeom prst="rect">
            <a:avLst/>
          </a:prstGeom>
          <a:noFill/>
        </p:spPr>
        <p:txBody>
          <a:bodyPr wrap="none" rtlCol="0">
            <a:spAutoFit/>
          </a:bodyPr>
          <a:lstStyle/>
          <a:p>
            <a:r>
              <a:rPr lang="en-US" sz="3000" b="1" dirty="0" smtClean="0"/>
              <a:t>Firebox-0 Network Latency / Bandwidth</a:t>
            </a:r>
            <a:endParaRPr lang="en-US" sz="3000" b="1" dirty="0"/>
          </a:p>
        </p:txBody>
      </p:sp>
      <p:sp>
        <p:nvSpPr>
          <p:cNvPr id="17" name="TextBox 16"/>
          <p:cNvSpPr txBox="1"/>
          <p:nvPr/>
        </p:nvSpPr>
        <p:spPr>
          <a:xfrm>
            <a:off x="228600" y="4876800"/>
            <a:ext cx="4191000" cy="1781242"/>
          </a:xfrm>
          <a:prstGeom prst="rect">
            <a:avLst/>
          </a:prstGeom>
          <a:noFill/>
          <a:ln>
            <a:solidFill>
              <a:schemeClr val="tx1"/>
            </a:solidFill>
          </a:ln>
        </p:spPr>
        <p:txBody>
          <a:bodyPr wrap="none" rtlCol="0">
            <a:normAutofit/>
          </a:bodyPr>
          <a:lstStyle/>
          <a:p>
            <a:endParaRPr lang="en-US" sz="1600" dirty="0" smtClean="0"/>
          </a:p>
          <a:p>
            <a:r>
              <a:rPr lang="en-US" sz="1600" dirty="0" smtClean="0"/>
              <a:t>RDMA Ping Pong Benchmark:</a:t>
            </a:r>
          </a:p>
          <a:p>
            <a:pPr marL="412750" lvl="1" indent="-285750">
              <a:buFont typeface="Arial"/>
              <a:buChar char="•"/>
            </a:pPr>
            <a:r>
              <a:rPr lang="en-US" sz="1600" dirty="0" smtClean="0"/>
              <a:t>RDMA connection is setup through</a:t>
            </a:r>
          </a:p>
          <a:p>
            <a:pPr marL="127000" lvl="1"/>
            <a:r>
              <a:rPr lang="en-US" sz="1600" dirty="0" smtClean="0"/>
              <a:t> TCP/IP</a:t>
            </a:r>
          </a:p>
          <a:p>
            <a:pPr marL="412750" lvl="1" indent="-285750">
              <a:buFont typeface="Arial"/>
              <a:buChar char="•"/>
            </a:pPr>
            <a:r>
              <a:rPr lang="en-US" sz="1600" dirty="0" smtClean="0"/>
              <a:t>Sequential RDMA reads with different</a:t>
            </a:r>
          </a:p>
          <a:p>
            <a:pPr marL="127000" lvl="1"/>
            <a:r>
              <a:rPr lang="en-US" sz="1600" dirty="0" smtClean="0"/>
              <a:t>sizes</a:t>
            </a:r>
          </a:p>
        </p:txBody>
      </p:sp>
      <p:pic>
        <p:nvPicPr>
          <p:cNvPr id="2" name="Picture 1" descr="raw_firebox_latency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90601"/>
            <a:ext cx="3824710" cy="3810000"/>
          </a:xfrm>
          <a:prstGeom prst="rect">
            <a:avLst/>
          </a:prstGeom>
        </p:spPr>
      </p:pic>
      <p:pic>
        <p:nvPicPr>
          <p:cNvPr id="3" name="Picture 2" descr="raw_firebox_bandwidth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990600"/>
            <a:ext cx="4419600" cy="3718662"/>
          </a:xfrm>
          <a:prstGeom prst="rect">
            <a:avLst/>
          </a:prstGeom>
        </p:spPr>
      </p:pic>
      <p:sp>
        <p:nvSpPr>
          <p:cNvPr id="9" name="TextBox 8"/>
          <p:cNvSpPr txBox="1"/>
          <p:nvPr/>
        </p:nvSpPr>
        <p:spPr>
          <a:xfrm>
            <a:off x="4617983" y="4876800"/>
            <a:ext cx="4068817" cy="1781242"/>
          </a:xfrm>
          <a:prstGeom prst="rect">
            <a:avLst/>
          </a:prstGeom>
          <a:noFill/>
          <a:ln>
            <a:solidFill>
              <a:schemeClr val="tx1"/>
            </a:solidFill>
          </a:ln>
        </p:spPr>
        <p:txBody>
          <a:bodyPr wrap="none" rtlCol="0">
            <a:noAutofit/>
          </a:bodyPr>
          <a:lstStyle/>
          <a:p>
            <a:r>
              <a:rPr lang="en-US" sz="1600" dirty="0" smtClean="0"/>
              <a:t>Latency</a:t>
            </a:r>
            <a:r>
              <a:rPr lang="en-US" sz="1600" dirty="0" smtClean="0"/>
              <a:t>:</a:t>
            </a:r>
          </a:p>
          <a:p>
            <a:pPr marL="581025" lvl="1" indent="-290513">
              <a:buFont typeface="Wingdings" charset="2"/>
              <a:buChar char="§"/>
            </a:pPr>
            <a:r>
              <a:rPr lang="en-US" sz="1600" dirty="0" smtClean="0"/>
              <a:t>Latency of 1.7us for small packets</a:t>
            </a:r>
          </a:p>
          <a:p>
            <a:pPr marL="581025" lvl="1" indent="-290513">
              <a:buFont typeface="Wingdings" charset="2"/>
              <a:buChar char="§"/>
            </a:pPr>
            <a:r>
              <a:rPr lang="en-US" sz="1600" dirty="0" smtClean="0"/>
              <a:t>High latency for big (&gt;1MB) packets</a:t>
            </a:r>
          </a:p>
          <a:p>
            <a:pPr marL="0" lvl="1"/>
            <a:r>
              <a:rPr lang="en-US" sz="1600" dirty="0" smtClean="0"/>
              <a:t>Bandwidth:</a:t>
            </a:r>
          </a:p>
          <a:p>
            <a:pPr marL="581025" lvl="1" indent="-290513">
              <a:buFont typeface="Wingdings" charset="2"/>
              <a:buChar char="§"/>
            </a:pPr>
            <a:r>
              <a:rPr lang="en-US" sz="1600" dirty="0" smtClean="0"/>
              <a:t>Low bandwidth for small packets</a:t>
            </a:r>
          </a:p>
          <a:p>
            <a:pPr marL="581025" lvl="1" indent="-290513">
              <a:buFont typeface="Wingdings" charset="2"/>
              <a:buChar char="§"/>
            </a:pPr>
            <a:r>
              <a:rPr lang="en-US" sz="1600" dirty="0"/>
              <a:t>Maximum bandwidth of ~5 GB/</a:t>
            </a:r>
            <a:r>
              <a:rPr lang="en-US" sz="1600" dirty="0" smtClean="0"/>
              <a:t>s</a:t>
            </a:r>
            <a:endParaRPr lang="en-US" sz="1600" dirty="0"/>
          </a:p>
        </p:txBody>
      </p:sp>
      <p:sp>
        <p:nvSpPr>
          <p:cNvPr id="11" name="Slide Number Placeholder 2"/>
          <p:cNvSpPr>
            <a:spLocks noGrp="1"/>
          </p:cNvSpPr>
          <p:nvPr>
            <p:ph type="sldNum" idx="12"/>
          </p:nvPr>
        </p:nvSpPr>
        <p:spPr>
          <a:xfrm>
            <a:off x="6858001" y="6400800"/>
            <a:ext cx="2133599" cy="365099"/>
          </a:xfrm>
        </p:spPr>
        <p:txBody>
          <a:bodyPr/>
          <a:lstStyle/>
          <a:p>
            <a:pPr marL="0" lvl="0" indent="0">
              <a:spcBef>
                <a:spcPts val="0"/>
              </a:spcBef>
              <a:buSzPct val="25000"/>
              <a:buNone/>
            </a:pPr>
            <a:fld id="{00000000-1234-1234-1234-123412341234}" type="slidenum">
              <a:rPr lang="en-US" smtClean="0"/>
              <a:t>12</a:t>
            </a:fld>
            <a:endParaRPr lang="en-US" dirty="0"/>
          </a:p>
        </p:txBody>
      </p:sp>
    </p:spTree>
    <p:extLst>
      <p:ext uri="{BB962C8B-B14F-4D97-AF65-F5344CB8AC3E}">
        <p14:creationId xmlns:p14="http://schemas.microsoft.com/office/powerpoint/2010/main" val="24572093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Key-value stores on Firebox-0</a:t>
            </a:r>
          </a:p>
        </p:txBody>
      </p:sp>
      <p:grpSp>
        <p:nvGrpSpPr>
          <p:cNvPr id="292" name="Shape 292"/>
          <p:cNvGrpSpPr/>
          <p:nvPr/>
        </p:nvGrpSpPr>
        <p:grpSpPr>
          <a:xfrm>
            <a:off x="609600" y="1904999"/>
            <a:ext cx="8295334" cy="4002174"/>
            <a:chOff x="685800" y="1539366"/>
            <a:chExt cx="8295334" cy="3163974"/>
          </a:xfrm>
        </p:grpSpPr>
        <p:sp>
          <p:nvSpPr>
            <p:cNvPr id="293" name="Shape 293"/>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294" name="Shape 294"/>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295" name="Shape 295"/>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296" name="Shape 296"/>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297" name="Shape 297"/>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298" name="Shape 298"/>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299" name="Shape 299"/>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0" name="Shape 300"/>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1" name="Shape 301"/>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02" name="Shape 302"/>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03" name="Shape 303"/>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4" name="Shape 304"/>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05" name="Shape 305"/>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6" name="Shape 306"/>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07" name="Shape 30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13</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p:nvPr/>
        </p:nvSpPr>
        <p:spPr>
          <a:xfrm>
            <a:off x="2007067" y="665203"/>
            <a:ext cx="5129867"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dirty="0">
                <a:solidFill>
                  <a:schemeClr val="dk1"/>
                </a:solidFill>
                <a:latin typeface="Calibri"/>
                <a:ea typeface="Calibri"/>
                <a:cs typeface="Calibri"/>
                <a:sym typeface="Calibri"/>
              </a:rPr>
              <a:t>Benchmark of Key-value stores</a:t>
            </a:r>
          </a:p>
        </p:txBody>
      </p:sp>
      <p:sp>
        <p:nvSpPr>
          <p:cNvPr id="314" name="Shape 314"/>
          <p:cNvSpPr txBox="1"/>
          <p:nvPr/>
        </p:nvSpPr>
        <p:spPr>
          <a:xfrm>
            <a:off x="491764" y="1224426"/>
            <a:ext cx="6899635" cy="1200329"/>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US" sz="1800" b="0" i="0" u="none" strike="noStrike" cap="none" baseline="0" dirty="0">
                <a:solidFill>
                  <a:schemeClr val="dk1"/>
                </a:solidFill>
                <a:latin typeface="Calibri"/>
                <a:ea typeface="Calibri"/>
                <a:cs typeface="Calibri"/>
                <a:sym typeface="Calibri"/>
              </a:rPr>
              <a:t>Key-value stores benchmarked:</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RAMCloud</a:t>
            </a:r>
            <a:r>
              <a:rPr lang="en-US" sz="1800" b="0" i="0" u="none" strike="noStrike" cap="none" baseline="0" dirty="0">
                <a:solidFill>
                  <a:schemeClr val="dk1"/>
                </a:solidFill>
                <a:latin typeface="Calibri"/>
                <a:ea typeface="Calibri"/>
                <a:cs typeface="Calibri"/>
                <a:sym typeface="Calibri"/>
              </a:rPr>
              <a:t> (RAM storage system with low-latency RPCs)</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Aerospike</a:t>
            </a:r>
            <a:r>
              <a:rPr lang="en-US" sz="1800" b="0" i="0" u="none" strike="noStrike" cap="none" baseline="0" dirty="0">
                <a:solidFill>
                  <a:schemeClr val="dk1"/>
                </a:solidFill>
                <a:latin typeface="Calibri"/>
                <a:ea typeface="Calibri"/>
                <a:cs typeface="Calibri"/>
                <a:sym typeface="Calibri"/>
              </a:rPr>
              <a:t> (flash-optimized key-value store)</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a:solidFill>
                  <a:schemeClr val="dk1"/>
                </a:solidFill>
                <a:latin typeface="Calibri"/>
                <a:ea typeface="Calibri"/>
                <a:cs typeface="Calibri"/>
                <a:sym typeface="Calibri"/>
              </a:rPr>
              <a:t>Cassandra (semi-structured and scalable key-value store)</a:t>
            </a:r>
          </a:p>
        </p:txBody>
      </p:sp>
      <p:graphicFrame>
        <p:nvGraphicFramePr>
          <p:cNvPr id="315" name="Shape 315"/>
          <p:cNvGraphicFramePr/>
          <p:nvPr/>
        </p:nvGraphicFramePr>
        <p:xfrm>
          <a:off x="265988" y="2920435"/>
          <a:ext cx="8680450" cy="3277269"/>
        </p:xfrm>
        <a:graphic>
          <a:graphicData uri="http://schemas.openxmlformats.org/drawingml/2006/table">
            <a:tbl>
              <a:tblPr firstRow="1" bandRow="1">
                <a:noFill/>
                <a:tableStyleId>{A57A9DBF-F08C-44C9-85AC-3413EA7D7155}</a:tableStyleId>
              </a:tblPr>
              <a:tblGrid>
                <a:gridCol w="1237775"/>
                <a:gridCol w="3167000"/>
                <a:gridCol w="3069150"/>
                <a:gridCol w="1206525"/>
              </a:tblGrid>
              <a:tr h="522675">
                <a:tc>
                  <a:txBody>
                    <a:bodyPr/>
                    <a:lstStyle/>
                    <a:p>
                      <a:pPr marL="0" marR="0" lvl="0" indent="0" algn="l" rtl="0">
                        <a:spcBef>
                          <a:spcPts val="0"/>
                        </a:spcBef>
                        <a:buSzPct val="25000"/>
                        <a:buNone/>
                      </a:pPr>
                      <a:r>
                        <a:rPr lang="en-US" sz="2000" u="none" strike="noStrike" cap="none" baseline="0"/>
                        <a:t>Name</a:t>
                      </a:r>
                    </a:p>
                  </a:txBody>
                  <a:tcPr marL="91450" marR="91450" marT="45725" marB="45725" anchor="ctr"/>
                </a:tc>
                <a:tc>
                  <a:txBody>
                    <a:bodyPr/>
                    <a:lstStyle/>
                    <a:p>
                      <a:pPr marL="0" marR="0" lvl="0" indent="0" algn="l" rtl="0">
                        <a:spcBef>
                          <a:spcPts val="0"/>
                        </a:spcBef>
                        <a:buSzPct val="25000"/>
                        <a:buNone/>
                      </a:pPr>
                      <a:r>
                        <a:rPr lang="en-US" sz="2000" u="none" strike="noStrike" cap="none" baseline="0"/>
                        <a:t>Atomicity / Consistency</a:t>
                      </a:r>
                    </a:p>
                  </a:txBody>
                  <a:tcPr marL="91450" marR="91450" marT="45725" marB="45725" anchor="ctr"/>
                </a:tc>
                <a:tc>
                  <a:txBody>
                    <a:bodyPr/>
                    <a:lstStyle/>
                    <a:p>
                      <a:pPr marL="0" marR="0" lvl="0" indent="0" algn="l" rtl="0">
                        <a:spcBef>
                          <a:spcPts val="0"/>
                        </a:spcBef>
                        <a:buSzPct val="25000"/>
                        <a:buNone/>
                      </a:pPr>
                      <a:r>
                        <a:rPr lang="en-US" sz="2000" u="none" strike="noStrike" cap="none" baseline="0"/>
                        <a:t>Durability / Replication</a:t>
                      </a:r>
                    </a:p>
                  </a:txBody>
                  <a:tcPr marL="91450" marR="91450" marT="45725" marB="45725" anchor="ctr"/>
                </a:tc>
                <a:tc>
                  <a:txBody>
                    <a:bodyPr/>
                    <a:lstStyle/>
                    <a:p>
                      <a:pPr marL="0" marR="0" lvl="0" indent="0" algn="l" rtl="0">
                        <a:spcBef>
                          <a:spcPts val="0"/>
                        </a:spcBef>
                        <a:buSzPct val="25000"/>
                        <a:buNone/>
                      </a:pPr>
                      <a:r>
                        <a:rPr lang="en-US" sz="2000" u="none" strike="noStrike" cap="none" baseline="0"/>
                        <a:t>Latency</a:t>
                      </a:r>
                    </a:p>
                  </a:txBody>
                  <a:tcPr marL="91450" marR="91450" marT="45725" marB="45725" anchor="ctr"/>
                </a:tc>
              </a:tr>
              <a:tr h="925775">
                <a:tc>
                  <a:txBody>
                    <a:bodyPr/>
                    <a:lstStyle/>
                    <a:p>
                      <a:pPr marL="0" marR="0" lvl="0" indent="0" algn="l" rtl="0">
                        <a:spcBef>
                          <a:spcPts val="0"/>
                        </a:spcBef>
                        <a:buSzPct val="25000"/>
                        <a:buNone/>
                      </a:pPr>
                      <a:r>
                        <a:rPr lang="en-US" sz="1800" b="1" u="none" strike="noStrike" cap="none" baseline="0"/>
                        <a:t>RAMCloud</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updates.</a:t>
                      </a:r>
                    </a:p>
                    <a:p>
                      <a:pPr marL="0" marR="0" lvl="0" indent="0" algn="l" rtl="0">
                        <a:spcBef>
                          <a:spcPts val="0"/>
                        </a:spcBef>
                        <a:buSzPct val="25000"/>
                        <a:buNone/>
                      </a:pPr>
                      <a:r>
                        <a:rPr lang="en-US" sz="1800" u="none" strike="noStrike" cap="none" baseline="0"/>
                        <a:t>Supports conditional updates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to other nodes (RAM) and written to disk 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Ultra-low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Aerospike</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 Supports atomic multi-key reads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Cassandra</a:t>
                      </a:r>
                    </a:p>
                  </a:txBody>
                  <a:tcPr marL="91450" marR="91450" marT="45725" marB="45725" anchor="ctr"/>
                </a:tc>
                <a:tc>
                  <a:txBody>
                    <a:bodyPr/>
                    <a:lstStyle/>
                    <a:p>
                      <a:pPr marL="0" marR="0" lvl="0" indent="0" algn="l" rtl="0">
                        <a:spcBef>
                          <a:spcPts val="0"/>
                        </a:spcBef>
                        <a:buSzPct val="25000"/>
                        <a:buNone/>
                      </a:pPr>
                      <a:r>
                        <a:rPr lang="en-US" sz="1800" u="none" strike="noStrike" cap="none" baseline="0"/>
                        <a:t>Tunable / linearizable consistency</a:t>
                      </a:r>
                    </a:p>
                    <a:p>
                      <a:pPr marL="0" marR="0" lvl="0" indent="0" algn="l" rtl="0">
                        <a:spcBef>
                          <a:spcPts val="0"/>
                        </a:spcBef>
                        <a:buSzPct val="25000"/>
                        <a:buNone/>
                      </a:pPr>
                      <a:r>
                        <a:rPr lang="en-US" sz="1800" u="none" strike="noStrike" cap="none" baseline="0"/>
                        <a:t>No atomic writes across replicas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 -Medium</a:t>
                      </a:r>
                    </a:p>
                  </a:txBody>
                  <a:tcPr marL="91450" marR="91450" marT="45725" marB="45725" anchor="ctr"/>
                </a:tc>
              </a:tr>
            </a:tbl>
          </a:graphicData>
        </a:graphic>
      </p:graphicFrame>
      <p:sp>
        <p:nvSpPr>
          <p:cNvPr id="316" name="Shape 316"/>
          <p:cNvSpPr txBox="1"/>
          <p:nvPr/>
        </p:nvSpPr>
        <p:spPr>
          <a:xfrm>
            <a:off x="-493889" y="4416778"/>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14</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6200" y="304800"/>
            <a:ext cx="1888483" cy="553998"/>
          </a:xfrm>
          <a:prstGeom prst="rect">
            <a:avLst/>
          </a:prstGeom>
          <a:noFill/>
        </p:spPr>
        <p:txBody>
          <a:bodyPr wrap="none" rtlCol="0">
            <a:spAutoFit/>
          </a:bodyPr>
          <a:lstStyle/>
          <a:p>
            <a:r>
              <a:rPr lang="en-US" sz="3000" b="1" dirty="0" err="1" smtClean="0"/>
              <a:t>RAMCloud</a:t>
            </a:r>
            <a:endParaRPr lang="en-US" sz="3000" b="1" dirty="0"/>
          </a:p>
        </p:txBody>
      </p:sp>
      <p:sp>
        <p:nvSpPr>
          <p:cNvPr id="11" name="TextBox 10"/>
          <p:cNvSpPr txBox="1"/>
          <p:nvPr/>
        </p:nvSpPr>
        <p:spPr>
          <a:xfrm>
            <a:off x="4953000" y="4876800"/>
            <a:ext cx="3581400" cy="1848977"/>
          </a:xfrm>
          <a:prstGeom prst="rect">
            <a:avLst/>
          </a:prstGeom>
          <a:noFill/>
          <a:ln>
            <a:solidFill>
              <a:schemeClr val="tx1"/>
            </a:solidFill>
          </a:ln>
        </p:spPr>
        <p:txBody>
          <a:bodyPr wrap="none" rtlCol="0">
            <a:noAutofit/>
          </a:bodyPr>
          <a:lstStyle/>
          <a:p>
            <a:r>
              <a:rPr lang="en-US" sz="1600" dirty="0" smtClean="0"/>
              <a:t>Latency / Bandwidth:</a:t>
            </a:r>
          </a:p>
          <a:p>
            <a:pPr marL="285750" indent="-285750">
              <a:buFont typeface="Arial"/>
              <a:buChar char="•"/>
            </a:pPr>
            <a:r>
              <a:rPr lang="en-US" sz="1600" dirty="0" smtClean="0"/>
              <a:t>67</a:t>
            </a:r>
            <a:r>
              <a:rPr lang="en-US" sz="1600" dirty="0"/>
              <a:t>-107% higher read </a:t>
            </a:r>
            <a:r>
              <a:rPr lang="en-US" sz="1600" dirty="0" smtClean="0"/>
              <a:t>bandwidth</a:t>
            </a:r>
          </a:p>
          <a:p>
            <a:pPr marL="285750" indent="-285750">
              <a:buFont typeface="Arial"/>
              <a:buChar char="•"/>
            </a:pPr>
            <a:r>
              <a:rPr lang="en-US" sz="1600" dirty="0" smtClean="0"/>
              <a:t>45-</a:t>
            </a:r>
            <a:r>
              <a:rPr lang="en-US" sz="1600" dirty="0"/>
              <a:t>53% lower read </a:t>
            </a:r>
            <a:r>
              <a:rPr lang="en-US" sz="1600" dirty="0" smtClean="0"/>
              <a:t>latency</a:t>
            </a:r>
          </a:p>
          <a:p>
            <a:endParaRPr lang="en-US" sz="1600" dirty="0" smtClean="0"/>
          </a:p>
          <a:p>
            <a:r>
              <a:rPr lang="en-US" sz="1600" dirty="0" smtClean="0"/>
              <a:t>Challenges:</a:t>
            </a:r>
          </a:p>
          <a:p>
            <a:pPr marL="285750" indent="-285750">
              <a:buFont typeface="Arial"/>
              <a:buChar char="•"/>
            </a:pPr>
            <a:r>
              <a:rPr lang="en-US" sz="1600" dirty="0" smtClean="0"/>
              <a:t>ACID multi-key transactions with</a:t>
            </a:r>
          </a:p>
          <a:p>
            <a:r>
              <a:rPr lang="en-US" sz="1600" dirty="0" smtClean="0"/>
              <a:t> low-latency and at scale</a:t>
            </a:r>
          </a:p>
          <a:p>
            <a:endParaRPr lang="en-US" sz="1600" dirty="0"/>
          </a:p>
        </p:txBody>
      </p:sp>
      <p:sp>
        <p:nvSpPr>
          <p:cNvPr id="13" name="TextBox 12"/>
          <p:cNvSpPr txBox="1"/>
          <p:nvPr/>
        </p:nvSpPr>
        <p:spPr>
          <a:xfrm>
            <a:off x="522111" y="2398889"/>
            <a:ext cx="184666" cy="369332"/>
          </a:xfrm>
          <a:prstGeom prst="rect">
            <a:avLst/>
          </a:prstGeom>
          <a:noFill/>
        </p:spPr>
        <p:txBody>
          <a:bodyPr wrap="none" rtlCol="0">
            <a:spAutoFit/>
          </a:bodyPr>
          <a:lstStyle/>
          <a:p>
            <a:endParaRPr lang="en-US" dirty="0"/>
          </a:p>
        </p:txBody>
      </p:sp>
      <p:sp>
        <p:nvSpPr>
          <p:cNvPr id="14" name="TextBox 13"/>
          <p:cNvSpPr txBox="1"/>
          <p:nvPr/>
        </p:nvSpPr>
        <p:spPr>
          <a:xfrm>
            <a:off x="818444" y="3048000"/>
            <a:ext cx="184666" cy="369332"/>
          </a:xfrm>
          <a:prstGeom prst="rect">
            <a:avLst/>
          </a:prstGeom>
          <a:noFill/>
        </p:spPr>
        <p:txBody>
          <a:bodyPr wrap="none" rtlCol="0">
            <a:spAutoFit/>
          </a:bodyPr>
          <a:lstStyle/>
          <a:p>
            <a:endParaRPr lang="en-US" dirty="0"/>
          </a:p>
        </p:txBody>
      </p:sp>
      <p:sp>
        <p:nvSpPr>
          <p:cNvPr id="8" name="TextBox 7"/>
          <p:cNvSpPr txBox="1"/>
          <p:nvPr/>
        </p:nvSpPr>
        <p:spPr>
          <a:xfrm>
            <a:off x="228600" y="4876800"/>
            <a:ext cx="4495800" cy="1848977"/>
          </a:xfrm>
          <a:prstGeom prst="rect">
            <a:avLst/>
          </a:prstGeom>
          <a:noFill/>
          <a:ln>
            <a:solidFill>
              <a:schemeClr val="tx1"/>
            </a:solidFill>
          </a:ln>
        </p:spPr>
        <p:txBody>
          <a:bodyPr wrap="none" rtlCol="0">
            <a:noAutofit/>
          </a:bodyPr>
          <a:lstStyle/>
          <a:p>
            <a:r>
              <a:rPr lang="en-US" sz="1600" dirty="0" err="1" smtClean="0"/>
              <a:t>ClusterPerf</a:t>
            </a:r>
            <a:r>
              <a:rPr lang="en-US" sz="1600" dirty="0" smtClean="0"/>
              <a:t>: </a:t>
            </a:r>
          </a:p>
          <a:p>
            <a:pPr marL="285750" indent="-285750">
              <a:buFont typeface="Arial"/>
              <a:buChar char="•"/>
            </a:pPr>
            <a:r>
              <a:rPr lang="en-US" sz="1600" dirty="0" err="1" smtClean="0"/>
              <a:t>RAMCloud</a:t>
            </a:r>
            <a:r>
              <a:rPr lang="en-US" sz="1600" dirty="0" smtClean="0"/>
              <a:t> test suite (</a:t>
            </a:r>
            <a:r>
              <a:rPr lang="en-US" sz="1600" dirty="0" err="1" smtClean="0"/>
              <a:t>eg</a:t>
            </a:r>
            <a:r>
              <a:rPr lang="en-US" sz="1600" dirty="0" smtClean="0"/>
              <a:t>., </a:t>
            </a:r>
            <a:r>
              <a:rPr lang="en-US" sz="1600" dirty="0" err="1" smtClean="0"/>
              <a:t>multiReads</a:t>
            </a:r>
            <a:r>
              <a:rPr lang="en-US" sz="1600" dirty="0" smtClean="0"/>
              <a:t>)</a:t>
            </a:r>
            <a:endParaRPr lang="en-US" sz="1600" dirty="0" smtClean="0"/>
          </a:p>
          <a:p>
            <a:pPr marL="285750" indent="-285750">
              <a:buFont typeface="Arial"/>
              <a:buChar char="•"/>
            </a:pPr>
            <a:r>
              <a:rPr lang="en-US" sz="1600" dirty="0" smtClean="0"/>
              <a:t>We use one test (sequential read/write of </a:t>
            </a:r>
          </a:p>
          <a:p>
            <a:r>
              <a:rPr lang="en-US" sz="1600" dirty="0" smtClean="0"/>
              <a:t>random objects)</a:t>
            </a:r>
          </a:p>
          <a:p>
            <a:pPr marL="285750" indent="-285750">
              <a:buFontTx/>
              <a:buChar char="-"/>
            </a:pPr>
            <a:endParaRPr lang="en-US" sz="1600" dirty="0"/>
          </a:p>
          <a:p>
            <a:r>
              <a:rPr lang="en-US" sz="1600" dirty="0" err="1" smtClean="0"/>
              <a:t>RAMCloud</a:t>
            </a:r>
            <a:r>
              <a:rPr lang="en-US" sz="1600" dirty="0" smtClean="0"/>
              <a:t>:</a:t>
            </a:r>
          </a:p>
          <a:p>
            <a:pPr marL="285750" indent="-285750">
              <a:buFont typeface="Arial"/>
              <a:buChar char="•"/>
            </a:pPr>
            <a:r>
              <a:rPr lang="en-US" sz="1600" dirty="0" smtClean="0"/>
              <a:t>4 nodes, replication factor = 0</a:t>
            </a:r>
          </a:p>
          <a:p>
            <a:pPr marL="285750" indent="-285750">
              <a:buFontTx/>
              <a:buChar char="-"/>
            </a:pPr>
            <a:endParaRPr lang="en-US" sz="1600" dirty="0" smtClean="0"/>
          </a:p>
        </p:txBody>
      </p:sp>
      <p:pic>
        <p:nvPicPr>
          <p:cNvPr id="4" name="Picture 3" descr="ramcloud_benchmark_bw_illust_v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90600"/>
            <a:ext cx="4495800" cy="3817517"/>
          </a:xfrm>
          <a:prstGeom prst="rect">
            <a:avLst/>
          </a:prstGeom>
        </p:spPr>
      </p:pic>
      <p:pic>
        <p:nvPicPr>
          <p:cNvPr id="5" name="Picture 4" descr="ramcloud_benchmark_lat_illus_v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990600"/>
            <a:ext cx="4343400" cy="3830825"/>
          </a:xfrm>
          <a:prstGeom prst="rect">
            <a:avLst/>
          </a:prstGeom>
        </p:spPr>
      </p:pic>
      <p:sp>
        <p:nvSpPr>
          <p:cNvPr id="12"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15</a:t>
            </a:fld>
            <a:endParaRPr lang="en-US" dirty="0"/>
          </a:p>
        </p:txBody>
      </p:sp>
    </p:spTree>
    <p:extLst>
      <p:ext uri="{BB962C8B-B14F-4D97-AF65-F5344CB8AC3E}">
        <p14:creationId xmlns:p14="http://schemas.microsoft.com/office/powerpoint/2010/main" val="32940937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14046" y="302842"/>
            <a:ext cx="6272754" cy="553998"/>
          </a:xfrm>
          <a:prstGeom prst="rect">
            <a:avLst/>
          </a:prstGeom>
          <a:noFill/>
        </p:spPr>
        <p:txBody>
          <a:bodyPr wrap="square" rtlCol="0">
            <a:spAutoFit/>
          </a:bodyPr>
          <a:lstStyle/>
          <a:p>
            <a:r>
              <a:rPr lang="en-US" sz="3000" b="1" dirty="0" err="1" smtClean="0"/>
              <a:t>AeroSpike</a:t>
            </a:r>
            <a:r>
              <a:rPr lang="en-US" sz="3000" b="1" dirty="0" smtClean="0"/>
              <a:t> + Cassandra (YCSB)</a:t>
            </a:r>
            <a:endParaRPr lang="en-US" sz="3000" b="1" dirty="0"/>
          </a:p>
        </p:txBody>
      </p:sp>
      <p:sp>
        <p:nvSpPr>
          <p:cNvPr id="6" name="TextBox 5"/>
          <p:cNvSpPr txBox="1"/>
          <p:nvPr/>
        </p:nvSpPr>
        <p:spPr>
          <a:xfrm>
            <a:off x="304801" y="4800600"/>
            <a:ext cx="3810000" cy="1676400"/>
          </a:xfrm>
          <a:prstGeom prst="rect">
            <a:avLst/>
          </a:prstGeom>
          <a:noFill/>
          <a:ln>
            <a:solidFill>
              <a:schemeClr val="tx1"/>
            </a:solidFill>
          </a:ln>
        </p:spPr>
        <p:txBody>
          <a:bodyPr wrap="none" rtlCol="0">
            <a:noAutofit/>
          </a:bodyPr>
          <a:lstStyle/>
          <a:p>
            <a:r>
              <a:rPr lang="en-US" sz="1600" dirty="0"/>
              <a:t>YCSB:</a:t>
            </a:r>
          </a:p>
          <a:p>
            <a:pPr marL="285750" indent="-285750">
              <a:buFont typeface="Arial"/>
              <a:buChar char="•"/>
            </a:pPr>
            <a:r>
              <a:rPr lang="en-US" sz="1600" dirty="0"/>
              <a:t>32 concurrent </a:t>
            </a:r>
            <a:r>
              <a:rPr lang="en-US" sz="1600" dirty="0" smtClean="0"/>
              <a:t>clients</a:t>
            </a:r>
          </a:p>
          <a:p>
            <a:pPr marL="285750" indent="-285750">
              <a:buFont typeface="Arial"/>
              <a:buChar char="•"/>
            </a:pPr>
            <a:r>
              <a:rPr lang="en-US" sz="1600" dirty="0" smtClean="0"/>
              <a:t>6 </a:t>
            </a:r>
            <a:r>
              <a:rPr lang="en-US" sz="1600" dirty="0" smtClean="0"/>
              <a:t>workloads</a:t>
            </a:r>
            <a:endParaRPr lang="en-US" sz="1600" dirty="0" smtClean="0"/>
          </a:p>
          <a:p>
            <a:r>
              <a:rPr lang="en-US" sz="1600" dirty="0" err="1" smtClean="0"/>
              <a:t>Aerospike</a:t>
            </a:r>
            <a:r>
              <a:rPr lang="en-US" sz="1600" dirty="0" smtClean="0"/>
              <a:t> and Cassandra setup:</a:t>
            </a:r>
          </a:p>
          <a:p>
            <a:pPr marL="285750" indent="-285750">
              <a:buFont typeface="Arial"/>
              <a:buChar char="•"/>
            </a:pPr>
            <a:r>
              <a:rPr lang="en-US" sz="1600" dirty="0" smtClean="0"/>
              <a:t>4 nodes</a:t>
            </a:r>
          </a:p>
          <a:p>
            <a:pPr marL="285750" indent="-285750">
              <a:buFont typeface="Arial"/>
              <a:buChar char="•"/>
            </a:pPr>
            <a:r>
              <a:rPr lang="en-US" sz="1600" dirty="0" smtClean="0"/>
              <a:t>Replication factor = 3</a:t>
            </a:r>
            <a:endParaRPr lang="en-US" sz="1600" dirty="0"/>
          </a:p>
          <a:p>
            <a:endParaRPr lang="en-US" sz="1600" dirty="0"/>
          </a:p>
        </p:txBody>
      </p:sp>
      <p:pic>
        <p:nvPicPr>
          <p:cNvPr id="8" name="Picture 7" descr="aero_cass_ycsb_read_lat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38200"/>
            <a:ext cx="4114800" cy="4058433"/>
          </a:xfrm>
          <a:prstGeom prst="rect">
            <a:avLst/>
          </a:prstGeom>
        </p:spPr>
      </p:pic>
      <p:pic>
        <p:nvPicPr>
          <p:cNvPr id="9" name="Picture 8" descr="aero_cass_ycsb_throughput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14400"/>
            <a:ext cx="4299255" cy="3733800"/>
          </a:xfrm>
          <a:prstGeom prst="rect">
            <a:avLst/>
          </a:prstGeom>
        </p:spPr>
      </p:pic>
      <p:sp>
        <p:nvSpPr>
          <p:cNvPr id="11" name="TextBox 10"/>
          <p:cNvSpPr txBox="1"/>
          <p:nvPr/>
        </p:nvSpPr>
        <p:spPr>
          <a:xfrm>
            <a:off x="4419600" y="4800600"/>
            <a:ext cx="4554369" cy="1676400"/>
          </a:xfrm>
          <a:prstGeom prst="rect">
            <a:avLst/>
          </a:prstGeom>
          <a:noFill/>
          <a:ln>
            <a:solidFill>
              <a:schemeClr val="tx1"/>
            </a:solidFill>
          </a:ln>
        </p:spPr>
        <p:txBody>
          <a:bodyPr wrap="none" rtlCol="0">
            <a:normAutofit/>
          </a:bodyPr>
          <a:lstStyle/>
          <a:p>
            <a:r>
              <a:rPr lang="en-US" sz="1600" dirty="0" smtClean="0"/>
              <a:t>YCSB results:</a:t>
            </a:r>
            <a:endParaRPr lang="en-US" sz="1600" dirty="0"/>
          </a:p>
          <a:p>
            <a:pPr marL="285750" indent="-285750">
              <a:buFont typeface="Arial"/>
              <a:buChar char="•"/>
            </a:pPr>
            <a:r>
              <a:rPr lang="en-US" sz="1600" dirty="0"/>
              <a:t>Sub</a:t>
            </a:r>
            <a:r>
              <a:rPr lang="en-US" sz="1600" dirty="0" smtClean="0"/>
              <a:t>-millisecond </a:t>
            </a:r>
            <a:r>
              <a:rPr lang="en-US" sz="1600" dirty="0"/>
              <a:t>average read latency for </a:t>
            </a:r>
          </a:p>
          <a:p>
            <a:r>
              <a:rPr lang="en-US" sz="1600" dirty="0"/>
              <a:t>both </a:t>
            </a:r>
            <a:r>
              <a:rPr lang="en-US" sz="1600" dirty="0" err="1"/>
              <a:t>Aerospike</a:t>
            </a:r>
            <a:r>
              <a:rPr lang="en-US" sz="1600" dirty="0"/>
              <a:t> and </a:t>
            </a:r>
            <a:r>
              <a:rPr lang="en-US" sz="1600" dirty="0" smtClean="0"/>
              <a:t>Cassandra</a:t>
            </a:r>
          </a:p>
          <a:p>
            <a:pPr marL="285750" indent="-285750">
              <a:buFont typeface="Arial"/>
              <a:buChar char="•"/>
            </a:pPr>
            <a:r>
              <a:rPr lang="en-US" sz="1600" dirty="0" err="1" smtClean="0"/>
              <a:t>Aerospike</a:t>
            </a:r>
            <a:r>
              <a:rPr lang="en-US" sz="1600" dirty="0" smtClean="0"/>
              <a:t> with higher throughput for workload </a:t>
            </a:r>
          </a:p>
          <a:p>
            <a:r>
              <a:rPr lang="en-US" sz="1600" dirty="0" smtClean="0"/>
              <a:t>D (read latest) and E (short ranges)</a:t>
            </a:r>
            <a:endParaRPr lang="en-US" sz="1600" dirty="0"/>
          </a:p>
          <a:p>
            <a:endParaRPr lang="en-US" sz="1600" dirty="0"/>
          </a:p>
        </p:txBody>
      </p:sp>
      <p:sp>
        <p:nvSpPr>
          <p:cNvPr id="1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16</a:t>
            </a:fld>
            <a:endParaRPr lang="en-US" dirty="0"/>
          </a:p>
        </p:txBody>
      </p:sp>
    </p:spTree>
    <p:extLst>
      <p:ext uri="{BB962C8B-B14F-4D97-AF65-F5344CB8AC3E}">
        <p14:creationId xmlns:p14="http://schemas.microsoft.com/office/powerpoint/2010/main" val="10592199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639761" y="533400"/>
            <a:ext cx="7589839"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Interactive Applications on Firebox-0</a:t>
            </a:r>
            <a:endParaRPr lang="en-US" sz="4400" b="0" i="0" u="none" strike="noStrike" cap="none" baseline="0" dirty="0">
              <a:solidFill>
                <a:schemeClr val="dk1"/>
              </a:solidFill>
              <a:latin typeface="Calibri"/>
              <a:ea typeface="Calibri"/>
              <a:cs typeface="Calibri"/>
              <a:sym typeface="Calibri"/>
            </a:endParaRPr>
          </a:p>
        </p:txBody>
      </p:sp>
      <p:grpSp>
        <p:nvGrpSpPr>
          <p:cNvPr id="343" name="Shape 343"/>
          <p:cNvGrpSpPr/>
          <p:nvPr/>
        </p:nvGrpSpPr>
        <p:grpSpPr>
          <a:xfrm>
            <a:off x="609600" y="1904999"/>
            <a:ext cx="8295334" cy="4002174"/>
            <a:chOff x="685800" y="1539366"/>
            <a:chExt cx="8295334" cy="3163974"/>
          </a:xfrm>
        </p:grpSpPr>
        <p:sp>
          <p:nvSpPr>
            <p:cNvPr id="344" name="Shape 344"/>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345" name="Shape 345"/>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346" name="Shape 346"/>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47" name="Shape 347"/>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348" name="Shape 348"/>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349" name="Shape 349"/>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350" name="Shape 350"/>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1" name="Shape 351"/>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2" name="Shape 352"/>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53" name="Shape 353"/>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54" name="Shape 354"/>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5" name="Shape 355"/>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56" name="Shape 356"/>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7" name="Shape 357"/>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59" name="Shape 35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2" name="Slide Number Placeholder 2"/>
          <p:cNvSpPr>
            <a:spLocks noGrp="1"/>
          </p:cNvSpPr>
          <p:nvPr>
            <p:ph type="sldNum" idx="12"/>
          </p:nvPr>
        </p:nvSpPr>
        <p:spPr>
          <a:xfrm>
            <a:off x="6781800" y="6416701"/>
            <a:ext cx="2133599" cy="365099"/>
          </a:xfrm>
        </p:spPr>
        <p:txBody>
          <a:bodyPr/>
          <a:lstStyle/>
          <a:p>
            <a:pPr marL="0" lvl="0" indent="0">
              <a:spcBef>
                <a:spcPts val="0"/>
              </a:spcBef>
              <a:buSzPct val="25000"/>
              <a:buNone/>
            </a:pPr>
            <a:fld id="{00000000-1234-1234-1234-123412341234}" type="slidenum">
              <a:rPr lang="en-US" smtClean="0"/>
              <a:t>17</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Shape 366"/>
          <p:cNvSpPr txBox="1">
            <a:spLocks noGrp="1"/>
          </p:cNvSpPr>
          <p:nvPr>
            <p:ph type="body" idx="4294967295"/>
          </p:nvPr>
        </p:nvSpPr>
        <p:spPr>
          <a:xfrm>
            <a:off x="0" y="2260600"/>
            <a:ext cx="3994150" cy="2540000"/>
          </a:xfrm>
          <a:prstGeom prst="rect">
            <a:avLst/>
          </a:prstGeom>
        </p:spPr>
        <p:txBody>
          <a:bodyPr lIns="91425" tIns="91425" rIns="91425" bIns="91425" anchor="t" anchorCtr="0">
            <a:noAutofit/>
          </a:bodyPr>
          <a:lstStyle/>
          <a:p>
            <a:pPr lvl="0" rtl="0">
              <a:spcBef>
                <a:spcPts val="0"/>
              </a:spcBef>
              <a:buNone/>
            </a:pPr>
            <a:r>
              <a:rPr lang="en-US" sz="2000" b="1" smtClean="0"/>
              <a:t>Goal</a:t>
            </a:r>
            <a:r>
              <a:rPr lang="en-US" sz="2000" smtClean="0"/>
              <a:t>: Test latency sensitive (interactive) applications on Firebox-0</a:t>
            </a:r>
          </a:p>
          <a:p>
            <a:pPr lvl="0" rtl="0">
              <a:spcBef>
                <a:spcPts val="0"/>
              </a:spcBef>
              <a:buNone/>
            </a:pPr>
            <a:endParaRPr sz="2000" smtClean="0"/>
          </a:p>
          <a:p>
            <a:pPr lvl="0" rtl="0">
              <a:spcBef>
                <a:spcPts val="0"/>
              </a:spcBef>
              <a:buNone/>
            </a:pPr>
            <a:r>
              <a:rPr lang="en-US" sz="2000" smtClean="0"/>
              <a:t>Apache Solr is a popular open source program for text search with widespread use</a:t>
            </a:r>
            <a:endParaRPr lang="en-US" sz="2000" dirty="0"/>
          </a:p>
        </p:txBody>
      </p:sp>
      <p:sp>
        <p:nvSpPr>
          <p:cNvPr id="365" name="Shape 365"/>
          <p:cNvSpPr txBox="1">
            <a:spLocks noGrp="1"/>
          </p:cNvSpPr>
          <p:nvPr>
            <p:ph type="title" idx="4294967295"/>
          </p:nvPr>
        </p:nvSpPr>
        <p:spPr>
          <a:xfrm>
            <a:off x="457200" y="376238"/>
            <a:ext cx="8229600" cy="1143000"/>
          </a:xfrm>
          <a:prstGeom prst="rect">
            <a:avLst/>
          </a:prstGeom>
        </p:spPr>
        <p:txBody>
          <a:bodyPr lIns="91425" tIns="91425" rIns="91425" bIns="91425" anchor="ctr" anchorCtr="0">
            <a:noAutofit/>
          </a:bodyPr>
          <a:lstStyle/>
          <a:p>
            <a:pPr lvl="0" rtl="0">
              <a:spcBef>
                <a:spcPts val="0"/>
              </a:spcBef>
              <a:buNone/>
            </a:pPr>
            <a:r>
              <a:rPr lang="en-US" sz="2400" b="1" dirty="0" smtClean="0">
                <a:solidFill>
                  <a:srgbClr val="1B3384"/>
                </a:solidFill>
              </a:rPr>
              <a:t>Benchmarking Distributed Search: </a:t>
            </a:r>
          </a:p>
          <a:p>
            <a:pPr lvl="0" rtl="0">
              <a:spcBef>
                <a:spcPts val="0"/>
              </a:spcBef>
              <a:buNone/>
            </a:pPr>
            <a:r>
              <a:rPr lang="en-US" sz="2400" b="1" dirty="0" smtClean="0">
                <a:solidFill>
                  <a:srgbClr val="1B3384"/>
                </a:solidFill>
              </a:rPr>
              <a:t>Apache </a:t>
            </a:r>
            <a:r>
              <a:rPr lang="en-US" sz="2400" b="1" dirty="0" err="1" smtClean="0">
                <a:solidFill>
                  <a:srgbClr val="1B3384"/>
                </a:solidFill>
              </a:rPr>
              <a:t>Solr</a:t>
            </a:r>
            <a:r>
              <a:rPr lang="en-US" sz="2400" b="1" dirty="0" smtClean="0">
                <a:solidFill>
                  <a:srgbClr val="1B3384"/>
                </a:solidFill>
              </a:rPr>
              <a:t> on Firebox-0</a:t>
            </a:r>
            <a:endParaRPr lang="en-US" sz="2400" b="1" dirty="0">
              <a:solidFill>
                <a:srgbClr val="1B3384"/>
              </a:solidFill>
            </a:endParaRPr>
          </a:p>
        </p:txBody>
      </p:sp>
      <p:sp>
        <p:nvSpPr>
          <p:cNvPr id="367" name="Shape 367"/>
          <p:cNvSpPr txBox="1"/>
          <p:nvPr/>
        </p:nvSpPr>
        <p:spPr>
          <a:xfrm>
            <a:off x="4902675" y="5334000"/>
            <a:ext cx="3492899" cy="746699"/>
          </a:xfrm>
          <a:prstGeom prst="rect">
            <a:avLst/>
          </a:prstGeom>
          <a:noFill/>
          <a:ln>
            <a:noFill/>
          </a:ln>
        </p:spPr>
        <p:txBody>
          <a:bodyPr lIns="91425" tIns="91425" rIns="91425" bIns="91425" anchor="t" anchorCtr="0">
            <a:noAutofit/>
          </a:bodyPr>
          <a:lstStyle/>
          <a:p>
            <a:pPr lvl="0" algn="ctr" rtl="0">
              <a:spcBef>
                <a:spcPts val="0"/>
              </a:spcBef>
              <a:buNone/>
            </a:pPr>
            <a:r>
              <a:rPr lang="en-US" b="1" dirty="0"/>
              <a:t>Fan-out pattern</a:t>
            </a:r>
            <a:r>
              <a:rPr lang="en-US" dirty="0"/>
              <a:t> -- many machines piece together the search response for a user</a:t>
            </a:r>
          </a:p>
        </p:txBody>
      </p:sp>
      <p:sp>
        <p:nvSpPr>
          <p:cNvPr id="368" name="Shape 368"/>
          <p:cNvSpPr txBox="1"/>
          <p:nvPr/>
        </p:nvSpPr>
        <p:spPr>
          <a:xfrm>
            <a:off x="5006475" y="1542000"/>
            <a:ext cx="3285300" cy="536400"/>
          </a:xfrm>
          <a:prstGeom prst="rect">
            <a:avLst/>
          </a:prstGeom>
          <a:noFill/>
          <a:ln>
            <a:noFill/>
          </a:ln>
        </p:spPr>
        <p:txBody>
          <a:bodyPr lIns="91425" tIns="91425" rIns="91425" bIns="91425" anchor="t" anchorCtr="0">
            <a:noAutofit/>
          </a:bodyPr>
          <a:lstStyle/>
          <a:p>
            <a:pPr lvl="0" algn="ctr" rtl="0">
              <a:spcBef>
                <a:spcPts val="0"/>
              </a:spcBef>
              <a:buNone/>
            </a:pPr>
            <a:r>
              <a:rPr lang="en-US" b="1"/>
              <a:t>Distributed search architecture</a:t>
            </a:r>
          </a:p>
        </p:txBody>
      </p:sp>
      <p:pic>
        <p:nvPicPr>
          <p:cNvPr id="369" name="Shape 369"/>
          <p:cNvPicPr preferRelativeResize="0"/>
          <p:nvPr/>
        </p:nvPicPr>
        <p:blipFill>
          <a:blip r:embed="rId3">
            <a:alphaModFix/>
          </a:blip>
          <a:stretch>
            <a:fillRect/>
          </a:stretch>
        </p:blipFill>
        <p:spPr>
          <a:xfrm>
            <a:off x="4154250" y="2124383"/>
            <a:ext cx="4989750" cy="2917074"/>
          </a:xfrm>
          <a:prstGeom prst="rect">
            <a:avLst/>
          </a:prstGeom>
          <a:noFill/>
          <a:ln>
            <a:noFill/>
          </a:ln>
        </p:spPr>
      </p:pic>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18</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4294967295"/>
          </p:nvPr>
        </p:nvSpPr>
        <p:spPr>
          <a:xfrm>
            <a:off x="0" y="1676400"/>
            <a:ext cx="3876675" cy="3479800"/>
          </a:xfrm>
          <a:prstGeom prst="rect">
            <a:avLst/>
          </a:prstGeom>
          <a:solidFill>
            <a:srgbClr val="FFFFFF"/>
          </a:solidFill>
        </p:spPr>
        <p:txBody>
          <a:bodyPr lIns="91425" tIns="91425" rIns="91425" bIns="91425" anchor="t" anchorCtr="0">
            <a:noAutofit/>
          </a:bodyPr>
          <a:lstStyle/>
          <a:p>
            <a:pPr lvl="0" rtl="0">
              <a:lnSpc>
                <a:spcPct val="115000"/>
              </a:lnSpc>
              <a:spcBef>
                <a:spcPts val="800"/>
              </a:spcBef>
              <a:buClr>
                <a:schemeClr val="dk1"/>
              </a:buClr>
              <a:buFont typeface="Arial" panose="020B0604020202020204" pitchFamily="34" charset="0"/>
              <a:buChar char="•"/>
            </a:pPr>
            <a:endParaRPr sz="2000" b="1" dirty="0">
              <a:solidFill>
                <a:schemeClr val="dk2"/>
              </a:solidFill>
              <a:latin typeface="+mn-lt"/>
              <a:ea typeface="Trebuchet MS"/>
              <a:cs typeface="Trebuchet MS"/>
              <a:sym typeface="Trebuchet MS"/>
            </a:endParaRP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err="1">
                <a:latin typeface="+mn-lt"/>
              </a:rPr>
              <a:t>Solr</a:t>
            </a:r>
            <a:r>
              <a:rPr lang="en-US" sz="2000" dirty="0">
                <a:latin typeface="+mn-lt"/>
              </a:rPr>
              <a:t> cluster: 1 </a:t>
            </a:r>
            <a:r>
              <a:rPr lang="en-US" sz="2000" dirty="0" err="1">
                <a:latin typeface="+mn-lt"/>
              </a:rPr>
              <a:t>Solr</a:t>
            </a:r>
            <a:r>
              <a:rPr lang="en-US" sz="2000" dirty="0">
                <a:latin typeface="+mn-lt"/>
              </a:rPr>
              <a:t> instance -&gt; 1 core. </a:t>
            </a:r>
            <a:r>
              <a:rPr lang="en-US" sz="2000" dirty="0">
                <a:solidFill>
                  <a:schemeClr val="dk1"/>
                </a:solidFill>
                <a:latin typeface="+mn-lt"/>
              </a:rPr>
              <a:t>Data </a:t>
            </a:r>
            <a:r>
              <a:rPr lang="en-US" sz="2000" dirty="0" err="1">
                <a:solidFill>
                  <a:schemeClr val="dk1"/>
                </a:solidFill>
                <a:latin typeface="+mn-lt"/>
              </a:rPr>
              <a:t>sharded</a:t>
            </a:r>
            <a:r>
              <a:rPr lang="en-US" sz="2000" dirty="0">
                <a:solidFill>
                  <a:schemeClr val="dk1"/>
                </a:solidFill>
                <a:latin typeface="+mn-lt"/>
              </a:rPr>
              <a:t> evenly amongst instances and stored locally.</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Zookeeper for cluster management.</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Hadoop and HDFS (optional) </a:t>
            </a:r>
          </a:p>
          <a:p>
            <a:pPr marL="342900" lvl="0" indent="-342900" rtl="0">
              <a:lnSpc>
                <a:spcPct val="115000"/>
              </a:lnSpc>
              <a:spcBef>
                <a:spcPts val="0"/>
              </a:spcBef>
              <a:buFont typeface="Arial" panose="020B0604020202020204" pitchFamily="34" charset="0"/>
              <a:buChar char="•"/>
            </a:pPr>
            <a:endParaRPr sz="2000" dirty="0">
              <a:solidFill>
                <a:schemeClr val="dk1"/>
              </a:solidFill>
              <a:latin typeface="+mn-lt"/>
            </a:endParaRPr>
          </a:p>
        </p:txBody>
      </p:sp>
      <p:sp>
        <p:nvSpPr>
          <p:cNvPr id="375" name="Shape 375"/>
          <p:cNvSpPr txBox="1">
            <a:spLocks noGrp="1"/>
          </p:cNvSpPr>
          <p:nvPr>
            <p:ph type="title" idx="4294967295"/>
          </p:nvPr>
        </p:nvSpPr>
        <p:spPr>
          <a:xfrm>
            <a:off x="457200" y="173038"/>
            <a:ext cx="8229600" cy="1143000"/>
          </a:xfrm>
          <a:prstGeom prst="rect">
            <a:avLst/>
          </a:prstGeom>
        </p:spPr>
        <p:txBody>
          <a:bodyPr lIns="91425" tIns="91425" rIns="91425" bIns="91425" anchor="ctr" anchorCtr="0">
            <a:noAutofit/>
          </a:bodyPr>
          <a:lstStyle/>
          <a:p>
            <a:pPr lvl="0" rtl="0">
              <a:spcBef>
                <a:spcPts val="0"/>
              </a:spcBef>
              <a:buNone/>
            </a:pPr>
            <a:r>
              <a:rPr lang="en-US" sz="3000" b="1" dirty="0" err="1">
                <a:solidFill>
                  <a:srgbClr val="1B3384"/>
                </a:solidFill>
              </a:rPr>
              <a:t>Solr</a:t>
            </a:r>
            <a:r>
              <a:rPr lang="en-US" sz="3000" b="1" dirty="0">
                <a:solidFill>
                  <a:srgbClr val="1B3384"/>
                </a:solidFill>
              </a:rPr>
              <a:t> on Firebox-0</a:t>
            </a:r>
          </a:p>
        </p:txBody>
      </p:sp>
      <p:pic>
        <p:nvPicPr>
          <p:cNvPr id="376" name="Shape 376"/>
          <p:cNvPicPr preferRelativeResize="0"/>
          <p:nvPr/>
        </p:nvPicPr>
        <p:blipFill>
          <a:blip r:embed="rId3">
            <a:alphaModFix/>
          </a:blip>
          <a:stretch>
            <a:fillRect/>
          </a:stretch>
        </p:blipFill>
        <p:spPr>
          <a:xfrm>
            <a:off x="2684650" y="1028701"/>
            <a:ext cx="6857999" cy="5143499"/>
          </a:xfrm>
          <a:prstGeom prst="rect">
            <a:avLst/>
          </a:prstGeom>
          <a:noFill/>
          <a:ln>
            <a:noFill/>
          </a:ln>
        </p:spPr>
      </p:pic>
      <p:sp>
        <p:nvSpPr>
          <p:cNvPr id="5"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19</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182563" y="533400"/>
            <a:ext cx="5151437"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FireBox-0</a:t>
            </a:r>
          </a:p>
        </p:txBody>
      </p:sp>
      <p:pic>
        <p:nvPicPr>
          <p:cNvPr id="126" name="Shape 126"/>
          <p:cNvPicPr preferRelativeResize="0"/>
          <p:nvPr/>
        </p:nvPicPr>
        <p:blipFill rotWithShape="1">
          <a:blip r:embed="rId3">
            <a:alphaModFix/>
          </a:blip>
          <a:srcRect/>
          <a:stretch/>
        </p:blipFill>
        <p:spPr>
          <a:xfrm>
            <a:off x="315286" y="1295400"/>
            <a:ext cx="8295314" cy="5414996"/>
          </a:xfrm>
          <a:prstGeom prst="rect">
            <a:avLst/>
          </a:prstGeom>
          <a:noFill/>
          <a:ln>
            <a:noFill/>
          </a:ln>
        </p:spPr>
      </p:pic>
      <p:sp>
        <p:nvSpPr>
          <p:cNvPr id="127" name="Shape 127"/>
          <p:cNvSpPr/>
          <p:nvPr/>
        </p:nvSpPr>
        <p:spPr>
          <a:xfrm>
            <a:off x="1753216" y="4555573"/>
            <a:ext cx="6098093"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28" name="Shape 128"/>
          <p:cNvSpPr/>
          <p:nvPr/>
        </p:nvSpPr>
        <p:spPr>
          <a:xfrm>
            <a:off x="1763699" y="6152846"/>
            <a:ext cx="2014835"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29" name="Shape 129"/>
          <p:cNvCxnSpPr/>
          <p:nvPr/>
        </p:nvCxnSpPr>
        <p:spPr>
          <a:xfrm rot="10800000" flipH="1">
            <a:off x="224587" y="4887057"/>
            <a:ext cx="887243" cy="160734"/>
          </a:xfrm>
          <a:prstGeom prst="straightConnector1">
            <a:avLst/>
          </a:prstGeom>
          <a:noFill/>
          <a:ln w="38100" cap="flat">
            <a:solidFill>
              <a:srgbClr val="FF0000"/>
            </a:solidFill>
            <a:prstDash val="solid"/>
            <a:round/>
            <a:headEnd type="none" w="med" len="med"/>
            <a:tailEnd type="stealth" w="lg" len="lg"/>
          </a:ln>
        </p:spPr>
      </p:cxnSp>
      <p:cxnSp>
        <p:nvCxnSpPr>
          <p:cNvPr id="130" name="Shape 130"/>
          <p:cNvCxnSpPr/>
          <p:nvPr/>
        </p:nvCxnSpPr>
        <p:spPr>
          <a:xfrm rot="10800000" flipH="1">
            <a:off x="1219200" y="6476999"/>
            <a:ext cx="533399" cy="152401"/>
          </a:xfrm>
          <a:prstGeom prst="straightConnector1">
            <a:avLst/>
          </a:prstGeom>
          <a:noFill/>
          <a:ln w="38100" cap="flat">
            <a:solidFill>
              <a:srgbClr val="FF0000"/>
            </a:solidFill>
            <a:prstDash val="solid"/>
            <a:round/>
            <a:headEnd type="none" w="med" len="med"/>
            <a:tailEnd type="stealth" w="lg" len="lg"/>
          </a:ln>
        </p:spPr>
      </p:cxnSp>
      <p:sp>
        <p:nvSpPr>
          <p:cNvPr id="131" name="Shape 131"/>
          <p:cNvSpPr/>
          <p:nvPr/>
        </p:nvSpPr>
        <p:spPr>
          <a:xfrm>
            <a:off x="1839900" y="1461232"/>
            <a:ext cx="5170498" cy="519967"/>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2" name="Shape 132"/>
          <p:cNvCxnSpPr/>
          <p:nvPr/>
        </p:nvCxnSpPr>
        <p:spPr>
          <a:xfrm rot="10800000" flipH="1">
            <a:off x="674712" y="2071232"/>
            <a:ext cx="887243" cy="160734"/>
          </a:xfrm>
          <a:prstGeom prst="straightConnector1">
            <a:avLst/>
          </a:prstGeom>
          <a:noFill/>
          <a:ln w="38100" cap="flat">
            <a:solidFill>
              <a:srgbClr val="FF0000"/>
            </a:solidFill>
            <a:prstDash val="solid"/>
            <a:round/>
            <a:headEnd type="none" w="med" len="med"/>
            <a:tailEnd type="stealth" w="lg" len="lg"/>
          </a:ln>
        </p:spPr>
      </p:cxnSp>
      <p:sp>
        <p:nvSpPr>
          <p:cNvPr id="133" name="Shape 133"/>
          <p:cNvSpPr/>
          <p:nvPr/>
        </p:nvSpPr>
        <p:spPr>
          <a:xfrm>
            <a:off x="1752600" y="2667000"/>
            <a:ext cx="6096000" cy="762000"/>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34" name="Shape 134"/>
          <p:cNvSpPr/>
          <p:nvPr/>
        </p:nvSpPr>
        <p:spPr>
          <a:xfrm>
            <a:off x="1752600" y="5562600"/>
            <a:ext cx="6096000" cy="30479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5" name="Shape 135"/>
          <p:cNvCxnSpPr/>
          <p:nvPr/>
        </p:nvCxnSpPr>
        <p:spPr>
          <a:xfrm rot="10800000" flipH="1">
            <a:off x="533400" y="3352799"/>
            <a:ext cx="990599" cy="313135"/>
          </a:xfrm>
          <a:prstGeom prst="straightConnector1">
            <a:avLst/>
          </a:prstGeom>
          <a:noFill/>
          <a:ln w="38100" cap="flat">
            <a:solidFill>
              <a:srgbClr val="FF0000"/>
            </a:solidFill>
            <a:prstDash val="solid"/>
            <a:round/>
            <a:headEnd type="none" w="med" len="med"/>
            <a:tailEnd type="stealth" w="lg" len="lg"/>
          </a:ln>
        </p:spPr>
      </p:cxnSp>
      <p:cxnSp>
        <p:nvCxnSpPr>
          <p:cNvPr id="136" name="Shape 136"/>
          <p:cNvCxnSpPr/>
          <p:nvPr/>
        </p:nvCxnSpPr>
        <p:spPr>
          <a:xfrm rot="10800000" flipH="1">
            <a:off x="838200" y="5791199"/>
            <a:ext cx="762000" cy="152401"/>
          </a:xfrm>
          <a:prstGeom prst="straightConnector1">
            <a:avLst/>
          </a:prstGeom>
          <a:noFill/>
          <a:ln w="38100" cap="flat">
            <a:solidFill>
              <a:srgbClr val="FF0000"/>
            </a:solidFill>
            <a:prstDash val="solid"/>
            <a:round/>
            <a:headEnd type="none" w="med" len="med"/>
            <a:tailEnd type="stealth" w="lg" len="lg"/>
          </a:ln>
        </p:spPr>
      </p:cxnSp>
      <p:sp>
        <p:nvSpPr>
          <p:cNvPr id="1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457200" y="-30163"/>
            <a:ext cx="8229600" cy="1143001"/>
          </a:xfrm>
          <a:prstGeom prst="rect">
            <a:avLst/>
          </a:prstGeom>
        </p:spPr>
        <p:txBody>
          <a:bodyPr lIns="91425" tIns="91425" rIns="91425" bIns="91425" anchor="ctr" anchorCtr="0">
            <a:noAutofit/>
          </a:bodyPr>
          <a:lstStyle/>
          <a:p>
            <a:pPr lvl="0" rtl="0">
              <a:spcBef>
                <a:spcPts val="0"/>
              </a:spcBef>
              <a:buNone/>
            </a:pPr>
            <a:r>
              <a:rPr lang="en-US" sz="2400" b="1" dirty="0">
                <a:solidFill>
                  <a:srgbClr val="1B3384"/>
                </a:solidFill>
              </a:rPr>
              <a:t>Experiment: Latency and IO</a:t>
            </a:r>
          </a:p>
        </p:txBody>
      </p:sp>
      <p:sp>
        <p:nvSpPr>
          <p:cNvPr id="390" name="Shape 390"/>
          <p:cNvSpPr/>
          <p:nvPr/>
        </p:nvSpPr>
        <p:spPr>
          <a:xfrm>
            <a:off x="256950" y="4987100"/>
            <a:ext cx="8586600" cy="1337500"/>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1" name="Shape 391"/>
          <p:cNvSpPr txBox="1"/>
          <p:nvPr/>
        </p:nvSpPr>
        <p:spPr>
          <a:xfrm>
            <a:off x="256950" y="5062400"/>
            <a:ext cx="8630099" cy="1338400"/>
          </a:xfrm>
          <a:prstGeom prst="rect">
            <a:avLst/>
          </a:prstGeom>
          <a:noFill/>
          <a:ln>
            <a:noFill/>
          </a:ln>
        </p:spPr>
        <p:txBody>
          <a:bodyPr lIns="91425" tIns="91425" rIns="91425" bIns="91425" anchor="t" anchorCtr="0">
            <a:noAutofit/>
          </a:bodyPr>
          <a:lstStyle/>
          <a:p>
            <a:pPr lvl="0" rtl="0">
              <a:spcBef>
                <a:spcPts val="0"/>
              </a:spcBef>
              <a:buNone/>
            </a:pPr>
            <a:r>
              <a:rPr lang="en-US"/>
              <a:t>Challenges benchmarking large distributed systems</a:t>
            </a:r>
          </a:p>
          <a:p>
            <a:pPr marL="457200" lvl="0" indent="-317500" rtl="0">
              <a:spcBef>
                <a:spcPts val="0"/>
              </a:spcBef>
              <a:buClr>
                <a:srgbClr val="000000"/>
              </a:buClr>
              <a:buSzPct val="100000"/>
              <a:buFont typeface="Arial"/>
              <a:buChar char="●"/>
            </a:pPr>
            <a:r>
              <a:rPr lang="en-US"/>
              <a:t>many free parameters </a:t>
            </a:r>
          </a:p>
          <a:p>
            <a:pPr marL="457200" lvl="0" indent="-317500" rtl="0">
              <a:spcBef>
                <a:spcPts val="0"/>
              </a:spcBef>
              <a:buClr>
                <a:srgbClr val="000000"/>
              </a:buClr>
              <a:buSzPct val="100000"/>
              <a:buFont typeface="Arial"/>
              <a:buChar char="●"/>
            </a:pPr>
            <a:r>
              <a:rPr lang="en-US"/>
              <a:t>exogeneous factors that disrupt performance can be hard to find and diagnose</a:t>
            </a:r>
          </a:p>
          <a:p>
            <a:pPr marL="457200" lvl="0" indent="-317500" rtl="0">
              <a:spcBef>
                <a:spcPts val="0"/>
              </a:spcBef>
              <a:buClr>
                <a:srgbClr val="000000"/>
              </a:buClr>
              <a:buSzPct val="100000"/>
              <a:buFont typeface="Arial"/>
              <a:buChar char="●"/>
            </a:pPr>
            <a:r>
              <a:rPr lang="en-US"/>
              <a:t>Caching effects at the disk, OS, and program level have a significant impact on latency</a:t>
            </a:r>
          </a:p>
          <a:p>
            <a:pPr marL="457200" lvl="0" indent="-317500" rtl="0">
              <a:spcBef>
                <a:spcPts val="0"/>
              </a:spcBef>
              <a:buClr>
                <a:srgbClr val="000000"/>
              </a:buClr>
              <a:buSzPct val="100000"/>
              <a:buFont typeface="Arial"/>
              <a:buChar char="●"/>
            </a:pPr>
            <a:r>
              <a:rPr lang="en-US"/>
              <a:t>Java GC is unpredictable</a:t>
            </a:r>
          </a:p>
        </p:txBody>
      </p:sp>
      <p:pic>
        <p:nvPicPr>
          <p:cNvPr id="392" name="Shape 392"/>
          <p:cNvPicPr preferRelativeResize="0"/>
          <p:nvPr/>
        </p:nvPicPr>
        <p:blipFill>
          <a:blip r:embed="rId3">
            <a:alphaModFix/>
          </a:blip>
          <a:stretch>
            <a:fillRect/>
          </a:stretch>
        </p:blipFill>
        <p:spPr>
          <a:xfrm>
            <a:off x="285651" y="1455200"/>
            <a:ext cx="4133348" cy="3100062"/>
          </a:xfrm>
          <a:prstGeom prst="rect">
            <a:avLst/>
          </a:prstGeom>
          <a:noFill/>
          <a:ln>
            <a:noFill/>
          </a:ln>
        </p:spPr>
      </p:pic>
      <p:pic>
        <p:nvPicPr>
          <p:cNvPr id="393" name="Shape 393"/>
          <p:cNvPicPr preferRelativeResize="0"/>
          <p:nvPr/>
        </p:nvPicPr>
        <p:blipFill>
          <a:blip r:embed="rId4">
            <a:alphaModFix/>
          </a:blip>
          <a:stretch>
            <a:fillRect/>
          </a:stretch>
        </p:blipFill>
        <p:spPr>
          <a:xfrm>
            <a:off x="4725000" y="1447800"/>
            <a:ext cx="4133349" cy="3100035"/>
          </a:xfrm>
          <a:prstGeom prst="rect">
            <a:avLst/>
          </a:prstGeom>
          <a:noFill/>
          <a:ln>
            <a:noFill/>
          </a:ln>
        </p:spPr>
      </p:pic>
      <p:sp>
        <p:nvSpPr>
          <p:cNvPr id="394" name="Shape 394"/>
          <p:cNvSpPr txBox="1"/>
          <p:nvPr/>
        </p:nvSpPr>
        <p:spPr>
          <a:xfrm>
            <a:off x="1324500" y="829933"/>
            <a:ext cx="6494999" cy="401700"/>
          </a:xfrm>
          <a:prstGeom prst="rect">
            <a:avLst/>
          </a:prstGeom>
          <a:noFill/>
          <a:ln>
            <a:noFill/>
          </a:ln>
        </p:spPr>
        <p:txBody>
          <a:bodyPr lIns="91425" tIns="91425" rIns="91425" bIns="91425" anchor="t" anchorCtr="0">
            <a:noAutofit/>
          </a:bodyPr>
          <a:lstStyle/>
          <a:p>
            <a:pPr lvl="0" algn="ctr" rtl="0">
              <a:spcBef>
                <a:spcPts val="0"/>
              </a:spcBef>
              <a:buNone/>
            </a:pPr>
            <a:r>
              <a:rPr lang="en-US" dirty="0" smtClean="0"/>
              <a:t>Samsung SATA </a:t>
            </a:r>
            <a:r>
              <a:rPr lang="en-US" dirty="0"/>
              <a:t>vs. </a:t>
            </a:r>
            <a:r>
              <a:rPr lang="en-US" dirty="0" err="1"/>
              <a:t>PCIe</a:t>
            </a:r>
            <a:r>
              <a:rPr lang="en-US" dirty="0"/>
              <a:t>, 2 shards, no replicas, 50 million indexed documents, 4 GB heap max, default GC settings</a:t>
            </a:r>
          </a:p>
        </p:txBody>
      </p:sp>
      <p:sp>
        <p:nvSpPr>
          <p:cNvPr id="395" name="Shape 395"/>
          <p:cNvSpPr txBox="1"/>
          <p:nvPr/>
        </p:nvSpPr>
        <p:spPr>
          <a:xfrm>
            <a:off x="833250" y="4571500"/>
            <a:ext cx="7477500" cy="358799"/>
          </a:xfrm>
          <a:prstGeom prst="rect">
            <a:avLst/>
          </a:prstGeom>
          <a:noFill/>
          <a:ln>
            <a:noFill/>
          </a:ln>
        </p:spPr>
        <p:txBody>
          <a:bodyPr lIns="91425" tIns="91425" rIns="91425" bIns="91425" anchor="t" anchorCtr="0">
            <a:noAutofit/>
          </a:bodyPr>
          <a:lstStyle/>
          <a:p>
            <a:pPr lvl="0" algn="ctr" rtl="0">
              <a:spcBef>
                <a:spcPts val="0"/>
              </a:spcBef>
              <a:buNone/>
            </a:pPr>
            <a:r>
              <a:rPr lang="en-US"/>
              <a:t>PCI-Express ~25% lower latency</a:t>
            </a:r>
          </a:p>
        </p:txBody>
      </p:sp>
      <p:sp>
        <p:nvSpPr>
          <p:cNvPr id="9"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20</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457200" y="274638"/>
            <a:ext cx="8229600" cy="1143000"/>
          </a:xfrm>
          <a:prstGeom prst="rect">
            <a:avLst/>
          </a:prstGeom>
        </p:spPr>
        <p:txBody>
          <a:bodyPr lIns="91425" tIns="91425" rIns="91425" bIns="91425" anchor="ctr" anchorCtr="0">
            <a:noAutofit/>
          </a:bodyPr>
          <a:lstStyle/>
          <a:p>
            <a:pPr lvl="0" rtl="0">
              <a:spcBef>
                <a:spcPts val="0"/>
              </a:spcBef>
              <a:buNone/>
            </a:pPr>
            <a:r>
              <a:rPr lang="en-US" sz="3000" b="1" dirty="0">
                <a:solidFill>
                  <a:srgbClr val="1B3384"/>
                </a:solidFill>
              </a:rPr>
              <a:t>Testing Framework (BITS)</a:t>
            </a:r>
          </a:p>
        </p:txBody>
      </p:sp>
      <p:sp>
        <p:nvSpPr>
          <p:cNvPr id="382" name="Shape 382"/>
          <p:cNvSpPr/>
          <p:nvPr/>
        </p:nvSpPr>
        <p:spPr>
          <a:xfrm>
            <a:off x="216250" y="1565800"/>
            <a:ext cx="3998100" cy="4234799"/>
          </a:xfrm>
          <a:prstGeom prst="roundRect">
            <a:avLst>
              <a:gd name="adj" fmla="val 16667"/>
            </a:avLst>
          </a:prstGeom>
          <a:solidFill>
            <a:srgbClr val="F3F3F3"/>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457200" lvl="0" indent="-317500" rtl="0">
              <a:lnSpc>
                <a:spcPct val="115000"/>
              </a:lnSpc>
              <a:spcBef>
                <a:spcPts val="0"/>
              </a:spcBef>
              <a:buClr>
                <a:srgbClr val="1B3384"/>
              </a:buClr>
              <a:buSzPct val="100000"/>
              <a:buFont typeface="Calibri"/>
              <a:buChar char="●"/>
            </a:pPr>
            <a:r>
              <a:rPr lang="en-US" dirty="0">
                <a:solidFill>
                  <a:schemeClr val="dk1"/>
                </a:solidFill>
              </a:rPr>
              <a:t>Python scripts for </a:t>
            </a:r>
          </a:p>
          <a:p>
            <a:pPr marL="914400" lvl="1" indent="-317500" rtl="0">
              <a:lnSpc>
                <a:spcPct val="115000"/>
              </a:lnSpc>
              <a:spcBef>
                <a:spcPts val="0"/>
              </a:spcBef>
              <a:buClr>
                <a:srgbClr val="000000"/>
              </a:buClr>
              <a:buSzPct val="100000"/>
              <a:buFont typeface="Arial"/>
              <a:buChar char="○"/>
            </a:pPr>
            <a:r>
              <a:rPr lang="en-US" dirty="0">
                <a:solidFill>
                  <a:schemeClr val="dk1"/>
                </a:solidFill>
              </a:rPr>
              <a:t>Setup and takedown of application and data</a:t>
            </a:r>
          </a:p>
          <a:p>
            <a:pPr marL="914400" lvl="1" indent="-317500" rtl="0">
              <a:lnSpc>
                <a:spcPct val="115000"/>
              </a:lnSpc>
              <a:spcBef>
                <a:spcPts val="0"/>
              </a:spcBef>
              <a:buClr>
                <a:srgbClr val="000000"/>
              </a:buClr>
              <a:buSzPct val="100000"/>
              <a:buFont typeface="Arial"/>
              <a:buChar char="○"/>
            </a:pPr>
            <a:r>
              <a:rPr lang="en-US" dirty="0">
                <a:solidFill>
                  <a:schemeClr val="dk1"/>
                </a:solidFill>
              </a:rPr>
              <a:t>Visualizing results with </a:t>
            </a:r>
            <a:r>
              <a:rPr lang="en-US" dirty="0" err="1">
                <a:solidFill>
                  <a:schemeClr val="dk1"/>
                </a:solidFill>
              </a:rPr>
              <a:t>Matplotlib</a:t>
            </a:r>
            <a:endParaRPr lang="en-US" dirty="0">
              <a:solidFill>
                <a:schemeClr val="dk1"/>
              </a:solidFill>
            </a:endParaRPr>
          </a:p>
          <a:p>
            <a:pPr marL="914400" lvl="1" indent="-317500" rtl="0">
              <a:lnSpc>
                <a:spcPct val="115000"/>
              </a:lnSpc>
              <a:spcBef>
                <a:spcPts val="0"/>
              </a:spcBef>
              <a:buClr>
                <a:schemeClr val="dk1"/>
              </a:buClr>
              <a:buSzPct val="100000"/>
              <a:buFont typeface="Arial"/>
              <a:buChar char="○"/>
            </a:pPr>
            <a:r>
              <a:rPr lang="en-US" dirty="0">
                <a:solidFill>
                  <a:schemeClr val="dk1"/>
                </a:solidFill>
              </a:rPr>
              <a:t>Orchestrating tests &amp; gathering data from tools</a:t>
            </a:r>
          </a:p>
          <a:p>
            <a:pPr marL="457200" lvl="0" indent="-317500" rtl="0">
              <a:lnSpc>
                <a:spcPct val="115000"/>
              </a:lnSpc>
              <a:spcBef>
                <a:spcPts val="0"/>
              </a:spcBef>
              <a:buClr>
                <a:srgbClr val="1B3384"/>
              </a:buClr>
              <a:buSzPct val="100000"/>
              <a:buFont typeface="Calibri"/>
              <a:buChar char="●"/>
            </a:pPr>
            <a:r>
              <a:rPr lang="en-US" dirty="0">
                <a:solidFill>
                  <a:schemeClr val="dk1"/>
                </a:solidFill>
              </a:rPr>
              <a:t>Make use of common performance monitoring tools</a:t>
            </a:r>
          </a:p>
          <a:p>
            <a:pPr marL="914400" lvl="1" indent="-317500" rtl="0">
              <a:lnSpc>
                <a:spcPct val="115000"/>
              </a:lnSpc>
              <a:spcBef>
                <a:spcPts val="0"/>
              </a:spcBef>
              <a:buClr>
                <a:srgbClr val="1B3384"/>
              </a:buClr>
              <a:buSzPct val="100000"/>
              <a:buFont typeface="Arial"/>
              <a:buChar char="○"/>
            </a:pPr>
            <a:r>
              <a:rPr lang="en-US" dirty="0">
                <a:solidFill>
                  <a:schemeClr val="dk1"/>
                </a:solidFill>
              </a:rPr>
              <a:t>Load generators: Iago, </a:t>
            </a:r>
            <a:r>
              <a:rPr lang="en-US" dirty="0" err="1">
                <a:solidFill>
                  <a:schemeClr val="dk1"/>
                </a:solidFill>
              </a:rPr>
              <a:t>Jmeter</a:t>
            </a:r>
            <a:r>
              <a:rPr lang="en-US" dirty="0">
                <a:solidFill>
                  <a:schemeClr val="dk1"/>
                </a:solidFill>
              </a:rPr>
              <a:t>.</a:t>
            </a:r>
          </a:p>
          <a:p>
            <a:pPr marL="914400" lvl="1" indent="-317500" rtl="0">
              <a:lnSpc>
                <a:spcPct val="115000"/>
              </a:lnSpc>
              <a:spcBef>
                <a:spcPts val="0"/>
              </a:spcBef>
              <a:buClr>
                <a:srgbClr val="1B3384"/>
              </a:buClr>
              <a:buSzPct val="100000"/>
              <a:buFont typeface="Arial"/>
              <a:buChar char="○"/>
            </a:pPr>
            <a:r>
              <a:rPr lang="en-US" dirty="0">
                <a:solidFill>
                  <a:schemeClr val="dk1"/>
                </a:solidFill>
              </a:rPr>
              <a:t>CPU &amp; Memory: </a:t>
            </a:r>
            <a:r>
              <a:rPr lang="en-US" dirty="0" err="1">
                <a:solidFill>
                  <a:schemeClr val="dk1"/>
                </a:solidFill>
              </a:rPr>
              <a:t>VisualVM</a:t>
            </a:r>
            <a:r>
              <a:rPr lang="en-US" dirty="0">
                <a:solidFill>
                  <a:schemeClr val="dk1"/>
                </a:solidFill>
              </a:rPr>
              <a:t>, </a:t>
            </a:r>
            <a:r>
              <a:rPr lang="en-US" dirty="0" err="1">
                <a:solidFill>
                  <a:schemeClr val="dk1"/>
                </a:solidFill>
              </a:rPr>
              <a:t>Sematext</a:t>
            </a:r>
            <a:r>
              <a:rPr lang="en-US" dirty="0">
                <a:solidFill>
                  <a:schemeClr val="dk1"/>
                </a:solidFill>
              </a:rPr>
              <a:t> </a:t>
            </a:r>
            <a:r>
              <a:rPr lang="en-US" dirty="0" smtClean="0">
                <a:solidFill>
                  <a:schemeClr val="dk1"/>
                </a:solidFill>
              </a:rPr>
              <a:t>SPM, Ganglia</a:t>
            </a:r>
            <a:endParaRPr lang="en-US" dirty="0">
              <a:solidFill>
                <a:schemeClr val="dk1"/>
              </a:solidFill>
            </a:endParaRPr>
          </a:p>
          <a:p>
            <a:pPr marL="914400" lvl="1" indent="-317500" rtl="0">
              <a:lnSpc>
                <a:spcPct val="115000"/>
              </a:lnSpc>
              <a:spcBef>
                <a:spcPts val="0"/>
              </a:spcBef>
              <a:buClr>
                <a:srgbClr val="1B3384"/>
              </a:buClr>
              <a:buSzPct val="100000"/>
              <a:buFont typeface="Arial"/>
              <a:buChar char="○"/>
            </a:pPr>
            <a:r>
              <a:rPr lang="en-US" dirty="0">
                <a:solidFill>
                  <a:schemeClr val="dk1"/>
                </a:solidFill>
              </a:rPr>
              <a:t>Network: </a:t>
            </a:r>
            <a:r>
              <a:rPr lang="en-US" dirty="0" err="1">
                <a:solidFill>
                  <a:schemeClr val="dk1"/>
                </a:solidFill>
              </a:rPr>
              <a:t>bwm</a:t>
            </a:r>
            <a:r>
              <a:rPr lang="en-US" dirty="0">
                <a:solidFill>
                  <a:schemeClr val="dk1"/>
                </a:solidFill>
              </a:rPr>
              <a:t>-ng (coarse monitoring), IO: </a:t>
            </a:r>
            <a:r>
              <a:rPr lang="en-US" dirty="0" err="1">
                <a:solidFill>
                  <a:schemeClr val="dk1"/>
                </a:solidFill>
              </a:rPr>
              <a:t>iotop</a:t>
            </a:r>
            <a:endParaRPr lang="en-US" dirty="0">
              <a:solidFill>
                <a:schemeClr val="dk1"/>
              </a:solidFill>
            </a:endParaRPr>
          </a:p>
        </p:txBody>
      </p:sp>
      <p:pic>
        <p:nvPicPr>
          <p:cNvPr id="383" name="Shape 383"/>
          <p:cNvPicPr preferRelativeResize="0"/>
          <p:nvPr/>
        </p:nvPicPr>
        <p:blipFill>
          <a:blip r:embed="rId3">
            <a:alphaModFix/>
          </a:blip>
          <a:stretch>
            <a:fillRect/>
          </a:stretch>
        </p:blipFill>
        <p:spPr>
          <a:xfrm>
            <a:off x="4339250" y="1855687"/>
            <a:ext cx="4634023" cy="3155275"/>
          </a:xfrm>
          <a:prstGeom prst="rect">
            <a:avLst/>
          </a:prstGeom>
          <a:noFill/>
          <a:ln w="9525" cap="flat">
            <a:solidFill>
              <a:schemeClr val="dk2"/>
            </a:solidFill>
            <a:prstDash val="solid"/>
            <a:round/>
            <a:headEnd type="none" w="med" len="med"/>
            <a:tailEnd type="none" w="med" len="med"/>
          </a:ln>
        </p:spPr>
      </p:pic>
      <p:sp>
        <p:nvSpPr>
          <p:cNvPr id="384" name="Shape 384"/>
          <p:cNvSpPr txBox="1"/>
          <p:nvPr/>
        </p:nvSpPr>
        <p:spPr>
          <a:xfrm>
            <a:off x="4932774" y="5202312"/>
            <a:ext cx="3447000" cy="546299"/>
          </a:xfrm>
          <a:prstGeom prst="rect">
            <a:avLst/>
          </a:prstGeom>
          <a:noFill/>
          <a:ln>
            <a:noFill/>
          </a:ln>
        </p:spPr>
        <p:txBody>
          <a:bodyPr lIns="91425" tIns="91425" rIns="91425" bIns="91425" anchor="t" anchorCtr="0">
            <a:noAutofit/>
          </a:bodyPr>
          <a:lstStyle/>
          <a:p>
            <a:pPr lvl="0" algn="ctr" rtl="0">
              <a:spcBef>
                <a:spcPts val="0"/>
              </a:spcBef>
              <a:buNone/>
            </a:pPr>
            <a:r>
              <a:rPr lang="en-US" dirty="0" err="1"/>
              <a:t>VisualVM</a:t>
            </a:r>
            <a:r>
              <a:rPr lang="en-US" dirty="0"/>
              <a:t>: CPU and Memory monitoring</a:t>
            </a:r>
          </a:p>
        </p:txBody>
      </p:sp>
      <p:sp>
        <p:nvSpPr>
          <p:cNvPr id="6"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21</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idx="4294967295"/>
          </p:nvPr>
        </p:nvSpPr>
        <p:spPr>
          <a:xfrm>
            <a:off x="0" y="274638"/>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Future Work</a:t>
            </a:r>
            <a:endParaRPr lang="en-US" sz="4400" b="0" i="0" u="none" strike="noStrike" cap="none" baseline="0" dirty="0">
              <a:solidFill>
                <a:schemeClr val="dk1"/>
              </a:solidFill>
              <a:latin typeface="Calibri"/>
              <a:ea typeface="Calibri"/>
              <a:cs typeface="Calibri"/>
              <a:sym typeface="Calibri"/>
            </a:endParaRPr>
          </a:p>
        </p:txBody>
      </p:sp>
      <p:sp>
        <p:nvSpPr>
          <p:cNvPr id="416" name="Shape 416"/>
          <p:cNvSpPr txBox="1">
            <a:spLocks noGrp="1"/>
          </p:cNvSpPr>
          <p:nvPr>
            <p:ph type="body" idx="4294967295"/>
          </p:nvPr>
        </p:nvSpPr>
        <p:spPr>
          <a:xfrm>
            <a:off x="0" y="1600200"/>
            <a:ext cx="8229600" cy="4525963"/>
          </a:xfrm>
          <a:prstGeom prst="rect">
            <a:avLst/>
          </a:prstGeom>
          <a:noFill/>
          <a:ln>
            <a:noFill/>
          </a:ln>
        </p:spPr>
        <p:txBody>
          <a:bodyPr lIns="91425" tIns="45700" rIns="91425" bIns="45700" anchor="t" anchorCtr="0">
            <a:noAutofit/>
          </a:bodyPr>
          <a:lstStyle/>
          <a:p>
            <a:pPr>
              <a:spcBef>
                <a:spcPts val="0"/>
              </a:spcBef>
            </a:pPr>
            <a:r>
              <a:rPr lang="en-US" sz="2000" dirty="0" smtClean="0">
                <a:solidFill>
                  <a:schemeClr val="dk1"/>
                </a:solidFill>
                <a:latin typeface="Calibri"/>
                <a:ea typeface="Calibri"/>
                <a:cs typeface="Calibri"/>
                <a:sym typeface="Calibri"/>
              </a:rPr>
              <a:t> Tessellation</a:t>
            </a:r>
          </a:p>
          <a:p>
            <a:pPr lvl="1">
              <a:spcBef>
                <a:spcPts val="0"/>
              </a:spcBef>
            </a:pPr>
            <a:r>
              <a:rPr lang="en-US" sz="2000" b="0" i="0" u="none" strike="noStrike" cap="none" baseline="0" dirty="0" smtClean="0">
                <a:solidFill>
                  <a:schemeClr val="dk1"/>
                </a:solidFill>
                <a:latin typeface="Calibri"/>
                <a:ea typeface="Calibri"/>
                <a:cs typeface="Calibri"/>
                <a:sym typeface="Calibri"/>
              </a:rPr>
              <a:t> Still </a:t>
            </a:r>
            <a:r>
              <a:rPr lang="en-US" sz="2000" b="0" i="0" u="none" strike="noStrike" cap="none" baseline="0" dirty="0" smtClean="0">
                <a:solidFill>
                  <a:schemeClr val="dk1"/>
                </a:solidFill>
                <a:latin typeface="Calibri"/>
                <a:ea typeface="Calibri"/>
                <a:cs typeface="Calibri"/>
                <a:sym typeface="Calibri"/>
              </a:rPr>
              <a:t>early days: Most features yet to be implemented</a:t>
            </a:r>
          </a:p>
          <a:p>
            <a:pPr lvl="1">
              <a:spcBef>
                <a:spcPts val="0"/>
              </a:spcBef>
            </a:pPr>
            <a:r>
              <a:rPr lang="en-US" sz="2000" dirty="0" smtClean="0">
                <a:solidFill>
                  <a:schemeClr val="dk1"/>
                </a:solidFill>
                <a:latin typeface="Calibri"/>
                <a:ea typeface="Calibri"/>
                <a:cs typeface="Calibri"/>
                <a:sym typeface="Calibri"/>
              </a:rPr>
              <a:t> Big </a:t>
            </a:r>
            <a:r>
              <a:rPr lang="en-US" sz="2000" dirty="0" smtClean="0">
                <a:solidFill>
                  <a:schemeClr val="dk1"/>
                </a:solidFill>
                <a:latin typeface="Calibri"/>
                <a:ea typeface="Calibri"/>
                <a:cs typeface="Calibri"/>
                <a:sym typeface="Calibri"/>
              </a:rPr>
              <a:t>area of interest: 2-level scheduling and resource allocation</a:t>
            </a:r>
          </a:p>
          <a:p>
            <a:pPr lvl="2">
              <a:spcBef>
                <a:spcPts val="0"/>
              </a:spcBef>
            </a:pPr>
            <a:r>
              <a:rPr lang="en-US" sz="2000" dirty="0" smtClean="0">
                <a:solidFill>
                  <a:schemeClr val="dk1"/>
                </a:solidFill>
                <a:latin typeface="Calibri"/>
                <a:ea typeface="Calibri"/>
                <a:cs typeface="Calibri"/>
                <a:sym typeface="Calibri"/>
              </a:rPr>
              <a:t> Gang scheduling needs deeper analysis and more sophisticated implementation</a:t>
            </a:r>
            <a:endParaRPr lang="en-US" sz="2000" dirty="0">
              <a:solidFill>
                <a:schemeClr val="dk1"/>
              </a:solidFill>
              <a:latin typeface="Calibri"/>
              <a:ea typeface="Calibri"/>
              <a:cs typeface="Calibri"/>
              <a:sym typeface="Calibri"/>
            </a:endParaRPr>
          </a:p>
          <a:p>
            <a:pPr lvl="2">
              <a:spcBef>
                <a:spcPts val="0"/>
              </a:spcBef>
            </a:pPr>
            <a:r>
              <a:rPr lang="en-US" sz="2000" b="0" i="0" u="none" strike="noStrike" cap="none" baseline="0" dirty="0" smtClean="0">
                <a:solidFill>
                  <a:schemeClr val="dk1"/>
                </a:solidFill>
                <a:latin typeface="Calibri"/>
                <a:ea typeface="Calibri"/>
                <a:cs typeface="Calibri"/>
                <a:sym typeface="Calibri"/>
              </a:rPr>
              <a:t> Advantages</a:t>
            </a:r>
            <a:r>
              <a:rPr lang="en-US" sz="2000" b="0" i="0" u="none" strike="noStrike" cap="none" dirty="0" smtClean="0">
                <a:solidFill>
                  <a:schemeClr val="dk1"/>
                </a:solidFill>
                <a:latin typeface="Calibri"/>
                <a:ea typeface="Calibri"/>
                <a:cs typeface="Calibri"/>
                <a:sym typeface="Calibri"/>
              </a:rPr>
              <a:t> </a:t>
            </a:r>
            <a:r>
              <a:rPr lang="en-US" sz="2000" b="0" i="0" u="none" strike="noStrike" cap="none" dirty="0" smtClean="0">
                <a:solidFill>
                  <a:schemeClr val="dk1"/>
                </a:solidFill>
                <a:latin typeface="Calibri"/>
                <a:ea typeface="Calibri"/>
                <a:cs typeface="Calibri"/>
                <a:sym typeface="Calibri"/>
              </a:rPr>
              <a:t>of minimal OS </a:t>
            </a:r>
            <a:r>
              <a:rPr lang="en-US" sz="2000" b="0" i="0" u="none" strike="noStrike" cap="none" dirty="0" err="1" smtClean="0">
                <a:solidFill>
                  <a:schemeClr val="dk1"/>
                </a:solidFill>
                <a:latin typeface="Calibri"/>
                <a:ea typeface="Calibri"/>
                <a:cs typeface="Calibri"/>
                <a:sym typeface="Calibri"/>
              </a:rPr>
              <a:t>vs</a:t>
            </a:r>
            <a:r>
              <a:rPr lang="en-US" sz="2000" b="0" i="0" u="none" strike="noStrike" cap="none" dirty="0" smtClean="0">
                <a:solidFill>
                  <a:schemeClr val="dk1"/>
                </a:solidFill>
                <a:latin typeface="Calibri"/>
                <a:ea typeface="Calibri"/>
                <a:cs typeface="Calibri"/>
                <a:sym typeface="Calibri"/>
              </a:rPr>
              <a:t> Linux</a:t>
            </a:r>
            <a:endParaRPr lang="en-US" sz="2000" b="0" i="0" u="none" strike="noStrike" cap="none" baseline="0" dirty="0" smtClean="0">
              <a:solidFill>
                <a:schemeClr val="dk1"/>
              </a:solidFill>
              <a:latin typeface="Calibri"/>
              <a:ea typeface="Calibri"/>
              <a:cs typeface="Calibri"/>
              <a:sym typeface="Calibri"/>
            </a:endParaRPr>
          </a:p>
          <a:p>
            <a:pPr lvl="1">
              <a:spcBef>
                <a:spcPts val="0"/>
              </a:spcBef>
            </a:pPr>
            <a:r>
              <a:rPr lang="en-US" sz="2000" dirty="0" smtClean="0">
                <a:solidFill>
                  <a:schemeClr val="dk1"/>
                </a:solidFill>
                <a:latin typeface="Calibri"/>
                <a:ea typeface="Calibri"/>
                <a:cs typeface="Calibri"/>
                <a:sym typeface="Calibri"/>
              </a:rPr>
              <a:t> Need </a:t>
            </a:r>
            <a:r>
              <a:rPr lang="en-US" sz="2000" dirty="0" smtClean="0">
                <a:solidFill>
                  <a:schemeClr val="dk1"/>
                </a:solidFill>
                <a:latin typeface="Calibri"/>
                <a:ea typeface="Calibri"/>
                <a:cs typeface="Calibri"/>
                <a:sym typeface="Calibri"/>
              </a:rPr>
              <a:t>to run Firebox benchmarks on Tessellation</a:t>
            </a:r>
          </a:p>
          <a:p>
            <a:pPr lvl="1">
              <a:spcBef>
                <a:spcPts val="0"/>
              </a:spcBef>
            </a:pPr>
            <a:endParaRPr lang="en-US" sz="2000" dirty="0">
              <a:solidFill>
                <a:schemeClr val="dk1"/>
              </a:solidFill>
              <a:latin typeface="Calibri"/>
              <a:ea typeface="Calibri"/>
              <a:cs typeface="Calibri"/>
              <a:sym typeface="Calibri"/>
            </a:endParaRPr>
          </a:p>
          <a:p>
            <a:pPr>
              <a:spcBef>
                <a:spcPts val="0"/>
              </a:spcBef>
            </a:pPr>
            <a:r>
              <a:rPr lang="en-US" sz="2000" dirty="0" smtClean="0">
                <a:solidFill>
                  <a:schemeClr val="dk1"/>
                </a:solidFill>
                <a:latin typeface="Calibri"/>
                <a:ea typeface="Calibri"/>
                <a:cs typeface="Calibri"/>
                <a:sym typeface="Calibri"/>
              </a:rPr>
              <a:t>Increase number of </a:t>
            </a:r>
            <a:r>
              <a:rPr lang="en-US" sz="2000" dirty="0" smtClean="0">
                <a:solidFill>
                  <a:schemeClr val="dk1"/>
                </a:solidFill>
                <a:latin typeface="Calibri"/>
                <a:ea typeface="Calibri"/>
                <a:cs typeface="Calibri"/>
                <a:sym typeface="Calibri"/>
              </a:rPr>
              <a:t>benchmarks</a:t>
            </a:r>
            <a:endParaRPr lang="en-US" sz="2000" dirty="0" smtClean="0">
              <a:solidFill>
                <a:schemeClr val="dk1"/>
              </a:solidFill>
              <a:latin typeface="Calibri"/>
              <a:ea typeface="Calibri"/>
              <a:cs typeface="Calibri"/>
              <a:sym typeface="Calibri"/>
            </a:endParaRPr>
          </a:p>
          <a:p>
            <a:pPr lvl="1">
              <a:spcBef>
                <a:spcPts val="0"/>
              </a:spcBef>
            </a:pPr>
            <a:r>
              <a:rPr lang="en-US" sz="2000" dirty="0" smtClean="0">
                <a:solidFill>
                  <a:schemeClr val="dk1"/>
                </a:solidFill>
                <a:latin typeface="Calibri"/>
                <a:ea typeface="Calibri"/>
                <a:cs typeface="Calibri"/>
                <a:sym typeface="Calibri"/>
              </a:rPr>
              <a:t> A </a:t>
            </a:r>
            <a:r>
              <a:rPr lang="en-US" sz="2000" dirty="0" smtClean="0">
                <a:solidFill>
                  <a:schemeClr val="dk1"/>
                </a:solidFill>
                <a:latin typeface="Calibri"/>
                <a:ea typeface="Calibri"/>
                <a:cs typeface="Calibri"/>
                <a:sym typeface="Calibri"/>
              </a:rPr>
              <a:t>number of genomics and big-data style workloads are running on EC2, need to run on </a:t>
            </a:r>
            <a:r>
              <a:rPr lang="en-US" sz="2000" dirty="0" smtClean="0">
                <a:solidFill>
                  <a:schemeClr val="dk1"/>
                </a:solidFill>
                <a:latin typeface="Calibri"/>
                <a:ea typeface="Calibri"/>
                <a:cs typeface="Calibri"/>
                <a:sym typeface="Calibri"/>
              </a:rPr>
              <a:t>Firebox-0</a:t>
            </a:r>
            <a:endParaRPr lang="en-US" sz="2000" dirty="0" smtClean="0">
              <a:solidFill>
                <a:schemeClr val="dk1"/>
              </a:solidFill>
              <a:latin typeface="Calibri"/>
              <a:ea typeface="Calibri"/>
              <a:cs typeface="Calibri"/>
              <a:sym typeface="Calibri"/>
            </a:endParaRPr>
          </a:p>
          <a:p>
            <a:pPr lvl="1">
              <a:spcBef>
                <a:spcPts val="0"/>
              </a:spcBef>
            </a:pPr>
            <a:r>
              <a:rPr lang="en-US" sz="2000" dirty="0" smtClean="0">
                <a:solidFill>
                  <a:schemeClr val="dk1"/>
                </a:solidFill>
                <a:latin typeface="Calibri"/>
                <a:ea typeface="Calibri"/>
                <a:cs typeface="Calibri"/>
                <a:sym typeface="Calibri"/>
              </a:rPr>
              <a:t> Other </a:t>
            </a:r>
            <a:r>
              <a:rPr lang="en-US" sz="2000" dirty="0" smtClean="0">
                <a:solidFill>
                  <a:schemeClr val="dk1"/>
                </a:solidFill>
                <a:latin typeface="Calibri"/>
                <a:ea typeface="Calibri"/>
                <a:cs typeface="Calibri"/>
                <a:sym typeface="Calibri"/>
              </a:rPr>
              <a:t>important workloads we are missing?</a:t>
            </a:r>
          </a:p>
          <a:p>
            <a:pPr lvl="1">
              <a:spcBef>
                <a:spcPts val="0"/>
              </a:spcBef>
            </a:pPr>
            <a:endParaRPr lang="en-US" sz="2000" dirty="0" smtClean="0">
              <a:solidFill>
                <a:schemeClr val="dk1"/>
              </a:solidFill>
              <a:latin typeface="Calibri"/>
              <a:ea typeface="Calibri"/>
              <a:cs typeface="Calibri"/>
              <a:sym typeface="Calibri"/>
            </a:endParaRPr>
          </a:p>
          <a:p>
            <a:pPr>
              <a:spcBef>
                <a:spcPts val="0"/>
              </a:spcBef>
            </a:pPr>
            <a:r>
              <a:rPr lang="en-US" sz="2000" dirty="0" smtClean="0">
                <a:solidFill>
                  <a:schemeClr val="dk1"/>
                </a:solidFill>
                <a:latin typeface="Calibri"/>
                <a:ea typeface="Calibri"/>
                <a:cs typeface="Calibri"/>
                <a:sym typeface="Calibri"/>
              </a:rPr>
              <a:t>Understand </a:t>
            </a:r>
            <a:r>
              <a:rPr lang="en-US" sz="2000" dirty="0" err="1" smtClean="0">
                <a:solidFill>
                  <a:schemeClr val="dk1"/>
                </a:solidFill>
                <a:latin typeface="Calibri"/>
                <a:ea typeface="Calibri"/>
                <a:cs typeface="Calibri"/>
                <a:sym typeface="Calibri"/>
              </a:rPr>
              <a:t>Aerospike</a:t>
            </a:r>
            <a:r>
              <a:rPr lang="en-US" sz="2000" dirty="0" smtClean="0">
                <a:solidFill>
                  <a:schemeClr val="dk1"/>
                </a:solidFill>
                <a:latin typeface="Calibri"/>
                <a:ea typeface="Calibri"/>
                <a:cs typeface="Calibri"/>
                <a:sym typeface="Calibri"/>
              </a:rPr>
              <a:t> </a:t>
            </a:r>
            <a:r>
              <a:rPr lang="en-US" sz="2000" dirty="0" err="1" smtClean="0">
                <a:solidFill>
                  <a:schemeClr val="dk1"/>
                </a:solidFill>
                <a:latin typeface="Calibri"/>
                <a:ea typeface="Calibri"/>
                <a:cs typeface="Calibri"/>
                <a:sym typeface="Calibri"/>
              </a:rPr>
              <a:t>vs</a:t>
            </a:r>
            <a:r>
              <a:rPr lang="en-US" sz="2000" dirty="0" smtClean="0">
                <a:solidFill>
                  <a:schemeClr val="dk1"/>
                </a:solidFill>
                <a:latin typeface="Calibri"/>
                <a:ea typeface="Calibri"/>
                <a:cs typeface="Calibri"/>
                <a:sym typeface="Calibri"/>
              </a:rPr>
              <a:t> Cassandra results</a:t>
            </a:r>
          </a:p>
        </p:txBody>
      </p:sp>
      <p:sp>
        <p:nvSpPr>
          <p:cNvPr id="9"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22</a:t>
            </a:fld>
            <a:endParaRPr lang="en-US" dirty="0"/>
          </a:p>
        </p:txBody>
      </p:sp>
    </p:spTree>
    <p:extLst>
      <p:ext uri="{BB962C8B-B14F-4D97-AF65-F5344CB8AC3E}">
        <p14:creationId xmlns:p14="http://schemas.microsoft.com/office/powerpoint/2010/main" val="35304367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Questions</a:t>
            </a:r>
          </a:p>
        </p:txBody>
      </p:sp>
      <p:sp>
        <p:nvSpPr>
          <p:cNvPr id="416" name="Shape 416"/>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Backup Slides</a:t>
            </a:r>
          </a:p>
        </p:txBody>
      </p:sp>
      <p:sp>
        <p:nvSpPr>
          <p:cNvPr id="422" name="Shape 422"/>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Gang Scheduling Experiments</a:t>
            </a:r>
          </a:p>
        </p:txBody>
      </p:sp>
      <p:sp>
        <p:nvSpPr>
          <p:cNvPr id="428" name="Shape 428"/>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Micro-benchmark</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Run identical, compute-bound tasks on multiple threads repeatedly</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Record each time a thread completes its task more than a full iteration behind the others (a missed deadline)</a:t>
            </a:r>
          </a:p>
          <a:p>
            <a:pPr marL="742950" marR="0" lvl="1" indent="-147955" algn="l" rtl="0">
              <a:lnSpc>
                <a:spcPct val="80000"/>
              </a:lnSpc>
              <a:spcBef>
                <a:spcPts val="434"/>
              </a:spcBef>
              <a:buClr>
                <a:schemeClr val="dk1"/>
              </a:buClr>
              <a:buFont typeface="Arial"/>
              <a:buNone/>
            </a:pPr>
            <a:endParaRPr sz="21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50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Macro-Benchmarks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HPC benchmark that models solid deformation in extreme environments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Ran multiple instances of the benchmark</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Batch: Each instance ran one after the other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Credit: Simultaneous execution on Xen’s default (non-gang) scheduler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Gang: Simultaneous execution with gang scheduling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Micro Benchmark Results</a:t>
            </a:r>
          </a:p>
        </p:txBody>
      </p:sp>
      <p:sp>
        <p:nvSpPr>
          <p:cNvPr id="434" name="Shape 434"/>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pic>
        <p:nvPicPr>
          <p:cNvPr id="435" name="Shape 435"/>
          <p:cNvPicPr preferRelativeResize="0"/>
          <p:nvPr/>
        </p:nvPicPr>
        <p:blipFill rotWithShape="1">
          <a:blip r:embed="rId3">
            <a:alphaModFix/>
          </a:blip>
          <a:srcRect/>
          <a:stretch/>
        </p:blipFill>
        <p:spPr>
          <a:xfrm>
            <a:off x="457200" y="1600200"/>
            <a:ext cx="8229600" cy="44958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Macro Benchmark Results</a:t>
            </a:r>
          </a:p>
        </p:txBody>
      </p:sp>
      <p:pic>
        <p:nvPicPr>
          <p:cNvPr id="441" name="Shape 441"/>
          <p:cNvPicPr preferRelativeResize="0"/>
          <p:nvPr/>
        </p:nvPicPr>
        <p:blipFill rotWithShape="1">
          <a:blip r:embed="rId3">
            <a:alphaModFix/>
          </a:blip>
          <a:srcRect/>
          <a:stretch/>
        </p:blipFill>
        <p:spPr>
          <a:xfrm>
            <a:off x="990600" y="1524000"/>
            <a:ext cx="7086600" cy="45720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p:nvPr/>
        </p:nvSpPr>
        <p:spPr>
          <a:xfrm>
            <a:off x="322431" y="302841"/>
            <a:ext cx="2858549"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Firebox Network</a:t>
            </a:r>
          </a:p>
        </p:txBody>
      </p:sp>
      <p:graphicFrame>
        <p:nvGraphicFramePr>
          <p:cNvPr id="447" name="Shape 447"/>
          <p:cNvGraphicFramePr/>
          <p:nvPr/>
        </p:nvGraphicFramePr>
        <p:xfrm>
          <a:off x="429591" y="2524058"/>
          <a:ext cx="3755150" cy="736620"/>
        </p:xfrm>
        <a:graphic>
          <a:graphicData uri="http://schemas.openxmlformats.org/drawingml/2006/table">
            <a:tbl>
              <a:tblPr firstRow="1" bandRow="1">
                <a:noFill/>
                <a:tableStyleId>{B2109607-3C3B-4E9C-B9AE-61DB545AD93F}</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Without VMA*</a:t>
                      </a:r>
                    </a:p>
                  </a:txBody>
                  <a:tcPr marL="91450" marR="91450" marT="45725" marB="45725"/>
                </a:tc>
                <a:tc>
                  <a:txBody>
                    <a:bodyPr/>
                    <a:lstStyle/>
                    <a:p>
                      <a:pPr marL="0" marR="0" lvl="0" indent="0" algn="l" rtl="0">
                        <a:spcBef>
                          <a:spcPts val="0"/>
                        </a:spcBef>
                        <a:buSzPct val="25000"/>
                        <a:buNone/>
                      </a:pPr>
                      <a:r>
                        <a:rPr lang="en-US" sz="1800" u="none" strike="noStrike" cap="none" baseline="0"/>
                        <a:t>4.8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With VMA</a:t>
                      </a:r>
                    </a:p>
                  </a:txBody>
                  <a:tcPr marL="91450" marR="91450" marT="45725" marB="45725"/>
                </a:tc>
                <a:tc>
                  <a:txBody>
                    <a:bodyPr/>
                    <a:lstStyle/>
                    <a:p>
                      <a:pPr marL="0" marR="0" lvl="0" indent="0" algn="l" rtl="0">
                        <a:spcBef>
                          <a:spcPts val="0"/>
                        </a:spcBef>
                        <a:buSzPct val="25000"/>
                        <a:buNone/>
                      </a:pPr>
                      <a:r>
                        <a:rPr lang="en-US" sz="1800" u="none" strike="noStrike" cap="none" baseline="0"/>
                        <a:t>1.3 us</a:t>
                      </a:r>
                    </a:p>
                  </a:txBody>
                  <a:tcPr marL="91450" marR="91450" marT="45725" marB="45725"/>
                </a:tc>
              </a:tr>
            </a:tbl>
          </a:graphicData>
        </a:graphic>
      </p:graphicFrame>
      <p:sp>
        <p:nvSpPr>
          <p:cNvPr id="448" name="Shape 448"/>
          <p:cNvSpPr txBox="1"/>
          <p:nvPr/>
        </p:nvSpPr>
        <p:spPr>
          <a:xfrm>
            <a:off x="364795" y="2082236"/>
            <a:ext cx="35573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SockPerf Ping Pong Latency in Fbox</a:t>
            </a:r>
          </a:p>
        </p:txBody>
      </p:sp>
      <p:graphicFrame>
        <p:nvGraphicFramePr>
          <p:cNvPr id="449" name="Shape 449"/>
          <p:cNvGraphicFramePr/>
          <p:nvPr/>
        </p:nvGraphicFramePr>
        <p:xfrm>
          <a:off x="429591" y="4062960"/>
          <a:ext cx="3755150" cy="736620"/>
        </p:xfrm>
        <a:graphic>
          <a:graphicData uri="http://schemas.openxmlformats.org/drawingml/2006/table">
            <a:tbl>
              <a:tblPr firstRow="1" bandRow="1">
                <a:noFill/>
                <a:tableStyleId>{8867FC34-C467-46F2-B44D-441883CA0B6A}</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Firebox v0</a:t>
                      </a:r>
                    </a:p>
                  </a:txBody>
                  <a:tcPr marL="91450" marR="91450" marT="45725" marB="45725"/>
                </a:tc>
                <a:tc>
                  <a:txBody>
                    <a:bodyPr/>
                    <a:lstStyle/>
                    <a:p>
                      <a:pPr marL="0" marR="0" lvl="0" indent="0" algn="l" rtl="0">
                        <a:spcBef>
                          <a:spcPts val="0"/>
                        </a:spcBef>
                        <a:buSzPct val="25000"/>
                        <a:buNone/>
                      </a:pPr>
                      <a:r>
                        <a:rPr lang="en-US" sz="1800" u="none" strike="noStrike" cap="none" baseline="0"/>
                        <a:t>1.7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RAMCloud HW [1]</a:t>
                      </a:r>
                    </a:p>
                  </a:txBody>
                  <a:tcPr marL="91450" marR="91450" marT="45725" marB="45725"/>
                </a:tc>
                <a:tc>
                  <a:txBody>
                    <a:bodyPr/>
                    <a:lstStyle/>
                    <a:p>
                      <a:pPr marL="0" marR="0" lvl="0" indent="0" algn="l" rtl="0">
                        <a:spcBef>
                          <a:spcPts val="0"/>
                        </a:spcBef>
                        <a:buSzPct val="25000"/>
                        <a:buNone/>
                      </a:pPr>
                      <a:r>
                        <a:rPr lang="en-US" sz="1800" u="none" strike="noStrike" cap="none" baseline="0"/>
                        <a:t>3.1 us</a:t>
                      </a:r>
                    </a:p>
                  </a:txBody>
                  <a:tcPr marL="91450" marR="91450" marT="45725" marB="45725"/>
                </a:tc>
              </a:tr>
            </a:tbl>
          </a:graphicData>
        </a:graphic>
      </p:graphicFrame>
      <p:sp>
        <p:nvSpPr>
          <p:cNvPr id="450" name="Shape 450"/>
          <p:cNvSpPr txBox="1"/>
          <p:nvPr/>
        </p:nvSpPr>
        <p:spPr>
          <a:xfrm>
            <a:off x="377755" y="3621139"/>
            <a:ext cx="25955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RDMA Ping Pong Latency</a:t>
            </a:r>
          </a:p>
        </p:txBody>
      </p:sp>
      <p:sp>
        <p:nvSpPr>
          <p:cNvPr id="451" name="Shape 451"/>
          <p:cNvSpPr txBox="1"/>
          <p:nvPr/>
        </p:nvSpPr>
        <p:spPr>
          <a:xfrm>
            <a:off x="322431" y="6226428"/>
            <a:ext cx="50962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*VMA = Mellanox socket library with kernel bypass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p:nvPr/>
        </p:nvSpPr>
        <p:spPr>
          <a:xfrm>
            <a:off x="322431" y="302841"/>
            <a:ext cx="5893298"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Aerospike/Cassandra Write Latency</a:t>
            </a:r>
          </a:p>
        </p:txBody>
      </p:sp>
      <p:pic>
        <p:nvPicPr>
          <p:cNvPr id="458" name="Shape 458"/>
          <p:cNvPicPr preferRelativeResize="0"/>
          <p:nvPr/>
        </p:nvPicPr>
        <p:blipFill rotWithShape="1">
          <a:blip r:embed="rId3">
            <a:alphaModFix/>
          </a:blip>
          <a:srcRect/>
          <a:stretch/>
        </p:blipFill>
        <p:spPr>
          <a:xfrm>
            <a:off x="457200" y="1371600"/>
            <a:ext cx="5148121" cy="45846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152400" y="609600"/>
            <a:ext cx="3415342" cy="55399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000" b="1" i="0" u="none" strike="noStrike" cap="none" baseline="0">
                <a:solidFill>
                  <a:schemeClr val="dk1"/>
                </a:solidFill>
                <a:latin typeface="Calibri"/>
                <a:ea typeface="Calibri"/>
                <a:cs typeface="Calibri"/>
                <a:sym typeface="Calibri"/>
              </a:rPr>
              <a:t>What is Firebox – 0?</a:t>
            </a:r>
          </a:p>
        </p:txBody>
      </p:sp>
      <p:sp>
        <p:nvSpPr>
          <p:cNvPr id="143" name="Shape 143"/>
          <p:cNvSpPr txBox="1"/>
          <p:nvPr/>
        </p:nvSpPr>
        <p:spPr>
          <a:xfrm>
            <a:off x="98778" y="1707156"/>
            <a:ext cx="5387621" cy="3970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 Firebox – 0 Cluster:</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16-node cluster</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 </a:t>
            </a:r>
            <a:r>
              <a:rPr lang="en-US" sz="1800" b="0" i="0" u="none" strike="noStrike" cap="none" baseline="0" dirty="0" err="1">
                <a:solidFill>
                  <a:schemeClr val="dk1"/>
                </a:solidFill>
                <a:latin typeface="Calibri"/>
                <a:ea typeface="Calibri"/>
                <a:cs typeface="Calibri"/>
                <a:sym typeface="Calibri"/>
              </a:rPr>
              <a:t>Infiniband</a:t>
            </a:r>
            <a:r>
              <a:rPr lang="en-US" sz="1800" b="0" i="0" u="none" strike="noStrike" cap="none" baseline="0" dirty="0">
                <a:solidFill>
                  <a:schemeClr val="dk1"/>
                </a:solidFill>
                <a:latin typeface="Calibri"/>
                <a:ea typeface="Calibri"/>
                <a:cs typeface="Calibri"/>
                <a:sym typeface="Calibri"/>
              </a:rPr>
              <a:t> switch</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 Ethernet switch</a:t>
            </a:r>
          </a:p>
          <a:p>
            <a:pPr marL="285750" marR="0" lvl="0" indent="-171450" algn="l" rtl="0">
              <a:spcBef>
                <a:spcPts val="0"/>
              </a:spcBef>
              <a:buClr>
                <a:schemeClr val="dk1"/>
              </a:buClr>
              <a:buFont typeface="Arial"/>
              <a:buNone/>
            </a:pPr>
            <a:endParaRPr sz="18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 Node configuration:</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Intel Ivy Bridge 8Cores / 16Threads 3.0GHz 25MB</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64GB RAM (1TB aggregate)</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2 </a:t>
            </a:r>
            <a:r>
              <a:rPr lang="en-US" sz="1800" b="0" i="0" u="none" strike="noStrike" cap="none" baseline="0" dirty="0" smtClean="0">
                <a:solidFill>
                  <a:schemeClr val="dk1"/>
                </a:solidFill>
                <a:latin typeface="Calibri"/>
                <a:ea typeface="Calibri"/>
                <a:cs typeface="Calibri"/>
                <a:sym typeface="Calibri"/>
              </a:rPr>
              <a:t>Samsung</a:t>
            </a:r>
            <a:r>
              <a:rPr lang="en-US" sz="1800" b="0" i="0" u="none" strike="noStrike" cap="none" dirty="0" smtClean="0">
                <a:solidFill>
                  <a:schemeClr val="dk1"/>
                </a:solidFill>
                <a:latin typeface="Calibri"/>
                <a:ea typeface="Calibri"/>
                <a:cs typeface="Calibri"/>
                <a:sym typeface="Calibri"/>
              </a:rPr>
              <a:t> </a:t>
            </a:r>
            <a:r>
              <a:rPr lang="en-US" sz="1800" b="0" i="0" u="none" strike="noStrike" cap="none" baseline="0" dirty="0" smtClean="0">
                <a:solidFill>
                  <a:schemeClr val="dk1"/>
                </a:solidFill>
                <a:latin typeface="Calibri"/>
                <a:ea typeface="Calibri"/>
                <a:cs typeface="Calibri"/>
                <a:sym typeface="Calibri"/>
              </a:rPr>
              <a:t>SSDs </a:t>
            </a:r>
            <a:r>
              <a:rPr lang="en-US" sz="1800" b="0" i="0" u="none" strike="noStrike" cap="none" baseline="0" dirty="0">
                <a:solidFill>
                  <a:schemeClr val="dk1"/>
                </a:solidFill>
                <a:latin typeface="Calibri"/>
                <a:ea typeface="Calibri"/>
                <a:cs typeface="Calibri"/>
                <a:sym typeface="Calibri"/>
              </a:rPr>
              <a:t>(120GB + 480GB) (9.4TB aggregate)</a:t>
            </a:r>
          </a:p>
          <a:p>
            <a:pPr marL="169863" marR="0" lvl="0" indent="274637" algn="l" rtl="0">
              <a:spcBef>
                <a:spcPts val="0"/>
              </a:spcBef>
              <a:buClr>
                <a:schemeClr val="dk1"/>
              </a:buClr>
              <a:buSzPct val="100000"/>
              <a:buFont typeface="Arial"/>
              <a:buChar char="•"/>
            </a:pPr>
            <a:r>
              <a:rPr lang="en-US" sz="1800" b="0" i="0" u="none" strike="noStrike" cap="none" baseline="0" dirty="0" err="1">
                <a:solidFill>
                  <a:schemeClr val="dk1"/>
                </a:solidFill>
                <a:latin typeface="Calibri"/>
                <a:ea typeface="Calibri"/>
                <a:cs typeface="Calibri"/>
                <a:sym typeface="Calibri"/>
              </a:rPr>
              <a:t>Infiniband</a:t>
            </a:r>
            <a:r>
              <a:rPr lang="en-US" sz="1800" b="0" i="0" u="none" strike="noStrike" cap="none" baseline="0" dirty="0">
                <a:solidFill>
                  <a:schemeClr val="dk1"/>
                </a:solidFill>
                <a:latin typeface="Calibri"/>
                <a:ea typeface="Calibri"/>
                <a:cs typeface="Calibri"/>
                <a:sym typeface="Calibri"/>
              </a:rPr>
              <a:t>: </a:t>
            </a:r>
            <a:r>
              <a:rPr lang="en-US" sz="1800" b="0" i="0" u="none" strike="noStrike" cap="none" baseline="0" dirty="0" err="1">
                <a:solidFill>
                  <a:schemeClr val="dk1"/>
                </a:solidFill>
                <a:latin typeface="Calibri"/>
                <a:ea typeface="Calibri"/>
                <a:cs typeface="Calibri"/>
                <a:sym typeface="Calibri"/>
              </a:rPr>
              <a:t>Mellanox</a:t>
            </a:r>
            <a:r>
              <a:rPr lang="en-US" sz="1800" b="0" i="0" u="none" strike="noStrike" cap="none" baseline="0" dirty="0">
                <a:solidFill>
                  <a:schemeClr val="dk1"/>
                </a:solidFill>
                <a:latin typeface="Calibri"/>
                <a:ea typeface="Calibri"/>
                <a:cs typeface="Calibri"/>
                <a:sym typeface="Calibri"/>
              </a:rPr>
              <a:t> ConnectX-3 VPI FDR QSFP 56Gbps</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Ethernet: </a:t>
            </a:r>
            <a:r>
              <a:rPr lang="en-US" sz="1800" b="0" i="0" u="none" strike="noStrike" cap="none" baseline="0" dirty="0" err="1">
                <a:solidFill>
                  <a:schemeClr val="dk1"/>
                </a:solidFill>
                <a:latin typeface="Calibri"/>
                <a:ea typeface="Calibri"/>
                <a:cs typeface="Calibri"/>
                <a:sym typeface="Calibri"/>
              </a:rPr>
              <a:t>Mellanox</a:t>
            </a:r>
            <a:r>
              <a:rPr lang="en-US" sz="1800" b="0" i="0" u="none" strike="noStrike" cap="none" baseline="0" dirty="0">
                <a:solidFill>
                  <a:schemeClr val="dk1"/>
                </a:solidFill>
                <a:latin typeface="Calibri"/>
                <a:ea typeface="Calibri"/>
                <a:cs typeface="Calibri"/>
                <a:sym typeface="Calibri"/>
              </a:rPr>
              <a:t> ConnextX-3 EN QSFP 40Gb</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Running Ubuntu 14.04 (Linux 3.13.0)</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pic>
        <p:nvPicPr>
          <p:cNvPr id="144" name="Shape 144"/>
          <p:cNvPicPr preferRelativeResize="0"/>
          <p:nvPr/>
        </p:nvPicPr>
        <p:blipFill rotWithShape="1">
          <a:blip r:embed="rId3">
            <a:alphaModFix/>
          </a:blip>
          <a:srcRect/>
          <a:stretch/>
        </p:blipFill>
        <p:spPr>
          <a:xfrm>
            <a:off x="5486400" y="762000"/>
            <a:ext cx="3048000" cy="5414367"/>
          </a:xfrm>
          <a:prstGeom prst="rect">
            <a:avLst/>
          </a:prstGeom>
          <a:noFill/>
          <a:ln>
            <a:noFill/>
          </a:ln>
        </p:spPr>
      </p:pic>
      <p:sp>
        <p:nvSpPr>
          <p:cNvPr id="5"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3</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FireBox Software Stack</a:t>
            </a:r>
          </a:p>
        </p:txBody>
      </p:sp>
      <p:grpSp>
        <p:nvGrpSpPr>
          <p:cNvPr id="151" name="Shape 151"/>
          <p:cNvGrpSpPr/>
          <p:nvPr/>
        </p:nvGrpSpPr>
        <p:grpSpPr>
          <a:xfrm>
            <a:off x="609600" y="1904999"/>
            <a:ext cx="8295334" cy="4002174"/>
            <a:chOff x="685800" y="1539366"/>
            <a:chExt cx="8295334" cy="3163974"/>
          </a:xfrm>
        </p:grpSpPr>
        <p:sp>
          <p:nvSpPr>
            <p:cNvPr id="152" name="Shape 152"/>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53" name="Shape 153"/>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54" name="Shape 154"/>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55" name="Shape 155"/>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56" name="Shape 156"/>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57" name="Shape 157"/>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58" name="Shape 158"/>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59" name="Shape 159"/>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60" name="Shape 160"/>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61" name="Shape 161"/>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62" name="Shape 162"/>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3" name="Shape 163"/>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64" name="Shape 164"/>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5" name="Shape 165"/>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66" name="Shape 166"/>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7" name="Shape 16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9" name="Shape 16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2" name="Shape 191"/>
          <p:cNvSpPr/>
          <p:nvPr/>
        </p:nvSpPr>
        <p:spPr>
          <a:xfrm>
            <a:off x="533400" y="60198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4</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
                                        <p:tgtEl>
                                          <p:spTgt spid="167"/>
                                        </p:tgtEl>
                                      </p:cBhvr>
                                    </p:animEffect>
                                  </p:childTnLst>
                                </p:cTn>
                              </p:par>
                              <p:par>
                                <p:cTn id="11" presetID="10" presetClass="entr" presetSubtype="0"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animEffect transition="in" filter="fade">
                                      <p:cBhvr>
                                        <p:cTn id="13" dur="1"/>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grpSp>
        <p:nvGrpSpPr>
          <p:cNvPr id="176" name="Shape 176"/>
          <p:cNvGrpSpPr/>
          <p:nvPr/>
        </p:nvGrpSpPr>
        <p:grpSpPr>
          <a:xfrm>
            <a:off x="609600" y="1904999"/>
            <a:ext cx="8295334" cy="4002174"/>
            <a:chOff x="685800" y="1539366"/>
            <a:chExt cx="8295334" cy="3163974"/>
          </a:xfrm>
        </p:grpSpPr>
        <p:sp>
          <p:nvSpPr>
            <p:cNvPr id="177" name="Shape 177"/>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78" name="Shape 178"/>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79" name="Shape 179"/>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0" name="Shape 180"/>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82" name="Shape 182"/>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86" name="Shape 186"/>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7" name="Shape 187"/>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88" name="Shape 188"/>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89" name="Shape 189"/>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90" name="Shape 190"/>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91" name="Shape 191"/>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1"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5</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198" name="Shape 198"/>
          <p:cNvSpPr txBox="1">
            <a:spLocks noGrp="1"/>
          </p:cNvSpPr>
          <p:nvPr>
            <p:ph type="body" idx="1"/>
          </p:nvPr>
        </p:nvSpPr>
        <p:spPr>
          <a:xfrm>
            <a:off x="0" y="1600200"/>
            <a:ext cx="37338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dirty="0">
                <a:solidFill>
                  <a:schemeClr val="dk1"/>
                </a:solidFill>
                <a:latin typeface="Calibri"/>
                <a:ea typeface="Calibri"/>
                <a:cs typeface="Calibri"/>
                <a:sym typeface="Calibri"/>
              </a:rPr>
              <a:t>Adaptive Resource Centric Computing (ARCC)</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Package applications into </a:t>
            </a:r>
            <a:r>
              <a:rPr lang="en-US" sz="1950" b="0" i="1" u="none" strike="noStrike" cap="none" baseline="0" dirty="0">
                <a:solidFill>
                  <a:schemeClr val="dk1"/>
                </a:solidFill>
                <a:latin typeface="Calibri"/>
                <a:ea typeface="Calibri"/>
                <a:cs typeface="Calibri"/>
                <a:sym typeface="Calibri"/>
              </a:rPr>
              <a:t>cells </a:t>
            </a:r>
            <a:r>
              <a:rPr lang="en-US" sz="1950" b="0" i="0" u="none" strike="noStrike" cap="none" baseline="0" dirty="0">
                <a:solidFill>
                  <a:schemeClr val="dk1"/>
                </a:solidFill>
                <a:latin typeface="Calibri"/>
                <a:ea typeface="Calibri"/>
                <a:cs typeface="Calibri"/>
                <a:sym typeface="Calibri"/>
              </a:rPr>
              <a:t>with explicit resource allocation and </a:t>
            </a:r>
            <a:r>
              <a:rPr lang="en-US" sz="1950" b="0" i="0" u="none" strike="noStrike" cap="none" baseline="0" dirty="0" err="1">
                <a:solidFill>
                  <a:schemeClr val="dk1"/>
                </a:solidFill>
                <a:latin typeface="Calibri"/>
                <a:ea typeface="Calibri"/>
                <a:cs typeface="Calibri"/>
                <a:sym typeface="Calibri"/>
              </a:rPr>
              <a:t>QoS</a:t>
            </a:r>
            <a:r>
              <a:rPr lang="en-US" sz="1950" b="0" i="0" u="none" strike="noStrike" cap="none" baseline="0" dirty="0">
                <a:solidFill>
                  <a:schemeClr val="dk1"/>
                </a:solidFill>
                <a:latin typeface="Calibri"/>
                <a:ea typeface="Calibri"/>
                <a:cs typeface="Calibri"/>
                <a:sym typeface="Calibri"/>
              </a:rPr>
              <a:t> guarantees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Manage cells and resource allocation through a thin control plane</a:t>
            </a:r>
          </a:p>
          <a:p>
            <a:pPr marL="742950" marR="0" lvl="1" indent="-161290" algn="l" rtl="0">
              <a:lnSpc>
                <a:spcPct val="80000"/>
              </a:lnSpc>
              <a:spcBef>
                <a:spcPts val="392"/>
              </a:spcBef>
              <a:buClr>
                <a:schemeClr val="dk1"/>
              </a:buClr>
              <a:buFont typeface="Arial"/>
              <a:buNone/>
            </a:pPr>
            <a:endParaRPr sz="1950" b="0" i="0" u="none" strike="noStrike" cap="none" baseline="0" dirty="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dirty="0">
                <a:solidFill>
                  <a:schemeClr val="dk1"/>
                </a:solidFill>
                <a:latin typeface="Calibri"/>
                <a:ea typeface="Calibri"/>
                <a:cs typeface="Calibri"/>
                <a:sym typeface="Calibri"/>
              </a:rPr>
              <a:t>Service-oriented</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Cells subscribe to services provided by other cells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Service subscriptions == resource allocations</a:t>
            </a:r>
          </a:p>
        </p:txBody>
      </p:sp>
      <p:sp>
        <p:nvSpPr>
          <p:cNvPr id="199" name="Shape 199"/>
          <p:cNvSpPr/>
          <p:nvPr/>
        </p:nvSpPr>
        <p:spPr>
          <a:xfrm>
            <a:off x="4267200" y="2438400"/>
            <a:ext cx="4495800" cy="4190999"/>
          </a:xfrm>
          <a:prstGeom prst="roundRect">
            <a:avLst>
              <a:gd name="adj" fmla="val 16667"/>
            </a:avLst>
          </a:prstGeom>
          <a:solidFill>
            <a:schemeClr val="lt1"/>
          </a:solid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0" name="Shape 200"/>
          <p:cNvSpPr/>
          <p:nvPr/>
        </p:nvSpPr>
        <p:spPr>
          <a:xfrm>
            <a:off x="4648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1" name="Shape 201"/>
          <p:cNvSpPr txBox="1"/>
          <p:nvPr/>
        </p:nvSpPr>
        <p:spPr>
          <a:xfrm>
            <a:off x="4648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02" name="Shape 202"/>
          <p:cNvSpPr/>
          <p:nvPr/>
        </p:nvSpPr>
        <p:spPr>
          <a:xfrm>
            <a:off x="44958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3" name="Shape 203"/>
          <p:cNvSpPr/>
          <p:nvPr/>
        </p:nvSpPr>
        <p:spPr>
          <a:xfrm>
            <a:off x="45720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04" name="Shape 204"/>
          <p:cNvSpPr txBox="1"/>
          <p:nvPr/>
        </p:nvSpPr>
        <p:spPr>
          <a:xfrm>
            <a:off x="4572000" y="5257800"/>
            <a:ext cx="926860"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GUI</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05" name="Shape 205"/>
          <p:cNvPicPr preferRelativeResize="0"/>
          <p:nvPr/>
        </p:nvPicPr>
        <p:blipFill rotWithShape="1">
          <a:blip r:embed="rId3">
            <a:alphaModFix/>
          </a:blip>
          <a:srcRect/>
          <a:stretch/>
        </p:blipFill>
        <p:spPr>
          <a:xfrm>
            <a:off x="4876800" y="5715000"/>
            <a:ext cx="531625" cy="779974"/>
          </a:xfrm>
          <a:prstGeom prst="rect">
            <a:avLst/>
          </a:prstGeom>
          <a:noFill/>
          <a:ln>
            <a:noFill/>
          </a:ln>
        </p:spPr>
      </p:pic>
      <p:sp>
        <p:nvSpPr>
          <p:cNvPr id="206" name="Shape 206"/>
          <p:cNvSpPr txBox="1"/>
          <p:nvPr/>
        </p:nvSpPr>
        <p:spPr>
          <a:xfrm>
            <a:off x="4724400" y="2438400"/>
            <a:ext cx="34290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Running System</a:t>
            </a:r>
          </a:p>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(Data Plane)</a:t>
            </a:r>
          </a:p>
        </p:txBody>
      </p:sp>
      <p:sp>
        <p:nvSpPr>
          <p:cNvPr id="207" name="Shape 207"/>
          <p:cNvSpPr txBox="1"/>
          <p:nvPr/>
        </p:nvSpPr>
        <p:spPr>
          <a:xfrm>
            <a:off x="7391400" y="1219200"/>
            <a:ext cx="1359266" cy="517064"/>
          </a:xfrm>
          <a:prstGeom prst="rect">
            <a:avLst/>
          </a:prstGeom>
          <a:noFill/>
          <a:ln>
            <a:noFill/>
          </a:ln>
        </p:spPr>
        <p:txBody>
          <a:bodyPr lIns="91425" tIns="45700" rIns="91425" bIns="45700" anchor="t" anchorCtr="0">
            <a:noAutofit/>
          </a:bodyPr>
          <a:lstStyle/>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Performance</a:t>
            </a:r>
          </a:p>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Reports</a:t>
            </a:r>
          </a:p>
        </p:txBody>
      </p:sp>
      <p:sp>
        <p:nvSpPr>
          <p:cNvPr id="208" name="Shape 208"/>
          <p:cNvSpPr txBox="1"/>
          <p:nvPr/>
        </p:nvSpPr>
        <p:spPr>
          <a:xfrm>
            <a:off x="4267200" y="1219200"/>
            <a:ext cx="1359266" cy="517064"/>
          </a:xfrm>
          <a:prstGeom prst="rect">
            <a:avLst/>
          </a:prstGeom>
          <a:noFill/>
          <a:ln>
            <a:noFill/>
          </a:ln>
        </p:spPr>
        <p:txBody>
          <a:bodyPr lIns="91425" tIns="45700" rIns="91425" bIns="45700" anchor="t" anchorCtr="0">
            <a:noAutofit/>
          </a:bodyPr>
          <a:lstStyle/>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Resource</a:t>
            </a:r>
          </a:p>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Assignments</a:t>
            </a:r>
          </a:p>
        </p:txBody>
      </p:sp>
      <p:sp>
        <p:nvSpPr>
          <p:cNvPr id="209" name="Shape 209"/>
          <p:cNvSpPr/>
          <p:nvPr/>
        </p:nvSpPr>
        <p:spPr>
          <a:xfrm>
            <a:off x="4269896" y="1219200"/>
            <a:ext cx="4493103" cy="1034393"/>
          </a:xfrm>
          <a:prstGeom prst="roundRect">
            <a:avLst>
              <a:gd name="adj" fmla="val 16667"/>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lt1"/>
              </a:solidFill>
              <a:latin typeface="Calibri"/>
              <a:ea typeface="Calibri"/>
              <a:cs typeface="Calibri"/>
              <a:sym typeface="Calibri"/>
            </a:endParaRPr>
          </a:p>
        </p:txBody>
      </p:sp>
      <p:sp>
        <p:nvSpPr>
          <p:cNvPr id="210" name="Shape 210"/>
          <p:cNvSpPr/>
          <p:nvPr/>
        </p:nvSpPr>
        <p:spPr>
          <a:xfrm rot="-5400000" flipH="1">
            <a:off x="5001998" y="1849586"/>
            <a:ext cx="718207" cy="459421"/>
          </a:xfrm>
          <a:prstGeom prst="bentArrow">
            <a:avLst>
              <a:gd name="adj1" fmla="val 22212"/>
              <a:gd name="adj2" fmla="val 25000"/>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1" name="Shape 211"/>
          <p:cNvSpPr txBox="1"/>
          <p:nvPr/>
        </p:nvSpPr>
        <p:spPr>
          <a:xfrm rot="10800000" flipH="1">
            <a:off x="5131367" y="1720182"/>
            <a:ext cx="459421" cy="718207"/>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2" name="Shape 212"/>
          <p:cNvSpPr/>
          <p:nvPr/>
        </p:nvSpPr>
        <p:spPr>
          <a:xfrm>
            <a:off x="5524194" y="1379483"/>
            <a:ext cx="1791006" cy="825061"/>
          </a:xfrm>
          <a:prstGeom prst="ellipse">
            <a:avLst/>
          </a:prstGeom>
          <a:solidFill>
            <a:srgbClr val="FFFF00"/>
          </a:solidFill>
          <a:ln w="254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sp>
        <p:nvSpPr>
          <p:cNvPr id="213" name="Shape 213"/>
          <p:cNvSpPr/>
          <p:nvPr/>
        </p:nvSpPr>
        <p:spPr>
          <a:xfrm flipH="1">
            <a:off x="7312364" y="1665890"/>
            <a:ext cx="368904" cy="756745"/>
          </a:xfrm>
          <a:prstGeom prst="bentArrow">
            <a:avLst>
              <a:gd name="adj1" fmla="val 25000"/>
              <a:gd name="adj2" fmla="val 28653"/>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4" name="Shape 214"/>
          <p:cNvSpPr txBox="1"/>
          <p:nvPr/>
        </p:nvSpPr>
        <p:spPr>
          <a:xfrm rot="-5400000" flipH="1">
            <a:off x="7118429" y="1859795"/>
            <a:ext cx="756745" cy="368904"/>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5" name="Shape 215"/>
          <p:cNvSpPr txBox="1"/>
          <p:nvPr/>
        </p:nvSpPr>
        <p:spPr>
          <a:xfrm>
            <a:off x="5986228" y="1524000"/>
            <a:ext cx="846104"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Control</a:t>
            </a:r>
          </a:p>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Plane</a:t>
            </a:r>
          </a:p>
        </p:txBody>
      </p:sp>
      <p:sp>
        <p:nvSpPr>
          <p:cNvPr id="216" name="Shape 216"/>
          <p:cNvSpPr txBox="1"/>
          <p:nvPr/>
        </p:nvSpPr>
        <p:spPr>
          <a:xfrm>
            <a:off x="5029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17" name="Shape 217"/>
          <p:cNvSpPr/>
          <p:nvPr/>
        </p:nvSpPr>
        <p:spPr>
          <a:xfrm>
            <a:off x="6934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18" name="Shape 218"/>
          <p:cNvSpPr txBox="1"/>
          <p:nvPr/>
        </p:nvSpPr>
        <p:spPr>
          <a:xfrm>
            <a:off x="6934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19" name="Shape 219"/>
          <p:cNvSpPr txBox="1"/>
          <p:nvPr/>
        </p:nvSpPr>
        <p:spPr>
          <a:xfrm>
            <a:off x="7315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20" name="Shape 220"/>
          <p:cNvSpPr/>
          <p:nvPr/>
        </p:nvSpPr>
        <p:spPr>
          <a:xfrm>
            <a:off x="58674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1" name="Shape 221"/>
          <p:cNvSpPr/>
          <p:nvPr/>
        </p:nvSpPr>
        <p:spPr>
          <a:xfrm>
            <a:off x="59436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2" name="Shape 222"/>
          <p:cNvSpPr txBox="1"/>
          <p:nvPr/>
        </p:nvSpPr>
        <p:spPr>
          <a:xfrm>
            <a:off x="58674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Block</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sp>
        <p:nvSpPr>
          <p:cNvPr id="223" name="Shape 223"/>
          <p:cNvSpPr/>
          <p:nvPr/>
        </p:nvSpPr>
        <p:spPr>
          <a:xfrm>
            <a:off x="72390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4" name="Shape 224"/>
          <p:cNvSpPr/>
          <p:nvPr/>
        </p:nvSpPr>
        <p:spPr>
          <a:xfrm>
            <a:off x="73152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5" name="Shape 225"/>
          <p:cNvSpPr txBox="1"/>
          <p:nvPr/>
        </p:nvSpPr>
        <p:spPr>
          <a:xfrm>
            <a:off x="72390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NW</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26" name="Shape 226"/>
          <p:cNvPicPr preferRelativeResize="0"/>
          <p:nvPr/>
        </p:nvPicPr>
        <p:blipFill rotWithShape="1">
          <a:blip r:embed="rId4">
            <a:alphaModFix/>
          </a:blip>
          <a:srcRect/>
          <a:stretch/>
        </p:blipFill>
        <p:spPr>
          <a:xfrm>
            <a:off x="6172200" y="5791200"/>
            <a:ext cx="586394" cy="590877"/>
          </a:xfrm>
          <a:prstGeom prst="rect">
            <a:avLst/>
          </a:prstGeom>
          <a:noFill/>
          <a:ln>
            <a:noFill/>
          </a:ln>
        </p:spPr>
      </p:pic>
      <p:pic>
        <p:nvPicPr>
          <p:cNvPr id="227" name="Shape 227"/>
          <p:cNvPicPr preferRelativeResize="0"/>
          <p:nvPr/>
        </p:nvPicPr>
        <p:blipFill rotWithShape="1">
          <a:blip r:embed="rId5">
            <a:alphaModFix/>
          </a:blip>
          <a:srcRect/>
          <a:stretch/>
        </p:blipFill>
        <p:spPr>
          <a:xfrm rot="689278" flipH="1">
            <a:off x="7488955" y="5697231"/>
            <a:ext cx="651639" cy="644875"/>
          </a:xfrm>
          <a:prstGeom prst="rect">
            <a:avLst/>
          </a:prstGeom>
          <a:noFill/>
          <a:ln>
            <a:noFill/>
          </a:ln>
        </p:spPr>
      </p:pic>
      <p:cxnSp>
        <p:nvCxnSpPr>
          <p:cNvPr id="228" name="Shape 228"/>
          <p:cNvCxnSpPr>
            <a:stCxn id="217" idx="2"/>
            <a:endCxn id="223" idx="0"/>
          </p:cNvCxnSpPr>
          <p:nvPr/>
        </p:nvCxnSpPr>
        <p:spPr>
          <a:xfrm>
            <a:off x="7619999" y="3733799"/>
            <a:ext cx="228600" cy="838200"/>
          </a:xfrm>
          <a:prstGeom prst="straightConnector1">
            <a:avLst/>
          </a:prstGeom>
          <a:noFill/>
          <a:ln w="38100" cap="flat">
            <a:solidFill>
              <a:schemeClr val="accent1"/>
            </a:solidFill>
            <a:prstDash val="solid"/>
            <a:round/>
            <a:headEnd type="stealth" w="lg" len="lg"/>
            <a:tailEnd type="stealth" w="lg" len="lg"/>
          </a:ln>
        </p:spPr>
      </p:cxnSp>
      <p:cxnSp>
        <p:nvCxnSpPr>
          <p:cNvPr id="229" name="Shape 229"/>
          <p:cNvCxnSpPr>
            <a:stCxn id="217" idx="2"/>
            <a:endCxn id="220" idx="0"/>
          </p:cNvCxnSpPr>
          <p:nvPr/>
        </p:nvCxnSpPr>
        <p:spPr>
          <a:xfrm flipH="1">
            <a:off x="6476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0" name="Shape 230"/>
          <p:cNvCxnSpPr>
            <a:stCxn id="217" idx="2"/>
            <a:endCxn id="202" idx="0"/>
          </p:cNvCxnSpPr>
          <p:nvPr/>
        </p:nvCxnSpPr>
        <p:spPr>
          <a:xfrm flipH="1">
            <a:off x="5105399" y="3733799"/>
            <a:ext cx="2514600" cy="838200"/>
          </a:xfrm>
          <a:prstGeom prst="straightConnector1">
            <a:avLst/>
          </a:prstGeom>
          <a:noFill/>
          <a:ln w="38100" cap="flat">
            <a:solidFill>
              <a:schemeClr val="accent1"/>
            </a:solidFill>
            <a:prstDash val="solid"/>
            <a:round/>
            <a:headEnd type="stealth" w="lg" len="lg"/>
            <a:tailEnd type="stealth" w="lg" len="lg"/>
          </a:ln>
        </p:spPr>
      </p:cxnSp>
      <p:cxnSp>
        <p:nvCxnSpPr>
          <p:cNvPr id="231" name="Shape 231"/>
          <p:cNvCxnSpPr>
            <a:stCxn id="200" idx="2"/>
            <a:endCxn id="220" idx="0"/>
          </p:cNvCxnSpPr>
          <p:nvPr/>
        </p:nvCxnSpPr>
        <p:spPr>
          <a:xfrm>
            <a:off x="5333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2" name="Shape 232"/>
          <p:cNvCxnSpPr>
            <a:stCxn id="200" idx="2"/>
            <a:endCxn id="202" idx="0"/>
          </p:cNvCxnSpPr>
          <p:nvPr/>
        </p:nvCxnSpPr>
        <p:spPr>
          <a:xfrm flipH="1">
            <a:off x="5105399" y="3733799"/>
            <a:ext cx="228600" cy="838200"/>
          </a:xfrm>
          <a:prstGeom prst="straightConnector1">
            <a:avLst/>
          </a:prstGeom>
          <a:noFill/>
          <a:ln w="38100" cap="flat">
            <a:solidFill>
              <a:schemeClr val="accent1"/>
            </a:solidFill>
            <a:prstDash val="solid"/>
            <a:round/>
            <a:headEnd type="stealth" w="lg" len="lg"/>
            <a:tailEnd type="stealth" w="lg" len="lg"/>
          </a:ln>
        </p:spPr>
      </p:cxnSp>
      <p:sp>
        <p:nvSpPr>
          <p:cNvPr id="233" name="Shape 233"/>
          <p:cNvSpPr/>
          <p:nvPr/>
        </p:nvSpPr>
        <p:spPr>
          <a:xfrm>
            <a:off x="5638800" y="4038600"/>
            <a:ext cx="1676399" cy="304799"/>
          </a:xfrm>
          <a:prstGeom prst="roundRect">
            <a:avLst>
              <a:gd name="adj" fmla="val 16667"/>
            </a:avLst>
          </a:prstGeom>
          <a:solidFill>
            <a:srgbClr val="366092">
              <a:alpha val="54901"/>
            </a:srgbClr>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Channels</a:t>
            </a:r>
          </a:p>
        </p:txBody>
      </p:sp>
      <p:sp>
        <p:nvSpPr>
          <p:cNvPr id="39"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6</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a:solidFill>
                  <a:schemeClr val="dk1"/>
                </a:solidFill>
                <a:latin typeface="Calibri"/>
                <a:ea typeface="Calibri"/>
                <a:cs typeface="Calibri"/>
                <a:sym typeface="Calibri"/>
              </a:rPr>
              <a:t>Implementation</a:t>
            </a:r>
          </a:p>
        </p:txBody>
      </p:sp>
      <p:sp>
        <p:nvSpPr>
          <p:cNvPr id="239" name="Shape 239"/>
          <p:cNvSpPr txBox="1">
            <a:spLocks noGrp="1"/>
          </p:cNvSpPr>
          <p:nvPr>
            <p:ph type="body" idx="1"/>
          </p:nvPr>
        </p:nvSpPr>
        <p:spPr>
          <a:xfrm>
            <a:off x="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Observation: If the Tessellation kernel looks like a hypervisor, why not just use a hypervisor?</a:t>
            </a:r>
          </a:p>
          <a:p>
            <a:pPr marL="342900" marR="0" lvl="0" indent="-170180" algn="l" rtl="0">
              <a:lnSpc>
                <a:spcPct val="90000"/>
              </a:lnSpc>
              <a:spcBef>
                <a:spcPts val="544"/>
              </a:spcBef>
              <a:buClr>
                <a:schemeClr val="dk1"/>
              </a:buClr>
              <a:buFont typeface="Arial"/>
              <a:buNone/>
            </a:pPr>
            <a:endParaRPr sz="2700" b="0" i="0" u="none" strike="noStrike" cap="none" baseline="0">
              <a:solidFill>
                <a:schemeClr val="dk1"/>
              </a:solidFill>
              <a:latin typeface="Calibri"/>
              <a:ea typeface="Calibri"/>
              <a:cs typeface="Calibri"/>
              <a:sym typeface="Calibri"/>
            </a:endParaRPr>
          </a:p>
          <a:p>
            <a:pPr marL="342900" marR="0" lvl="0" indent="-342900" algn="l" rtl="0">
              <a:lnSpc>
                <a:spcPct val="90000"/>
              </a:lnSpc>
              <a:spcBef>
                <a:spcPts val="54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Tessellation implements these concepts on top of Xen</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Xen Domains become Cells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Pluggable Schedulers allow us to implement custom scheduling policies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Build network or other services in stub-domains (Xen domains intended to run drivers)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Run Linux or a custom Library OS in the cells instead of mandating a particular interface </a:t>
            </a:r>
          </a:p>
        </p:txBody>
      </p:sp>
      <p:sp>
        <p:nvSpPr>
          <p:cNvPr id="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7</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245" name="Shape 245"/>
          <p:cNvSpPr/>
          <p:nvPr/>
        </p:nvSpPr>
        <p:spPr>
          <a:xfrm>
            <a:off x="2057400" y="5715000"/>
            <a:ext cx="5029199" cy="457200"/>
          </a:xfrm>
          <a:prstGeom prst="roundRect">
            <a:avLst>
              <a:gd name="adj" fmla="val 0"/>
            </a:avLst>
          </a:prstGeom>
          <a:solidFill>
            <a:srgbClr val="938953"/>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Physical Node</a:t>
            </a:r>
          </a:p>
        </p:txBody>
      </p:sp>
      <p:sp>
        <p:nvSpPr>
          <p:cNvPr id="246" name="Shape 246"/>
          <p:cNvSpPr/>
          <p:nvPr/>
        </p:nvSpPr>
        <p:spPr>
          <a:xfrm>
            <a:off x="2057400" y="4191000"/>
            <a:ext cx="5029199" cy="15240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Calibri"/>
                <a:ea typeface="Calibri"/>
                <a:cs typeface="Calibri"/>
                <a:sym typeface="Calibri"/>
              </a:rPr>
              <a:t>Tessellation OS (modified Xen)</a:t>
            </a:r>
          </a:p>
        </p:txBody>
      </p:sp>
      <p:sp>
        <p:nvSpPr>
          <p:cNvPr id="247" name="Shape 247"/>
          <p:cNvSpPr/>
          <p:nvPr/>
        </p:nvSpPr>
        <p:spPr>
          <a:xfrm>
            <a:off x="24384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Scheduler</a:t>
            </a:r>
          </a:p>
        </p:txBody>
      </p:sp>
      <p:sp>
        <p:nvSpPr>
          <p:cNvPr id="248" name="Shape 248"/>
          <p:cNvSpPr/>
          <p:nvPr/>
        </p:nvSpPr>
        <p:spPr>
          <a:xfrm>
            <a:off x="2057400" y="3581400"/>
            <a:ext cx="1066799" cy="609599"/>
          </a:xfrm>
          <a:prstGeom prst="roundRect">
            <a:avLst>
              <a:gd name="adj" fmla="val 0"/>
            </a:avLst>
          </a:prstGeom>
          <a:solidFill>
            <a:srgbClr val="93B3D7"/>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RAB</a:t>
            </a:r>
          </a:p>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Service</a:t>
            </a:r>
          </a:p>
        </p:txBody>
      </p:sp>
      <p:sp>
        <p:nvSpPr>
          <p:cNvPr id="249" name="Shape 249"/>
          <p:cNvSpPr/>
          <p:nvPr/>
        </p:nvSpPr>
        <p:spPr>
          <a:xfrm>
            <a:off x="37338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Resource Monitor</a:t>
            </a:r>
          </a:p>
        </p:txBody>
      </p:sp>
      <p:sp>
        <p:nvSpPr>
          <p:cNvPr id="250" name="Shape 250"/>
          <p:cNvSpPr/>
          <p:nvPr/>
        </p:nvSpPr>
        <p:spPr>
          <a:xfrm>
            <a:off x="3124200" y="2514600"/>
            <a:ext cx="1981199" cy="1676399"/>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Traditional Cell</a:t>
            </a:r>
          </a:p>
        </p:txBody>
      </p:sp>
      <p:sp>
        <p:nvSpPr>
          <p:cNvPr id="251" name="Shape 251"/>
          <p:cNvSpPr/>
          <p:nvPr/>
        </p:nvSpPr>
        <p:spPr>
          <a:xfrm>
            <a:off x="3124200" y="3886200"/>
            <a:ext cx="1981199" cy="304799"/>
          </a:xfrm>
          <a:prstGeom prst="roundRect">
            <a:avLst>
              <a:gd name="adj" fmla="val 0"/>
            </a:avLst>
          </a:prstGeom>
          <a:solidFill>
            <a:srgbClr val="4F6128"/>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Linux</a:t>
            </a:r>
          </a:p>
        </p:txBody>
      </p:sp>
      <p:sp>
        <p:nvSpPr>
          <p:cNvPr id="252" name="Shape 252"/>
          <p:cNvSpPr/>
          <p:nvPr/>
        </p:nvSpPr>
        <p:spPr>
          <a:xfrm>
            <a:off x="3124200" y="3581400"/>
            <a:ext cx="1981199" cy="304799"/>
          </a:xfrm>
          <a:prstGeom prst="roundRect">
            <a:avLst>
              <a:gd name="adj" fmla="val 0"/>
            </a:avLst>
          </a:prstGeom>
          <a:solidFill>
            <a:srgbClr val="76923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Cluster Manager</a:t>
            </a:r>
          </a:p>
        </p:txBody>
      </p:sp>
      <p:sp>
        <p:nvSpPr>
          <p:cNvPr id="253" name="Shape 253"/>
          <p:cNvSpPr/>
          <p:nvPr/>
        </p:nvSpPr>
        <p:spPr>
          <a:xfrm>
            <a:off x="3124200" y="3276600"/>
            <a:ext cx="1981199" cy="304799"/>
          </a:xfrm>
          <a:prstGeom prst="roundRect">
            <a:avLst>
              <a:gd name="adj" fmla="val 0"/>
            </a:avLst>
          </a:prstGeom>
          <a:solidFill>
            <a:srgbClr val="C2D59B"/>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Exec Framework</a:t>
            </a:r>
          </a:p>
        </p:txBody>
      </p:sp>
      <p:sp>
        <p:nvSpPr>
          <p:cNvPr id="254" name="Shape 254"/>
          <p:cNvSpPr/>
          <p:nvPr/>
        </p:nvSpPr>
        <p:spPr>
          <a:xfrm>
            <a:off x="3124200" y="2971800"/>
            <a:ext cx="1981199" cy="304799"/>
          </a:xfrm>
          <a:prstGeom prst="roundRect">
            <a:avLst>
              <a:gd name="adj" fmla="val 0"/>
            </a:avLst>
          </a:prstGeom>
          <a:solidFill>
            <a:srgbClr val="D6E3B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5" name="Shape 255"/>
          <p:cNvSpPr/>
          <p:nvPr/>
        </p:nvSpPr>
        <p:spPr>
          <a:xfrm>
            <a:off x="5105400" y="3276600"/>
            <a:ext cx="1981199" cy="9144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Tess Cell</a:t>
            </a:r>
          </a:p>
        </p:txBody>
      </p:sp>
      <p:sp>
        <p:nvSpPr>
          <p:cNvPr id="256" name="Shape 256"/>
          <p:cNvSpPr/>
          <p:nvPr/>
        </p:nvSpPr>
        <p:spPr>
          <a:xfrm>
            <a:off x="5105400" y="3886200"/>
            <a:ext cx="1981199" cy="304799"/>
          </a:xfrm>
          <a:prstGeom prst="roundRect">
            <a:avLst>
              <a:gd name="adj" fmla="val 0"/>
            </a:avLst>
          </a:prstGeom>
          <a:solidFill>
            <a:srgbClr val="3F315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LibOS</a:t>
            </a:r>
          </a:p>
        </p:txBody>
      </p:sp>
      <p:sp>
        <p:nvSpPr>
          <p:cNvPr id="257" name="Shape 257"/>
          <p:cNvSpPr/>
          <p:nvPr/>
        </p:nvSpPr>
        <p:spPr>
          <a:xfrm>
            <a:off x="5105400" y="3581400"/>
            <a:ext cx="1981199" cy="304799"/>
          </a:xfrm>
          <a:prstGeom prst="roundRect">
            <a:avLst>
              <a:gd name="adj" fmla="val 0"/>
            </a:avLst>
          </a:prstGeom>
          <a:solidFill>
            <a:srgbClr val="5F497A"/>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8" name="Shape 258"/>
          <p:cNvSpPr txBox="1"/>
          <p:nvPr/>
        </p:nvSpPr>
        <p:spPr>
          <a:xfrm>
            <a:off x="7202442" y="3810000"/>
            <a:ext cx="1941557"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Unified Inter-node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and Intra-node IPC</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interfaces</a:t>
            </a:r>
          </a:p>
        </p:txBody>
      </p:sp>
      <p:sp>
        <p:nvSpPr>
          <p:cNvPr id="259" name="Shape 259"/>
          <p:cNvSpPr txBox="1"/>
          <p:nvPr/>
        </p:nvSpPr>
        <p:spPr>
          <a:xfrm>
            <a:off x="6096000" y="1600200"/>
            <a:ext cx="292129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Most cells run modified</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OS and applications to take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full advantage of Tessellation</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features</a:t>
            </a:r>
          </a:p>
        </p:txBody>
      </p:sp>
      <p:sp>
        <p:nvSpPr>
          <p:cNvPr id="260" name="Shape 260"/>
          <p:cNvSpPr txBox="1"/>
          <p:nvPr/>
        </p:nvSpPr>
        <p:spPr>
          <a:xfrm>
            <a:off x="152400" y="1447800"/>
            <a:ext cx="292900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Traditional virtual-machine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approaches continue to work</a:t>
            </a:r>
          </a:p>
        </p:txBody>
      </p:sp>
      <p:sp>
        <p:nvSpPr>
          <p:cNvPr id="261" name="Shape 261"/>
          <p:cNvSpPr txBox="1"/>
          <p:nvPr/>
        </p:nvSpPr>
        <p:spPr>
          <a:xfrm>
            <a:off x="76200" y="5029200"/>
            <a:ext cx="1904999"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Tess kernel</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Provides QoS and ARCC mechanisms</a:t>
            </a:r>
          </a:p>
        </p:txBody>
      </p:sp>
      <p:sp>
        <p:nvSpPr>
          <p:cNvPr id="262" name="Shape 262"/>
          <p:cNvSpPr txBox="1"/>
          <p:nvPr/>
        </p:nvSpPr>
        <p:spPr>
          <a:xfrm>
            <a:off x="152400" y="2286000"/>
            <a:ext cx="190499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Resource allocation broker provides QoS and ARCC policy</a:t>
            </a:r>
          </a:p>
        </p:txBody>
      </p:sp>
      <p:cxnSp>
        <p:nvCxnSpPr>
          <p:cNvPr id="263" name="Shape 263"/>
          <p:cNvCxnSpPr>
            <a:stCxn id="258" idx="1"/>
          </p:cNvCxnSpPr>
          <p:nvPr/>
        </p:nvCxnSpPr>
        <p:spPr>
          <a:xfrm flipH="1">
            <a:off x="6705642" y="4271664"/>
            <a:ext cx="496800" cy="452700"/>
          </a:xfrm>
          <a:prstGeom prst="straightConnector1">
            <a:avLst/>
          </a:prstGeom>
          <a:noFill/>
          <a:ln w="25400" cap="flat">
            <a:solidFill>
              <a:schemeClr val="accent1"/>
            </a:solidFill>
            <a:prstDash val="solid"/>
            <a:round/>
            <a:headEnd type="none" w="med" len="med"/>
            <a:tailEnd type="stealth" w="lg" len="lg"/>
          </a:ln>
        </p:spPr>
      </p:cxnSp>
      <p:cxnSp>
        <p:nvCxnSpPr>
          <p:cNvPr id="264" name="Shape 264"/>
          <p:cNvCxnSpPr>
            <a:endCxn id="255" idx="0"/>
          </p:cNvCxnSpPr>
          <p:nvPr/>
        </p:nvCxnSpPr>
        <p:spPr>
          <a:xfrm flipH="1">
            <a:off x="6095999" y="2819399"/>
            <a:ext cx="381000" cy="457200"/>
          </a:xfrm>
          <a:prstGeom prst="straightConnector1">
            <a:avLst/>
          </a:prstGeom>
          <a:noFill/>
          <a:ln w="25400" cap="flat">
            <a:solidFill>
              <a:schemeClr val="accent1"/>
            </a:solidFill>
            <a:prstDash val="solid"/>
            <a:round/>
            <a:headEnd type="none" w="med" len="med"/>
            <a:tailEnd type="stealth" w="lg" len="lg"/>
          </a:ln>
        </p:spPr>
      </p:cxnSp>
      <p:sp>
        <p:nvSpPr>
          <p:cNvPr id="265" name="Shape 265"/>
          <p:cNvSpPr/>
          <p:nvPr/>
        </p:nvSpPr>
        <p:spPr>
          <a:xfrm>
            <a:off x="6705600" y="4953000"/>
            <a:ext cx="838199" cy="228600"/>
          </a:xfrm>
          <a:prstGeom prst="right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66" name="Shape 266"/>
          <p:cNvCxnSpPr>
            <a:stCxn id="260" idx="3"/>
            <a:endCxn id="250" idx="0"/>
          </p:cNvCxnSpPr>
          <p:nvPr/>
        </p:nvCxnSpPr>
        <p:spPr>
          <a:xfrm>
            <a:off x="3081406" y="1770965"/>
            <a:ext cx="1033500" cy="743700"/>
          </a:xfrm>
          <a:prstGeom prst="straightConnector1">
            <a:avLst/>
          </a:prstGeom>
          <a:noFill/>
          <a:ln w="25400" cap="flat">
            <a:solidFill>
              <a:schemeClr val="accent1"/>
            </a:solidFill>
            <a:prstDash val="solid"/>
            <a:round/>
            <a:headEnd type="none" w="med" len="med"/>
            <a:tailEnd type="stealth" w="lg" len="lg"/>
          </a:ln>
        </p:spPr>
      </p:cxnSp>
      <p:cxnSp>
        <p:nvCxnSpPr>
          <p:cNvPr id="267" name="Shape 267"/>
          <p:cNvCxnSpPr>
            <a:stCxn id="262" idx="3"/>
            <a:endCxn id="248" idx="0"/>
          </p:cNvCxnSpPr>
          <p:nvPr/>
        </p:nvCxnSpPr>
        <p:spPr>
          <a:xfrm>
            <a:off x="2057399" y="2886164"/>
            <a:ext cx="533400" cy="695099"/>
          </a:xfrm>
          <a:prstGeom prst="straightConnector1">
            <a:avLst/>
          </a:prstGeom>
          <a:noFill/>
          <a:ln w="25400" cap="flat">
            <a:solidFill>
              <a:schemeClr val="accent1"/>
            </a:solidFill>
            <a:prstDash val="solid"/>
            <a:round/>
            <a:headEnd type="none" w="med" len="med"/>
            <a:tailEnd type="stealth" w="lg" len="lg"/>
          </a:ln>
        </p:spPr>
      </p:cxnSp>
      <p:cxnSp>
        <p:nvCxnSpPr>
          <p:cNvPr id="268" name="Shape 268"/>
          <p:cNvCxnSpPr>
            <a:stCxn id="261" idx="3"/>
            <a:endCxn id="247" idx="1"/>
          </p:cNvCxnSpPr>
          <p:nvPr/>
        </p:nvCxnSpPr>
        <p:spPr>
          <a:xfrm rot="10800000" flipH="1">
            <a:off x="1981199" y="4952964"/>
            <a:ext cx="457200" cy="537900"/>
          </a:xfrm>
          <a:prstGeom prst="straightConnector1">
            <a:avLst/>
          </a:prstGeom>
          <a:noFill/>
          <a:ln w="25400" cap="flat">
            <a:solidFill>
              <a:schemeClr val="accent1"/>
            </a:solidFill>
            <a:prstDash val="solid"/>
            <a:round/>
            <a:headEnd type="none" w="med" len="med"/>
            <a:tailEnd type="stealth" w="lg" len="lg"/>
          </a:ln>
        </p:spPr>
      </p:cxnSp>
      <p:cxnSp>
        <p:nvCxnSpPr>
          <p:cNvPr id="269" name="Shape 269"/>
          <p:cNvCxnSpPr>
            <a:stCxn id="261" idx="3"/>
          </p:cNvCxnSpPr>
          <p:nvPr/>
        </p:nvCxnSpPr>
        <p:spPr>
          <a:xfrm rot="10800000" flipH="1">
            <a:off x="1981199" y="5257764"/>
            <a:ext cx="1752600" cy="233100"/>
          </a:xfrm>
          <a:prstGeom prst="straightConnector1">
            <a:avLst/>
          </a:prstGeom>
          <a:noFill/>
          <a:ln w="25400" cap="flat">
            <a:solidFill>
              <a:schemeClr val="accent1"/>
            </a:solidFill>
            <a:prstDash val="solid"/>
            <a:round/>
            <a:headEnd type="none" w="med" len="med"/>
            <a:tailEnd type="stealth" w="lg" len="lg"/>
          </a:ln>
        </p:spPr>
      </p:cxnSp>
      <p:sp>
        <p:nvSpPr>
          <p:cNvPr id="270" name="Shape 270"/>
          <p:cNvSpPr/>
          <p:nvPr/>
        </p:nvSpPr>
        <p:spPr>
          <a:xfrm>
            <a:off x="6172200" y="4191000"/>
            <a:ext cx="228600" cy="445007"/>
          </a:xfrm>
          <a:prstGeom prst="up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 name="Shape 271"/>
          <p:cNvSpPr/>
          <p:nvPr/>
        </p:nvSpPr>
        <p:spPr>
          <a:xfrm>
            <a:off x="5105400" y="4648200"/>
            <a:ext cx="1600199" cy="762000"/>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Communication Channels</a:t>
            </a:r>
          </a:p>
        </p:txBody>
      </p:sp>
      <p:sp>
        <p:nvSpPr>
          <p:cNvPr id="3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8</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
                                        <p:tgtEl>
                                          <p:spTgt spid="258"/>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1"/>
                                        <p:tgtEl>
                                          <p:spTgt spid="2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9"/>
                                        </p:tgtEl>
                                        <p:attrNameLst>
                                          <p:attrName>style.visibility</p:attrName>
                                        </p:attrNameLst>
                                      </p:cBhvr>
                                      <p:to>
                                        <p:strVal val="visible"/>
                                      </p:to>
                                    </p:set>
                                    <p:animEffect transition="in" filter="fade">
                                      <p:cBhvr>
                                        <p:cTn id="15" dur="1"/>
                                        <p:tgtEl>
                                          <p:spTgt spid="259"/>
                                        </p:tgtEl>
                                      </p:cBhvr>
                                    </p:animEffect>
                                  </p:childTnLst>
                                </p:cTn>
                              </p:par>
                              <p:par>
                                <p:cTn id="16" presetID="10" presetClass="entr" presetSubtype="0" fill="hold" nodeType="withEffect">
                                  <p:stCondLst>
                                    <p:cond delay="0"/>
                                  </p:stCondLst>
                                  <p:childTnLst>
                                    <p:set>
                                      <p:cBhvr>
                                        <p:cTn id="17" dur="1" fill="hold">
                                          <p:stCondLst>
                                            <p:cond delay="0"/>
                                          </p:stCondLst>
                                        </p:cTn>
                                        <p:tgtEl>
                                          <p:spTgt spid="264"/>
                                        </p:tgtEl>
                                        <p:attrNameLst>
                                          <p:attrName>style.visibility</p:attrName>
                                        </p:attrNameLst>
                                      </p:cBhvr>
                                      <p:to>
                                        <p:strVal val="visible"/>
                                      </p:to>
                                    </p:set>
                                    <p:animEffect transition="in" filter="fade">
                                      <p:cBhvr>
                                        <p:cTn id="18" dur="1"/>
                                        <p:tgtEl>
                                          <p:spTgt spid="2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0"/>
                                        </p:tgtEl>
                                        <p:attrNameLst>
                                          <p:attrName>style.visibility</p:attrName>
                                        </p:attrNameLst>
                                      </p:cBhvr>
                                      <p:to>
                                        <p:strVal val="visible"/>
                                      </p:to>
                                    </p:set>
                                    <p:animEffect transition="in" filter="fade">
                                      <p:cBhvr>
                                        <p:cTn id="23" dur="1"/>
                                        <p:tgtEl>
                                          <p:spTgt spid="260"/>
                                        </p:tgtEl>
                                      </p:cBhvr>
                                    </p:animEffect>
                                  </p:childTnLst>
                                </p:cTn>
                              </p:par>
                              <p:par>
                                <p:cTn id="24" presetID="10" presetClass="entr" presetSubtype="0" fill="hold" nodeType="withEffect">
                                  <p:stCondLst>
                                    <p:cond delay="0"/>
                                  </p:stCondLst>
                                  <p:childTnLst>
                                    <p:set>
                                      <p:cBhvr>
                                        <p:cTn id="25" dur="1" fill="hold">
                                          <p:stCondLst>
                                            <p:cond delay="0"/>
                                          </p:stCondLst>
                                        </p:cTn>
                                        <p:tgtEl>
                                          <p:spTgt spid="266"/>
                                        </p:tgtEl>
                                        <p:attrNameLst>
                                          <p:attrName>style.visibility</p:attrName>
                                        </p:attrNameLst>
                                      </p:cBhvr>
                                      <p:to>
                                        <p:strVal val="visible"/>
                                      </p:to>
                                    </p:set>
                                    <p:animEffect transition="in" filter="fade">
                                      <p:cBhvr>
                                        <p:cTn id="26" dur="1"/>
                                        <p:tgtEl>
                                          <p:spTgt spid="2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2"/>
                                        </p:tgtEl>
                                        <p:attrNameLst>
                                          <p:attrName>style.visibility</p:attrName>
                                        </p:attrNameLst>
                                      </p:cBhvr>
                                      <p:to>
                                        <p:strVal val="visible"/>
                                      </p:to>
                                    </p:set>
                                    <p:animEffect transition="in" filter="fade">
                                      <p:cBhvr>
                                        <p:cTn id="31" dur="1"/>
                                        <p:tgtEl>
                                          <p:spTgt spid="262"/>
                                        </p:tgtEl>
                                      </p:cBhvr>
                                    </p:animEffect>
                                  </p:childTnLst>
                                </p:cTn>
                              </p:par>
                              <p:par>
                                <p:cTn id="32" presetID="10" presetClass="entr" presetSubtype="0" fill="hold" nodeType="withEffect">
                                  <p:stCondLst>
                                    <p:cond delay="0"/>
                                  </p:stCondLst>
                                  <p:childTnLst>
                                    <p:set>
                                      <p:cBhvr>
                                        <p:cTn id="33" dur="1" fill="hold">
                                          <p:stCondLst>
                                            <p:cond delay="0"/>
                                          </p:stCondLst>
                                        </p:cTn>
                                        <p:tgtEl>
                                          <p:spTgt spid="267"/>
                                        </p:tgtEl>
                                        <p:attrNameLst>
                                          <p:attrName>style.visibility</p:attrName>
                                        </p:attrNameLst>
                                      </p:cBhvr>
                                      <p:to>
                                        <p:strVal val="visible"/>
                                      </p:to>
                                    </p:set>
                                    <p:animEffect transition="in" filter="fade">
                                      <p:cBhvr>
                                        <p:cTn id="34" dur="1"/>
                                        <p:tgtEl>
                                          <p:spTgt spid="2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1"/>
                                        </p:tgtEl>
                                        <p:attrNameLst>
                                          <p:attrName>style.visibility</p:attrName>
                                        </p:attrNameLst>
                                      </p:cBhvr>
                                      <p:to>
                                        <p:strVal val="visible"/>
                                      </p:to>
                                    </p:set>
                                    <p:animEffect transition="in" filter="fade">
                                      <p:cBhvr>
                                        <p:cTn id="39" dur="1"/>
                                        <p:tgtEl>
                                          <p:spTgt spid="261"/>
                                        </p:tgtEl>
                                      </p:cBhvr>
                                    </p:animEffect>
                                  </p:childTnLst>
                                </p:cTn>
                              </p:par>
                              <p:par>
                                <p:cTn id="40" presetID="10" presetClass="entr" presetSubtype="0" fill="hold" nodeType="withEffect">
                                  <p:stCondLst>
                                    <p:cond delay="0"/>
                                  </p:stCondLst>
                                  <p:childTnLst>
                                    <p:set>
                                      <p:cBhvr>
                                        <p:cTn id="41" dur="1" fill="hold">
                                          <p:stCondLst>
                                            <p:cond delay="0"/>
                                          </p:stCondLst>
                                        </p:cTn>
                                        <p:tgtEl>
                                          <p:spTgt spid="269"/>
                                        </p:tgtEl>
                                        <p:attrNameLst>
                                          <p:attrName>style.visibility</p:attrName>
                                        </p:attrNameLst>
                                      </p:cBhvr>
                                      <p:to>
                                        <p:strVal val="visible"/>
                                      </p:to>
                                    </p:set>
                                    <p:animEffect transition="in" filter="fade">
                                      <p:cBhvr>
                                        <p:cTn id="42" dur="1"/>
                                        <p:tgtEl>
                                          <p:spTgt spid="269"/>
                                        </p:tgtEl>
                                      </p:cBhvr>
                                    </p:animEffect>
                                  </p:childTnLst>
                                </p:cTn>
                              </p:par>
                              <p:par>
                                <p:cTn id="43" presetID="10" presetClass="entr" presetSubtype="0" fill="hold" nodeType="withEffect">
                                  <p:stCondLst>
                                    <p:cond delay="0"/>
                                  </p:stCondLst>
                                  <p:childTnLst>
                                    <p:set>
                                      <p:cBhvr>
                                        <p:cTn id="44" dur="1" fill="hold">
                                          <p:stCondLst>
                                            <p:cond delay="0"/>
                                          </p:stCondLst>
                                        </p:cTn>
                                        <p:tgtEl>
                                          <p:spTgt spid="268"/>
                                        </p:tgtEl>
                                        <p:attrNameLst>
                                          <p:attrName>style.visibility</p:attrName>
                                        </p:attrNameLst>
                                      </p:cBhvr>
                                      <p:to>
                                        <p:strVal val="visible"/>
                                      </p:to>
                                    </p:set>
                                    <p:animEffect transition="in" filter="fade">
                                      <p:cBhvr>
                                        <p:cTn id="45" dur="1"/>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Tessellation: </a:t>
            </a:r>
            <a:r>
              <a:rPr lang="en-US" sz="4400" b="0" i="0" u="none" strike="noStrike" cap="none" baseline="0" dirty="0">
                <a:solidFill>
                  <a:schemeClr val="dk1"/>
                </a:solidFill>
                <a:latin typeface="Calibri"/>
                <a:ea typeface="Calibri"/>
                <a:cs typeface="Calibri"/>
                <a:sym typeface="Calibri"/>
              </a:rPr>
              <a:t>Status</a:t>
            </a:r>
          </a:p>
        </p:txBody>
      </p:sp>
      <p:sp>
        <p:nvSpPr>
          <p:cNvPr id="277" name="Shape 277"/>
          <p:cNvSpPr txBox="1">
            <a:spLocks noGrp="1"/>
          </p:cNvSpPr>
          <p:nvPr>
            <p:ph type="body" idx="1"/>
          </p:nvPr>
        </p:nvSpPr>
        <p:spPr>
          <a:xfrm>
            <a:off x="152400" y="1600200"/>
            <a:ext cx="8229600" cy="5029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dirty="0">
                <a:solidFill>
                  <a:schemeClr val="dk1"/>
                </a:solidFill>
                <a:latin typeface="Calibri"/>
                <a:ea typeface="Calibri"/>
                <a:cs typeface="Calibri"/>
                <a:sym typeface="Calibri"/>
              </a:rPr>
              <a:t>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Implemented gang scheduler to enable more effective 2-level 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Results show potential for some workloads but reduced CPU utilization for others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Needs more experimentation with complex user-level frameworks</a:t>
            </a:r>
          </a:p>
          <a:p>
            <a:pPr marL="742950" marR="0" lvl="1" indent="-161290" algn="l" rtl="0">
              <a:lnSpc>
                <a:spcPct val="80000"/>
              </a:lnSpc>
              <a:spcBef>
                <a:spcPts val="392"/>
              </a:spcBef>
              <a:buClr>
                <a:schemeClr val="dk1"/>
              </a:buClr>
              <a:buFont typeface="Arial"/>
              <a:buNone/>
            </a:pPr>
            <a:endParaRPr sz="1950" b="0" i="0" u="none" strike="noStrike" cap="none" baseline="0" dirty="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dirty="0" err="1">
                <a:solidFill>
                  <a:schemeClr val="dk1"/>
                </a:solidFill>
                <a:latin typeface="Calibri"/>
                <a:ea typeface="Calibri"/>
                <a:cs typeface="Calibri"/>
                <a:sym typeface="Calibri"/>
              </a:rPr>
              <a:t>CellOS</a:t>
            </a:r>
            <a:endParaRPr lang="en-US" sz="2250" b="0" i="0" u="none" strike="noStrike" cap="none" baseline="0" dirty="0">
              <a:solidFill>
                <a:schemeClr val="dk1"/>
              </a:solidFill>
              <a:latin typeface="Calibri"/>
              <a:ea typeface="Calibri"/>
              <a:cs typeface="Calibri"/>
              <a:sym typeface="Calibri"/>
            </a:endParaRP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err="1">
                <a:solidFill>
                  <a:schemeClr val="dk1"/>
                </a:solidFill>
                <a:latin typeface="Calibri"/>
                <a:ea typeface="Calibri"/>
                <a:cs typeface="Calibri"/>
                <a:sym typeface="Calibri"/>
              </a:rPr>
              <a:t>CellOS</a:t>
            </a:r>
            <a:r>
              <a:rPr lang="en-US" sz="1950" b="0" i="0" u="none" strike="noStrike" cap="none" baseline="0" dirty="0">
                <a:solidFill>
                  <a:schemeClr val="dk1"/>
                </a:solidFill>
                <a:latin typeface="Calibri"/>
                <a:ea typeface="Calibri"/>
                <a:cs typeface="Calibri"/>
                <a:sym typeface="Calibri"/>
              </a:rPr>
              <a:t> is a stripped down OS Based on Guk</a:t>
            </a:r>
            <a:r>
              <a:rPr lang="en-US" sz="1950" b="0" i="0" u="none" strike="noStrike" cap="none" baseline="30000" dirty="0">
                <a:solidFill>
                  <a:schemeClr val="dk1"/>
                </a:solidFill>
                <a:latin typeface="Calibri"/>
                <a:ea typeface="Calibri"/>
                <a:cs typeface="Calibri"/>
                <a:sym typeface="Calibri"/>
              </a:rPr>
              <a:t>1</a:t>
            </a:r>
            <a:r>
              <a:rPr lang="en-US" sz="1950" b="0" i="0" u="none" strike="noStrike" cap="none" baseline="0" dirty="0">
                <a:solidFill>
                  <a:schemeClr val="dk1"/>
                </a:solidFill>
                <a:latin typeface="Calibri"/>
                <a:ea typeface="Calibri"/>
                <a:cs typeface="Calibri"/>
                <a:sym typeface="Calibri"/>
              </a:rPr>
              <a:t> and newLib</a:t>
            </a:r>
            <a:r>
              <a:rPr lang="en-US" sz="1950" b="0" i="0" u="none" strike="noStrike" cap="none" baseline="30000" dirty="0">
                <a:solidFill>
                  <a:schemeClr val="dk1"/>
                </a:solidFill>
                <a:latin typeface="Calibri"/>
                <a:ea typeface="Calibri"/>
                <a:cs typeface="Calibri"/>
                <a:sym typeface="Calibri"/>
              </a:rPr>
              <a:t>2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dirty="0">
                <a:solidFill>
                  <a:schemeClr val="dk1"/>
                </a:solidFill>
                <a:latin typeface="Calibri"/>
                <a:ea typeface="Calibri"/>
                <a:cs typeface="Calibri"/>
                <a:sym typeface="Calibri"/>
              </a:rPr>
              <a:t>Supports a subset of POSIX</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err="1">
                <a:solidFill>
                  <a:schemeClr val="dk1"/>
                </a:solidFill>
                <a:latin typeface="Calibri"/>
                <a:ea typeface="Calibri"/>
                <a:cs typeface="Calibri"/>
                <a:sym typeface="Calibri"/>
              </a:rPr>
              <a:t>Pthread</a:t>
            </a:r>
            <a:r>
              <a:rPr lang="en-US" sz="1950" b="0" i="0" u="none" strike="noStrike" cap="none" baseline="0" dirty="0">
                <a:solidFill>
                  <a:schemeClr val="dk1"/>
                </a:solidFill>
                <a:latin typeface="Calibri"/>
                <a:ea typeface="Calibri"/>
                <a:cs typeface="Calibri"/>
                <a:sym typeface="Calibri"/>
              </a:rPr>
              <a:t> based benchmarks have been ported (e.g. </a:t>
            </a:r>
            <a:r>
              <a:rPr lang="en-US" sz="1950" b="0" i="0" u="none" strike="noStrike" cap="none" baseline="0" dirty="0" err="1">
                <a:solidFill>
                  <a:schemeClr val="dk1"/>
                </a:solidFill>
                <a:latin typeface="Calibri"/>
                <a:ea typeface="Calibri"/>
                <a:cs typeface="Calibri"/>
                <a:sym typeface="Calibri"/>
              </a:rPr>
              <a:t>CoEVP</a:t>
            </a:r>
            <a:r>
              <a:rPr lang="en-US" sz="1950" b="0" i="0" u="none" strike="noStrike" cap="none" baseline="0" dirty="0">
                <a:solidFill>
                  <a:schemeClr val="dk1"/>
                </a:solidFill>
                <a:latin typeface="Calibri"/>
                <a:ea typeface="Calibri"/>
                <a:cs typeface="Calibri"/>
                <a:sym typeface="Calibri"/>
              </a:rPr>
              <a:t> and </a:t>
            </a:r>
            <a:r>
              <a:rPr lang="en-US" sz="1950" b="0" i="0" u="none" strike="noStrike" cap="none" baseline="0" dirty="0" err="1">
                <a:solidFill>
                  <a:schemeClr val="dk1"/>
                </a:solidFill>
                <a:latin typeface="Calibri"/>
                <a:ea typeface="Calibri"/>
                <a:cs typeface="Calibri"/>
                <a:sym typeface="Calibri"/>
              </a:rPr>
              <a:t>CoHMM</a:t>
            </a:r>
            <a:r>
              <a:rPr lang="en-US" sz="1950" b="0" i="0" u="none" strike="noStrike" cap="none" baseline="0" dirty="0">
                <a:solidFill>
                  <a:schemeClr val="dk1"/>
                </a:solidFill>
                <a:latin typeface="Calibri"/>
                <a:ea typeface="Calibri"/>
                <a:cs typeface="Calibri"/>
                <a:sym typeface="Calibri"/>
              </a:rPr>
              <a:t>)</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dirty="0">
                <a:solidFill>
                  <a:schemeClr val="dk1"/>
                </a:solidFill>
                <a:latin typeface="Calibri"/>
                <a:ea typeface="Calibri"/>
                <a:cs typeface="Calibri"/>
                <a:sym typeface="Calibri"/>
              </a:rPr>
              <a:t>Experiences</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dirty="0">
                <a:solidFill>
                  <a:schemeClr val="dk1"/>
                </a:solidFill>
                <a:latin typeface="Calibri"/>
                <a:ea typeface="Calibri"/>
                <a:cs typeface="Calibri"/>
                <a:sym typeface="Calibri"/>
              </a:rPr>
              <a:t>Some single-application benchmarks are slower on </a:t>
            </a:r>
            <a:r>
              <a:rPr lang="en-US" sz="1700" b="0" i="0" u="none" strike="noStrike" cap="none" baseline="0" dirty="0" err="1">
                <a:solidFill>
                  <a:schemeClr val="dk1"/>
                </a:solidFill>
                <a:latin typeface="Calibri"/>
                <a:ea typeface="Calibri"/>
                <a:cs typeface="Calibri"/>
                <a:sym typeface="Calibri"/>
              </a:rPr>
              <a:t>CellOS</a:t>
            </a:r>
            <a:r>
              <a:rPr lang="en-US" sz="1700" b="0" i="0" u="none" strike="noStrike" cap="none" baseline="0" dirty="0">
                <a:solidFill>
                  <a:schemeClr val="dk1"/>
                </a:solidFill>
                <a:latin typeface="Calibri"/>
                <a:ea typeface="Calibri"/>
                <a:cs typeface="Calibri"/>
                <a:sym typeface="Calibri"/>
              </a:rPr>
              <a:t> than on Linux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dirty="0">
                <a:solidFill>
                  <a:schemeClr val="dk1"/>
                </a:solidFill>
                <a:latin typeface="Calibri"/>
                <a:ea typeface="Calibri"/>
                <a:cs typeface="Calibri"/>
                <a:sym typeface="Calibri"/>
              </a:rPr>
              <a:t>Debugging is very difficult</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dirty="0">
                <a:solidFill>
                  <a:schemeClr val="dk1"/>
                </a:solidFill>
                <a:latin typeface="Calibri"/>
                <a:ea typeface="Calibri"/>
                <a:cs typeface="Calibri"/>
                <a:sym typeface="Calibri"/>
              </a:rPr>
              <a:t>More work is needed to improve performance and usability</a:t>
            </a:r>
          </a:p>
        </p:txBody>
      </p:sp>
      <p:sp>
        <p:nvSpPr>
          <p:cNvPr id="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9</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1303</TotalTime>
  <Words>2069</Words>
  <Application>Microsoft Macintosh PowerPoint</Application>
  <PresentationFormat>On-screen Show (4:3)</PresentationFormat>
  <Paragraphs>421</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Tessellation</vt:lpstr>
      <vt:lpstr>Implementation</vt:lpstr>
      <vt:lpstr>Tessellation</vt:lpstr>
      <vt:lpstr>Tessellation: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Benchmarking Distributed Search:  Apache Solr on Firebox-0</vt:lpstr>
      <vt:lpstr>Solr on Firebox-0</vt:lpstr>
      <vt:lpstr>Experiment: Latency and IO</vt:lpstr>
      <vt:lpstr>Testing Framework (BITS)</vt:lpstr>
      <vt:lpstr>Future Work</vt:lpstr>
      <vt:lpstr>Questions</vt:lpstr>
      <vt:lpstr>Backup Slides</vt:lpstr>
      <vt:lpstr>Gang Scheduling Experiments</vt:lpstr>
      <vt:lpstr>Micro Benchmark Results</vt:lpstr>
      <vt:lpstr>Macro Benchmark 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Joao Carreira</cp:lastModifiedBy>
  <cp:revision>20</cp:revision>
  <dcterms:modified xsi:type="dcterms:W3CDTF">2015-01-10T16:41:02Z</dcterms:modified>
</cp:coreProperties>
</file>