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87" r:id="rId11"/>
    <p:sldId id="284" r:id="rId12"/>
    <p:sldId id="266" r:id="rId13"/>
    <p:sldId id="267" r:id="rId14"/>
    <p:sldId id="285" r:id="rId15"/>
    <p:sldId id="286" r:id="rId16"/>
    <p:sldId id="270" r:id="rId17"/>
    <p:sldId id="271" r:id="rId18"/>
    <p:sldId id="272" r:id="rId19"/>
    <p:sldId id="274" r:id="rId20"/>
    <p:sldId id="273" r:id="rId21"/>
    <p:sldId id="275" r:id="rId22"/>
    <p:sldId id="276" r:id="rId23"/>
    <p:sldId id="277" r:id="rId24"/>
    <p:sldId id="278" r:id="rId25"/>
    <p:sldId id="279" r:id="rId26"/>
    <p:sldId id="280" r:id="rId27"/>
    <p:sldId id="281" r:id="rId28"/>
    <p:sldId id="282" r:id="rId29"/>
    <p:sldId id="283" r:id="rId30"/>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57A9DBF-F08C-44C9-85AC-3413EA7D7155}">
  <a:tblStyle styleId="{A57A9DBF-F08C-44C9-85AC-3413EA7D7155}" styleName="Table_0">
    <a:wholeTbl>
      <a:tcTxStyle b="off" i="off">
        <a:font>
          <a:latin typeface="Calibri"/>
          <a:ea typeface="Calibri"/>
          <a:cs typeface="Calibri"/>
        </a:font>
        <a:schemeClr val="dk1"/>
      </a:tcTxStyle>
      <a:tcStyle>
        <a:tcBdr>
          <a:left>
            <a:ln w="12700" cap="flat">
              <a:solidFill>
                <a:schemeClr val="lt1"/>
              </a:solidFill>
              <a:prstDash val="solid"/>
              <a:round/>
              <a:headEnd type="none" w="med" len="med"/>
              <a:tailEnd type="none" w="med" len="med"/>
            </a:ln>
          </a:left>
          <a:right>
            <a:ln w="12700" cap="flat">
              <a:solidFill>
                <a:schemeClr val="lt1"/>
              </a:solidFill>
              <a:prstDash val="solid"/>
              <a:round/>
              <a:headEnd type="none" w="med" len="med"/>
              <a:tailEnd type="none" w="med" len="med"/>
            </a:ln>
          </a:right>
          <a:top>
            <a:ln w="12700" cap="flat">
              <a:solidFill>
                <a:schemeClr val="lt1"/>
              </a:solidFill>
              <a:prstDash val="solid"/>
              <a:round/>
              <a:headEnd type="none" w="med" len="med"/>
              <a:tailEnd type="none" w="med" len="med"/>
            </a:ln>
          </a:top>
          <a:bottom>
            <a:ln w="12700" cap="flat">
              <a:solidFill>
                <a:schemeClr val="lt1"/>
              </a:solidFill>
              <a:prstDash val="solid"/>
              <a:round/>
              <a:headEnd type="none" w="med" len="med"/>
              <a:tailEnd type="none" w="med" len="med"/>
            </a:ln>
          </a:bottom>
          <a:insideH>
            <a:ln w="12700" cap="flat">
              <a:solidFill>
                <a:schemeClr val="lt1"/>
              </a:solidFill>
              <a:prstDash val="solid"/>
              <a:round/>
              <a:headEnd type="none" w="med" len="med"/>
              <a:tailEnd type="none" w="med" len="med"/>
            </a:ln>
          </a:insideH>
          <a:insideV>
            <a:ln w="12700" cap="flat">
              <a:solidFill>
                <a:schemeClr val="lt1"/>
              </a:solidFill>
              <a:prstDash val="solid"/>
              <a:round/>
              <a:headEnd type="none" w="med" len="med"/>
              <a:tailEnd type="none" w="med" len="med"/>
            </a:ln>
          </a:insideV>
        </a:tcBdr>
        <a:fill>
          <a:solidFill>
            <a:srgbClr val="EFF3F9"/>
          </a:solidFill>
        </a:fill>
      </a:tcStyle>
    </a:wholeTbl>
    <a:band1H>
      <a:tcStyle>
        <a:tcBdr/>
        <a:fill>
          <a:solidFill>
            <a:srgbClr val="DBE5F1"/>
          </a:solidFill>
        </a:fill>
      </a:tcStyle>
    </a:band1H>
    <a:band1V>
      <a:tcStyle>
        <a:tcBdr/>
        <a:fill>
          <a:solidFill>
            <a:srgbClr val="DBE5F1"/>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a:solidFill>
                <a:schemeClr val="lt1"/>
              </a:solidFill>
              <a:prstDash val="solid"/>
              <a:round/>
              <a:headEnd type="none" w="med" len="med"/>
              <a:tailEnd type="none" w="med" len="med"/>
            </a:ln>
          </a:bottom>
        </a:tcBdr>
        <a:fill>
          <a:solidFill>
            <a:schemeClr val="accent1"/>
          </a:solidFill>
        </a:fill>
      </a:tcStyle>
    </a:firstRow>
  </a:tblStyle>
  <a:tblStyle styleId="{B2109607-3C3B-4E9C-B9AE-61DB545AD93F}" styleName="Table_1">
    <a:wholeTbl>
      <a:tcTxStyle b="off" i="off">
        <a:font>
          <a:latin typeface="Calibri"/>
          <a:ea typeface="Calibri"/>
          <a:cs typeface="Calibri"/>
        </a:font>
        <a:schemeClr val="dk1"/>
      </a:tcTxStyle>
      <a:tcStyle>
        <a:tcBdr>
          <a:left>
            <a:ln w="12700" cap="flat">
              <a:solidFill>
                <a:schemeClr val="lt1"/>
              </a:solidFill>
              <a:prstDash val="solid"/>
              <a:round/>
              <a:headEnd type="none" w="med" len="med"/>
              <a:tailEnd type="none" w="med" len="med"/>
            </a:ln>
          </a:left>
          <a:right>
            <a:ln w="12700" cap="flat">
              <a:solidFill>
                <a:schemeClr val="lt1"/>
              </a:solidFill>
              <a:prstDash val="solid"/>
              <a:round/>
              <a:headEnd type="none" w="med" len="med"/>
              <a:tailEnd type="none" w="med" len="med"/>
            </a:ln>
          </a:right>
          <a:top>
            <a:ln w="12700" cap="flat">
              <a:solidFill>
                <a:schemeClr val="lt1"/>
              </a:solidFill>
              <a:prstDash val="solid"/>
              <a:round/>
              <a:headEnd type="none" w="med" len="med"/>
              <a:tailEnd type="none" w="med" len="med"/>
            </a:ln>
          </a:top>
          <a:bottom>
            <a:ln w="12700" cap="flat">
              <a:solidFill>
                <a:schemeClr val="lt1"/>
              </a:solidFill>
              <a:prstDash val="solid"/>
              <a:round/>
              <a:headEnd type="none" w="med" len="med"/>
              <a:tailEnd type="none" w="med" len="med"/>
            </a:ln>
          </a:bottom>
          <a:insideH>
            <a:ln w="12700" cap="flat">
              <a:solidFill>
                <a:schemeClr val="lt1"/>
              </a:solidFill>
              <a:prstDash val="solid"/>
              <a:round/>
              <a:headEnd type="none" w="med" len="med"/>
              <a:tailEnd type="none" w="med" len="med"/>
            </a:ln>
          </a:insideH>
          <a:insideV>
            <a:ln w="12700" cap="flat">
              <a:solidFill>
                <a:schemeClr val="lt1"/>
              </a:solidFill>
              <a:prstDash val="solid"/>
              <a:round/>
              <a:headEnd type="none" w="med" len="med"/>
              <a:tailEnd type="none" w="med" len="med"/>
            </a:ln>
          </a:insideV>
        </a:tcBdr>
        <a:fill>
          <a:solidFill>
            <a:srgbClr val="EFF3F9"/>
          </a:solidFill>
        </a:fill>
      </a:tcStyle>
    </a:wholeTbl>
    <a:band1H>
      <a:tcStyle>
        <a:tcBdr/>
        <a:fill>
          <a:solidFill>
            <a:srgbClr val="DBE5F1"/>
          </a:solidFill>
        </a:fill>
      </a:tcStyle>
    </a:band1H>
    <a:band1V>
      <a:tcStyle>
        <a:tcBdr/>
        <a:fill>
          <a:solidFill>
            <a:srgbClr val="DBE5F1"/>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a:solidFill>
                <a:schemeClr val="lt1"/>
              </a:solidFill>
              <a:prstDash val="solid"/>
              <a:round/>
              <a:headEnd type="none" w="med" len="med"/>
              <a:tailEnd type="none" w="med" len="med"/>
            </a:ln>
          </a:bottom>
        </a:tcBdr>
        <a:fill>
          <a:solidFill>
            <a:schemeClr val="accent1"/>
          </a:solidFill>
        </a:fill>
      </a:tcStyle>
    </a:firstRow>
  </a:tblStyle>
  <a:tblStyle styleId="{8867FC34-C467-46F2-B44D-441883CA0B6A}" styleName="Table_2">
    <a:wholeTbl>
      <a:tcTxStyle b="off" i="off">
        <a:font>
          <a:latin typeface="Calibri"/>
          <a:ea typeface="Calibri"/>
          <a:cs typeface="Calibri"/>
        </a:font>
        <a:schemeClr val="dk1"/>
      </a:tcTxStyle>
      <a:tcStyle>
        <a:tcBdr>
          <a:left>
            <a:ln w="12700" cap="flat">
              <a:solidFill>
                <a:schemeClr val="lt1"/>
              </a:solidFill>
              <a:prstDash val="solid"/>
              <a:round/>
              <a:headEnd type="none" w="med" len="med"/>
              <a:tailEnd type="none" w="med" len="med"/>
            </a:ln>
          </a:left>
          <a:right>
            <a:ln w="12700" cap="flat">
              <a:solidFill>
                <a:schemeClr val="lt1"/>
              </a:solidFill>
              <a:prstDash val="solid"/>
              <a:round/>
              <a:headEnd type="none" w="med" len="med"/>
              <a:tailEnd type="none" w="med" len="med"/>
            </a:ln>
          </a:right>
          <a:top>
            <a:ln w="12700" cap="flat">
              <a:solidFill>
                <a:schemeClr val="lt1"/>
              </a:solidFill>
              <a:prstDash val="solid"/>
              <a:round/>
              <a:headEnd type="none" w="med" len="med"/>
              <a:tailEnd type="none" w="med" len="med"/>
            </a:ln>
          </a:top>
          <a:bottom>
            <a:ln w="12700" cap="flat">
              <a:solidFill>
                <a:schemeClr val="lt1"/>
              </a:solidFill>
              <a:prstDash val="solid"/>
              <a:round/>
              <a:headEnd type="none" w="med" len="med"/>
              <a:tailEnd type="none" w="med" len="med"/>
            </a:ln>
          </a:bottom>
          <a:insideH>
            <a:ln w="12700" cap="flat">
              <a:solidFill>
                <a:schemeClr val="lt1"/>
              </a:solidFill>
              <a:prstDash val="solid"/>
              <a:round/>
              <a:headEnd type="none" w="med" len="med"/>
              <a:tailEnd type="none" w="med" len="med"/>
            </a:ln>
          </a:insideH>
          <a:insideV>
            <a:ln w="12700" cap="flat">
              <a:solidFill>
                <a:schemeClr val="lt1"/>
              </a:solidFill>
              <a:prstDash val="solid"/>
              <a:round/>
              <a:headEnd type="none" w="med" len="med"/>
              <a:tailEnd type="none" w="med" len="med"/>
            </a:ln>
          </a:insideV>
        </a:tcBdr>
        <a:fill>
          <a:solidFill>
            <a:srgbClr val="EFF3F9"/>
          </a:solidFill>
        </a:fill>
      </a:tcStyle>
    </a:wholeTbl>
    <a:band1H>
      <a:tcStyle>
        <a:tcBdr/>
        <a:fill>
          <a:solidFill>
            <a:srgbClr val="DBE5F1"/>
          </a:solidFill>
        </a:fill>
      </a:tcStyle>
    </a:band1H>
    <a:band1V>
      <a:tcStyle>
        <a:tcBdr/>
        <a:fill>
          <a:solidFill>
            <a:srgbClr val="DBE5F1"/>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5" autoAdjust="0"/>
    <p:restoredTop sz="79204" autoAdjust="0"/>
  </p:normalViewPr>
  <p:slideViewPr>
    <p:cSldViewPr>
      <p:cViewPr varScale="1">
        <p:scale>
          <a:sx n="90" d="100"/>
          <a:sy n="90" d="100"/>
        </p:scale>
        <p:origin x="-1816" y="-10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19" d="100"/>
        <a:sy n="219" d="100"/>
      </p:scale>
      <p:origin x="0" y="5632"/>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lvl1pPr marL="0" marR="0" indent="0" algn="r" rtl="0">
              <a:spcBef>
                <a:spcPts val="0"/>
              </a:spcBef>
              <a:buNone/>
              <a:defRPr sz="1200" b="0" i="0" u="none" strike="noStrike" cap="none" baseline="0">
                <a:solidFill>
                  <a:schemeClr val="dk1"/>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extLst>
      <p:ext uri="{BB962C8B-B14F-4D97-AF65-F5344CB8AC3E}">
        <p14:creationId xmlns:p14="http://schemas.microsoft.com/office/powerpoint/2010/main" val="418009616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23" name="Shape 1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Firebox diagram</a:t>
            </a:r>
          </a:p>
          <a:p>
            <a:r>
              <a:rPr lang="en-US" dirty="0" smtClean="0"/>
              <a:t>What is the set of benchmarks?</a:t>
            </a:r>
            <a:endParaRPr lang="en-US" dirty="0"/>
          </a:p>
        </p:txBody>
      </p:sp>
      <p:sp>
        <p:nvSpPr>
          <p:cNvPr id="4" name="Slide Number Placeholder 3"/>
          <p:cNvSpPr>
            <a:spLocks noGrp="1"/>
          </p:cNvSpPr>
          <p:nvPr>
            <p:ph type="sldNum" idx="10"/>
          </p:nvPr>
        </p:nvSpPr>
        <p:spPr/>
        <p:txBody>
          <a:bodyPr/>
          <a:lstStyle/>
          <a:p>
            <a:pPr marL="0" lvl="0" indent="0">
              <a:spcBef>
                <a:spcPts val="0"/>
              </a:spcBef>
              <a:buSzPct val="25000"/>
              <a:buNone/>
            </a:pPr>
            <a:fld id="{00000000-1234-1234-1234-123412341234}" type="slidenum">
              <a:rPr lang="en-US" smtClean="0"/>
              <a:t>10</a:t>
            </a:fld>
            <a:endParaRPr lang="en-US"/>
          </a:p>
        </p:txBody>
      </p:sp>
    </p:spTree>
    <p:extLst>
      <p:ext uri="{BB962C8B-B14F-4D97-AF65-F5344CB8AC3E}">
        <p14:creationId xmlns:p14="http://schemas.microsoft.com/office/powerpoint/2010/main" val="394462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Raw</a:t>
            </a:r>
            <a:r>
              <a:rPr lang="en-US" baseline="0" dirty="0" smtClean="0"/>
              <a:t> benchmark of Firebox Network</a:t>
            </a:r>
          </a:p>
          <a:p>
            <a:endParaRPr lang="en-US" baseline="0" dirty="0" smtClean="0"/>
          </a:p>
          <a:p>
            <a:r>
              <a:rPr lang="en-US" baseline="0" dirty="0" smtClean="0"/>
              <a:t>TODO:</a:t>
            </a:r>
          </a:p>
          <a:p>
            <a:endParaRPr lang="en-US" dirty="0"/>
          </a:p>
        </p:txBody>
      </p:sp>
      <p:sp>
        <p:nvSpPr>
          <p:cNvPr id="4" name="Slide Number Placeholder 3"/>
          <p:cNvSpPr>
            <a:spLocks noGrp="1"/>
          </p:cNvSpPr>
          <p:nvPr>
            <p:ph type="sldNum" sz="quarter" idx="10"/>
          </p:nvPr>
        </p:nvSpPr>
        <p:spPr/>
        <p:txBody>
          <a:bodyPr/>
          <a:lstStyle/>
          <a:p>
            <a:fld id="{0E827EFA-5465-8D44-95A2-57B374621445}" type="slidenum">
              <a:rPr lang="en-US" smtClean="0"/>
              <a:t>11</a:t>
            </a:fld>
            <a:endParaRPr lang="en-US"/>
          </a:p>
        </p:txBody>
      </p:sp>
    </p:spTree>
    <p:extLst>
      <p:ext uri="{BB962C8B-B14F-4D97-AF65-F5344CB8AC3E}">
        <p14:creationId xmlns:p14="http://schemas.microsoft.com/office/powerpoint/2010/main" val="643808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310" name="Shape 31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baseline="0">
                <a:solidFill>
                  <a:srgbClr val="FF0000"/>
                </a:solidFill>
                <a:latin typeface="Times New Roman"/>
                <a:ea typeface="Times New Roman"/>
                <a:cs typeface="Times New Roman"/>
                <a:sym typeface="Times New Roman"/>
              </a:rPr>
              <a:t>Please put in notes here to explain poster so that someone else could summarize what your poster is about</a:t>
            </a:r>
          </a:p>
          <a:p>
            <a:pPr marL="0" marR="0" lvl="0" indent="0" algn="l" rtl="0">
              <a:spcBef>
                <a:spcPts val="0"/>
              </a:spcBef>
              <a:buNone/>
            </a:pPr>
            <a:endParaRPr sz="1200" b="0" i="0" u="none" strike="noStrike" cap="none" baseline="0">
              <a:solidFill>
                <a:schemeClr val="dk1"/>
              </a:solidFill>
              <a:latin typeface="Times New Roman"/>
              <a:ea typeface="Times New Roman"/>
              <a:cs typeface="Times New Roman"/>
              <a:sym typeface="Times New Roman"/>
            </a:endParaRP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311" name="Shape 31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12</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319" name="Shape 31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Key-value stores.</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1) What is RAMCloud?</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DRAM-based storage system</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The case for RAMCloud</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http://delivery.acm.org/10.1145/1970000/1965751/p121-ousterhout.pdf?ip=2.83.55.65&amp;id=1965751&amp;acc=OPEN&amp;key=4D4702B0C3E38B35%2E4D4702B0C3E38B35%2E528120C21059793D%2E6D218144511F3437&amp;CFID=551422919&amp;CFTOKEN=31387118&amp;__acm__=1420299996_3806cb8ae5b1fc2b0b8d8d4351f9242b</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http://web.stanford.edu/~ouster/cgi-bin/papers/ramcloud-recovery.pdf</a:t>
            </a:r>
          </a:p>
        </p:txBody>
      </p:sp>
      <p:sp>
        <p:nvSpPr>
          <p:cNvPr id="320" name="Shape 32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13</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best hardware</a:t>
            </a:r>
            <a:endParaRPr lang="en-US" dirty="0"/>
          </a:p>
        </p:txBody>
      </p:sp>
      <p:sp>
        <p:nvSpPr>
          <p:cNvPr id="4" name="Slide Number Placeholder 3"/>
          <p:cNvSpPr>
            <a:spLocks noGrp="1"/>
          </p:cNvSpPr>
          <p:nvPr>
            <p:ph type="sldNum" sz="quarter" idx="10"/>
          </p:nvPr>
        </p:nvSpPr>
        <p:spPr/>
        <p:txBody>
          <a:bodyPr/>
          <a:lstStyle/>
          <a:p>
            <a:fld id="{0E827EFA-5465-8D44-95A2-57B374621445}" type="slidenum">
              <a:rPr lang="en-US" smtClean="0"/>
              <a:t>14</a:t>
            </a:fld>
            <a:endParaRPr lang="en-US"/>
          </a:p>
        </p:txBody>
      </p:sp>
    </p:spTree>
    <p:extLst>
      <p:ext uri="{BB962C8B-B14F-4D97-AF65-F5344CB8AC3E}">
        <p14:creationId xmlns:p14="http://schemas.microsoft.com/office/powerpoint/2010/main" val="1381619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a:t>
            </a:r>
            <a:r>
              <a:rPr lang="en-US" baseline="0" dirty="0" smtClean="0"/>
              <a:t> key-value stores:</a:t>
            </a:r>
          </a:p>
          <a:p>
            <a:pPr marL="171450" indent="-171450">
              <a:buFontTx/>
              <a:buChar char="-"/>
            </a:pPr>
            <a:r>
              <a:rPr lang="en-US" baseline="0" dirty="0" err="1" smtClean="0"/>
              <a:t>Aerospike</a:t>
            </a:r>
            <a:r>
              <a:rPr lang="en-US" baseline="0" dirty="0" smtClean="0"/>
              <a:t>:</a:t>
            </a:r>
          </a:p>
          <a:p>
            <a:pPr marL="0" indent="0">
              <a:buFontTx/>
              <a:buNone/>
            </a:pPr>
            <a:r>
              <a:rPr lang="en-US" baseline="0" dirty="0" smtClean="0"/>
              <a:t>In-memory </a:t>
            </a:r>
            <a:r>
              <a:rPr lang="en-US" baseline="0" dirty="0" err="1" smtClean="0"/>
              <a:t>NoSQL</a:t>
            </a:r>
            <a:r>
              <a:rPr lang="en-US" baseline="0" dirty="0" smtClean="0"/>
              <a:t> key-value store. Optimized for flash storage. Can achieve high throughput</a:t>
            </a:r>
          </a:p>
          <a:p>
            <a:pPr marL="171450" indent="-171450">
              <a:buFontTx/>
              <a:buChar char="-"/>
            </a:pPr>
            <a:r>
              <a:rPr lang="en-US" baseline="0" dirty="0" smtClean="0"/>
              <a:t>Cassandra:</a:t>
            </a:r>
            <a:endParaRPr lang="en-US" dirty="0" smtClean="0"/>
          </a:p>
          <a:p>
            <a:endParaRPr lang="en-US" dirty="0" smtClean="0"/>
          </a:p>
          <a:p>
            <a:r>
              <a:rPr lang="en-US" dirty="0" smtClean="0"/>
              <a:t>How does YCSB work:</a:t>
            </a:r>
          </a:p>
          <a:p>
            <a:r>
              <a:rPr lang="en-US" dirty="0" smtClean="0"/>
              <a:t>1) </a:t>
            </a:r>
          </a:p>
          <a:p>
            <a:r>
              <a:rPr lang="en-US" dirty="0" smtClean="0"/>
              <a:t>2) </a:t>
            </a:r>
          </a:p>
          <a:p>
            <a:r>
              <a:rPr lang="en-US" dirty="0" smtClean="0"/>
              <a:t>3) </a:t>
            </a:r>
          </a:p>
          <a:p>
            <a:endParaRPr lang="en-US" dirty="0" smtClean="0"/>
          </a:p>
          <a:p>
            <a:r>
              <a:rPr lang="en-US" dirty="0" smtClean="0"/>
              <a:t>- YCSB</a:t>
            </a:r>
          </a:p>
          <a:p>
            <a:r>
              <a:rPr lang="en-US" dirty="0" smtClean="0"/>
              <a:t>Workloads</a:t>
            </a:r>
            <a:r>
              <a:rPr lang="en-US" baseline="0" dirty="0" smtClean="0"/>
              <a:t>:</a:t>
            </a:r>
          </a:p>
          <a:p>
            <a:pPr marL="228600" indent="-228600">
              <a:buAutoNum type="arabicParenR"/>
            </a:pPr>
            <a:r>
              <a:rPr lang="en-US" baseline="0" dirty="0" smtClean="0"/>
              <a:t>A: </a:t>
            </a:r>
          </a:p>
          <a:p>
            <a:pPr marL="228600" indent="-228600">
              <a:buAutoNum type="arabicParenR"/>
            </a:pPr>
            <a:r>
              <a:rPr lang="en-US" baseline="0" dirty="0" smtClean="0"/>
              <a:t>B: </a:t>
            </a:r>
          </a:p>
          <a:p>
            <a:pPr marL="228600" indent="-228600">
              <a:buAutoNum type="arabicParenR"/>
            </a:pPr>
            <a:r>
              <a:rPr lang="en-US" baseline="0" dirty="0" smtClean="0"/>
              <a:t>C: </a:t>
            </a:r>
          </a:p>
          <a:p>
            <a:pPr marL="228600" indent="-228600">
              <a:buAutoNum type="arabicParenR"/>
            </a:pPr>
            <a:r>
              <a:rPr lang="en-US" baseline="0" dirty="0" smtClean="0"/>
              <a:t>D: </a:t>
            </a:r>
          </a:p>
          <a:p>
            <a:pPr marL="228600" indent="-228600">
              <a:buAutoNum type="arabicParenR"/>
            </a:pPr>
            <a:r>
              <a:rPr lang="en-US" baseline="0" dirty="0" smtClean="0"/>
              <a:t>E: </a:t>
            </a:r>
          </a:p>
          <a:p>
            <a:pPr marL="228600" indent="-228600">
              <a:buAutoNum type="arabicParenR"/>
            </a:pPr>
            <a:r>
              <a:rPr lang="en-US" baseline="0" dirty="0" smtClean="0"/>
              <a:t>F: </a:t>
            </a:r>
          </a:p>
          <a:p>
            <a:pPr marL="228600" indent="-228600">
              <a:buAutoNum type="arabicParenR"/>
            </a:pPr>
            <a:endParaRPr lang="en-US" baseline="0"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0E827EFA-5465-8D44-95A2-57B374621445}" type="slidenum">
              <a:rPr lang="en-US" smtClean="0"/>
              <a:t>15</a:t>
            </a:fld>
            <a:endParaRPr lang="en-US"/>
          </a:p>
        </p:txBody>
      </p:sp>
    </p:spTree>
    <p:extLst>
      <p:ext uri="{BB962C8B-B14F-4D97-AF65-F5344CB8AC3E}">
        <p14:creationId xmlns:p14="http://schemas.microsoft.com/office/powerpoint/2010/main" val="576484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362" name="Shape 36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baseline="0">
                <a:solidFill>
                  <a:srgbClr val="FF0000"/>
                </a:solidFill>
                <a:latin typeface="Times New Roman"/>
                <a:ea typeface="Times New Roman"/>
                <a:cs typeface="Times New Roman"/>
                <a:sym typeface="Times New Roman"/>
              </a:rPr>
              <a:t>Please put in notes here to explain poster so that someone else could summarize what your poster is about</a:t>
            </a:r>
          </a:p>
          <a:p>
            <a:pPr marL="0" marR="0" lvl="0" indent="0" algn="l" rtl="0">
              <a:spcBef>
                <a:spcPts val="0"/>
              </a:spcBef>
              <a:buNone/>
            </a:pPr>
            <a:endParaRPr sz="1200" b="0" i="0" u="none" strike="noStrike" cap="none" baseline="0">
              <a:solidFill>
                <a:schemeClr val="dk1"/>
              </a:solidFill>
              <a:latin typeface="Times New Roman"/>
              <a:ea typeface="Times New Roman"/>
              <a:cs typeface="Times New Roman"/>
              <a:sym typeface="Times New Roman"/>
            </a:endParaRP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363" name="Shape 36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16</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72" name="Shape 37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79" name="Shape 37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r>
              <a:rPr lang="en-US"/>
              <a:t>This is what Solr looks like on Firebox now</a:t>
            </a: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r>
              <a:rPr lang="en-US"/>
              <a:t>Solr on Firebox has two major components, the server and client. The server consists of a cluster of solr instances spread across many machines, together with a separate set of machines hosting Zookeeper. Zookeeper is responsible for cluster management and synchronization amongst the Solr instances; it knows if and when a node goes offline and communicates that to the Solr instances so they can reroute traffic accordingly.  Each solr instances locally maintains a part of the index (shard) as well as maybe replicas. </a:t>
            </a:r>
          </a:p>
          <a:p>
            <a:pPr lvl="0" rtl="0">
              <a:spcBef>
                <a:spcPts val="0"/>
              </a:spcBef>
              <a:buNone/>
            </a:pPr>
            <a:endParaRPr/>
          </a:p>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98" name="Shape 3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r>
              <a:rPr lang="en-US"/>
              <a:t>This experiment is designed less for low latency or high query rate than it was to take advantage of disk bandwidth. You can see the PCIe SSD interface is roughly 25 % in this experiment. In this case, the Solr index is large (~30 GB a shard). It can fit in memory but suffers from high GC activity that kill latency performance. </a:t>
            </a:r>
          </a:p>
          <a:p>
            <a:pPr lvl="0" rtl="0">
              <a:spcBef>
                <a:spcPts val="0"/>
              </a:spcBef>
              <a:buNone/>
            </a:pPr>
            <a:endParaRPr/>
          </a:p>
          <a:p>
            <a:pPr lvl="0" rtl="0">
              <a:spcBef>
                <a:spcPts val="0"/>
              </a:spcBef>
              <a:buNone/>
            </a:pPr>
            <a:r>
              <a:rPr lang="en-US"/>
              <a:t>What happens if attempt to keep search index on disk, rather than load it into memory...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39" name="Shape 13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baseline="0">
                <a:solidFill>
                  <a:srgbClr val="FF0000"/>
                </a:solidFill>
                <a:latin typeface="Times New Roman"/>
                <a:ea typeface="Times New Roman"/>
                <a:cs typeface="Times New Roman"/>
                <a:sym typeface="Times New Roman"/>
              </a:rPr>
              <a:t>Please put in notes here to explain poster so that someone else could summarize what your poster is about</a:t>
            </a:r>
          </a:p>
          <a:p>
            <a:pPr marL="0" marR="0" lvl="0" indent="0" algn="l" rtl="0">
              <a:spcBef>
                <a:spcPts val="0"/>
              </a:spcBef>
              <a:buNone/>
            </a:pPr>
            <a:endParaRPr sz="1200" b="0" i="0" u="none" strike="noStrike" cap="none" baseline="0">
              <a:solidFill>
                <a:schemeClr val="dk1"/>
              </a:solidFill>
              <a:latin typeface="Times New Roman"/>
              <a:ea typeface="Times New Roman"/>
              <a:cs typeface="Times New Roman"/>
              <a:sym typeface="Times New Roman"/>
            </a:endParaRP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40" name="Shape 14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2</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7" name="Shape 38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04" name="Shape 4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baseline="0">
                <a:solidFill>
                  <a:srgbClr val="FF0000"/>
                </a:solidFill>
                <a:latin typeface="Times New Roman"/>
                <a:ea typeface="Times New Roman"/>
                <a:cs typeface="Times New Roman"/>
                <a:sym typeface="Times New Roman"/>
              </a:rPr>
              <a:t>Please put in notes here to explain poster so that someone else could summarize what your poster is about</a:t>
            </a:r>
          </a:p>
          <a:p>
            <a:pPr marL="0" marR="0" lvl="0" indent="0" algn="l" rtl="0">
              <a:spcBef>
                <a:spcPts val="0"/>
              </a:spcBef>
              <a:buNone/>
            </a:pPr>
            <a:endParaRPr sz="1200" b="0" i="0" u="none" strike="noStrike" cap="none" baseline="0">
              <a:solidFill>
                <a:schemeClr val="dk1"/>
              </a:solidFill>
              <a:latin typeface="Times New Roman"/>
              <a:ea typeface="Times New Roman"/>
              <a:cs typeface="Times New Roman"/>
              <a:sym typeface="Times New Roman"/>
            </a:endParaRP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405" name="Shape 40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21</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12" name="Shape 4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baseline="0" dirty="0" smtClean="0">
                <a:solidFill>
                  <a:srgbClr val="FF0000"/>
                </a:solidFill>
                <a:latin typeface="Times New Roman"/>
                <a:ea typeface="Times New Roman"/>
                <a:cs typeface="Times New Roman"/>
                <a:sym typeface="Times New Roman"/>
              </a:rPr>
              <a:t>Co-scheduling (new benchmarks, is that the limiting factor?)</a:t>
            </a:r>
            <a:endParaRPr sz="1200" b="0" i="0" u="none" strike="noStrike" cap="none" baseline="0" dirty="0">
              <a:solidFill>
                <a:schemeClr val="dk1"/>
              </a:solidFill>
              <a:latin typeface="Times New Roman"/>
              <a:ea typeface="Times New Roman"/>
              <a:cs typeface="Times New Roman"/>
              <a:sym typeface="Times New Roman"/>
            </a:endParaRPr>
          </a:p>
          <a:p>
            <a:pPr marL="0" marR="0" lvl="0" indent="0" algn="l" rtl="0">
              <a:spcBef>
                <a:spcPts val="0"/>
              </a:spcBef>
              <a:buNone/>
            </a:pPr>
            <a:r>
              <a:rPr lang="en-US" sz="1200" b="0" i="0" u="none" strike="noStrike" cap="none" baseline="0" dirty="0" err="1" smtClean="0">
                <a:solidFill>
                  <a:schemeClr val="dk1"/>
                </a:solidFill>
                <a:latin typeface="Calibri"/>
                <a:ea typeface="Calibri"/>
                <a:cs typeface="Calibri"/>
                <a:sym typeface="Calibri"/>
              </a:rPr>
              <a:t>Aerospike</a:t>
            </a:r>
            <a:r>
              <a:rPr lang="en-US" sz="1200" b="0" i="0" u="none" strike="noStrike" cap="none" baseline="0" dirty="0" smtClean="0">
                <a:solidFill>
                  <a:schemeClr val="dk1"/>
                </a:solidFill>
                <a:latin typeface="Calibri"/>
                <a:ea typeface="Calibri"/>
                <a:cs typeface="Calibri"/>
                <a:sym typeface="Calibri"/>
              </a:rPr>
              <a:t> </a:t>
            </a:r>
            <a:r>
              <a:rPr lang="en-US" sz="1200" b="0" i="0" u="none" strike="noStrike" cap="none" baseline="0" dirty="0" err="1" smtClean="0">
                <a:solidFill>
                  <a:schemeClr val="dk1"/>
                </a:solidFill>
                <a:latin typeface="Calibri"/>
                <a:ea typeface="Calibri"/>
                <a:cs typeface="Calibri"/>
                <a:sym typeface="Calibri"/>
              </a:rPr>
              <a:t>vs</a:t>
            </a:r>
            <a:r>
              <a:rPr lang="en-US" sz="1200" b="0" i="0" u="none" strike="noStrike" cap="none" baseline="0" dirty="0" smtClean="0">
                <a:solidFill>
                  <a:schemeClr val="dk1"/>
                </a:solidFill>
                <a:latin typeface="Calibri"/>
                <a:ea typeface="Calibri"/>
                <a:cs typeface="Calibri"/>
                <a:sym typeface="Calibri"/>
              </a:rPr>
              <a:t> Cassandra</a:t>
            </a:r>
            <a:endParaRPr sz="1200" b="0" i="0" u="none" strike="noStrike" cap="none" baseline="0" dirty="0">
              <a:solidFill>
                <a:schemeClr val="dk1"/>
              </a:solidFill>
              <a:latin typeface="Calibri"/>
              <a:ea typeface="Calibri"/>
              <a:cs typeface="Calibri"/>
              <a:sym typeface="Calibri"/>
            </a:endParaRPr>
          </a:p>
        </p:txBody>
      </p:sp>
      <p:sp>
        <p:nvSpPr>
          <p:cNvPr id="413" name="Shape 41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22</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19" name="Shape 4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25" name="Shape 4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31" name="Shape 4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38" name="Shape 4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44" name="Shape 4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54" name="Shape 45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Raw benchmark of Firebox Network</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TODO:</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455" name="Shape 45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28</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61" name="Shape 46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Raw benchmark of Firebox Network</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TODO:</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462" name="Shape 46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29</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dirty="0">
                <a:solidFill>
                  <a:schemeClr val="dk1"/>
                </a:solidFill>
                <a:latin typeface="Calibri"/>
                <a:ea typeface="Calibri"/>
                <a:cs typeface="Calibri"/>
                <a:sym typeface="Calibri"/>
              </a:rPr>
              <a:t>Brief overview of Hardware / Software configuration of Firebox</a:t>
            </a:r>
          </a:p>
          <a:p>
            <a:pPr marL="0" marR="0" lvl="0" indent="0" algn="l" rtl="0">
              <a:spcBef>
                <a:spcPts val="0"/>
              </a:spcBef>
              <a:buNone/>
            </a:pPr>
            <a:endParaRPr sz="1200" b="0" i="0" u="none" strike="noStrike" cap="none" baseline="0" dirty="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dirty="0">
                <a:solidFill>
                  <a:schemeClr val="dk1"/>
                </a:solidFill>
                <a:latin typeface="Calibri"/>
                <a:ea typeface="Calibri"/>
                <a:cs typeface="Calibri"/>
                <a:sym typeface="Calibri"/>
              </a:rPr>
              <a:t>Aggregate memory and disk capacity:</a:t>
            </a:r>
          </a:p>
          <a:p>
            <a:pPr marL="0" marR="0" lvl="0" indent="0" algn="l" rtl="0">
              <a:spcBef>
                <a:spcPts val="0"/>
              </a:spcBef>
              <a:buSzPct val="25000"/>
              <a:buNone/>
            </a:pPr>
            <a:r>
              <a:rPr lang="en-US" sz="1200" b="0" i="0" u="none" strike="noStrike" cap="none" baseline="0" dirty="0">
                <a:solidFill>
                  <a:schemeClr val="dk1"/>
                </a:solidFill>
                <a:latin typeface="Calibri"/>
                <a:ea typeface="Calibri"/>
                <a:cs typeface="Calibri"/>
                <a:sym typeface="Calibri"/>
              </a:rPr>
              <a:t>- 1TB of RAM</a:t>
            </a:r>
          </a:p>
          <a:p>
            <a:pPr marL="0" marR="0" lvl="0" indent="0" algn="l" rtl="0">
              <a:spcBef>
                <a:spcPts val="0"/>
              </a:spcBef>
              <a:buSzPct val="25000"/>
              <a:buNone/>
            </a:pPr>
            <a:r>
              <a:rPr lang="en-US" sz="1200" b="0" i="0" u="none" strike="noStrike" cap="none" baseline="0" dirty="0">
                <a:solidFill>
                  <a:schemeClr val="dk1"/>
                </a:solidFill>
                <a:latin typeface="Calibri"/>
                <a:ea typeface="Calibri"/>
                <a:cs typeface="Calibri"/>
                <a:sym typeface="Calibri"/>
              </a:rPr>
              <a:t>- ~9.4TB of SSD storage</a:t>
            </a:r>
          </a:p>
        </p:txBody>
      </p:sp>
      <p:sp>
        <p:nvSpPr>
          <p:cNvPr id="148" name="Shape 14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3</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baseline="0">
                <a:solidFill>
                  <a:srgbClr val="FF0000"/>
                </a:solidFill>
                <a:latin typeface="Times New Roman"/>
                <a:ea typeface="Times New Roman"/>
                <a:cs typeface="Times New Roman"/>
                <a:sym typeface="Times New Roman"/>
              </a:rPr>
              <a:t>Please put in notes here to explain poster so that someone else could summarize what your poster is about</a:t>
            </a:r>
          </a:p>
          <a:p>
            <a:pPr marL="0" marR="0" lvl="0" indent="0" algn="l" rtl="0">
              <a:spcBef>
                <a:spcPts val="0"/>
              </a:spcBef>
              <a:buNone/>
            </a:pPr>
            <a:endParaRPr sz="1200" b="0" i="0" u="none" strike="noStrike" cap="none" baseline="0">
              <a:solidFill>
                <a:schemeClr val="dk1"/>
              </a:solidFill>
              <a:latin typeface="Times New Roman"/>
              <a:ea typeface="Times New Roman"/>
              <a:cs typeface="Times New Roman"/>
              <a:sym typeface="Times New Roman"/>
            </a:endParaRP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73" name="Shape 17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4</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baseline="0">
                <a:solidFill>
                  <a:srgbClr val="FF0000"/>
                </a:solidFill>
                <a:latin typeface="Times New Roman"/>
                <a:ea typeface="Times New Roman"/>
                <a:cs typeface="Times New Roman"/>
                <a:sym typeface="Times New Roman"/>
              </a:rPr>
              <a:t>Please put in notes here to explain poster so that someone else could summarize what your poster is about</a:t>
            </a:r>
          </a:p>
          <a:p>
            <a:pPr marL="0" marR="0" lvl="0" indent="0" algn="l" rtl="0">
              <a:spcBef>
                <a:spcPts val="0"/>
              </a:spcBef>
              <a:buNone/>
            </a:pPr>
            <a:endParaRPr sz="1200" b="0" i="0" u="none" strike="noStrike" cap="none" baseline="0">
              <a:solidFill>
                <a:schemeClr val="dk1"/>
              </a:solidFill>
              <a:latin typeface="Times New Roman"/>
              <a:ea typeface="Times New Roman"/>
              <a:cs typeface="Times New Roman"/>
              <a:sym typeface="Times New Roman"/>
            </a:endParaRP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95" name="Shape 19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5</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36" name="Shape 2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42" name="Shape 2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74" name="Shape 2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80" name="Shape 2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 name="Shape 16"/>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17" name="Shape 17"/>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8" name="Shape 18"/>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 name="Shape 19"/>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4"/>
        <p:cNvGrpSpPr/>
        <p:nvPr/>
      </p:nvGrpSpPr>
      <p:grpSpPr>
        <a:xfrm>
          <a:off x="0" y="0"/>
          <a:ext cx="0" cy="0"/>
          <a:chOff x="0" y="0"/>
          <a:chExt cx="0" cy="0"/>
        </a:xfrm>
      </p:grpSpPr>
      <p:sp>
        <p:nvSpPr>
          <p:cNvPr id="65" name="Shape 65"/>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6" name="Shape 66"/>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7" name="Shape 67"/>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73050"/>
            <a:ext cx="3008399" cy="1161900"/>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0" name="Shape 70"/>
          <p:cNvSpPr txBox="1">
            <a:spLocks noGrp="1"/>
          </p:cNvSpPr>
          <p:nvPr>
            <p:ph type="body" idx="1"/>
          </p:nvPr>
        </p:nvSpPr>
        <p:spPr>
          <a:xfrm>
            <a:off x="3575050" y="273050"/>
            <a:ext cx="5111699" cy="58529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1" name="Shape 71"/>
          <p:cNvSpPr txBox="1">
            <a:spLocks noGrp="1"/>
          </p:cNvSpPr>
          <p:nvPr>
            <p:ph type="body" idx="2"/>
          </p:nvPr>
        </p:nvSpPr>
        <p:spPr>
          <a:xfrm>
            <a:off x="457200" y="1435100"/>
            <a:ext cx="3008399" cy="4691099"/>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72" name="Shape 72"/>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3" name="Shape 73"/>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4" name="Shape 74"/>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1792288" y="4800600"/>
            <a:ext cx="5486399" cy="56669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7" name="Shape 77"/>
          <p:cNvSpPr>
            <a:spLocks noGrp="1"/>
          </p:cNvSpPr>
          <p:nvPr>
            <p:ph type="pic" idx="2"/>
          </p:nvPr>
        </p:nvSpPr>
        <p:spPr>
          <a:xfrm>
            <a:off x="1792288" y="612775"/>
            <a:ext cx="5486399" cy="4114800"/>
          </a:xfrm>
          <a:prstGeom prst="rect">
            <a:avLst/>
          </a:prstGeom>
          <a:noFill/>
          <a:ln>
            <a:noFill/>
          </a:ln>
        </p:spPr>
      </p:sp>
      <p:sp>
        <p:nvSpPr>
          <p:cNvPr id="78" name="Shape 78"/>
          <p:cNvSpPr txBox="1">
            <a:spLocks noGrp="1"/>
          </p:cNvSpPr>
          <p:nvPr>
            <p:ph type="body" idx="1"/>
          </p:nvPr>
        </p:nvSpPr>
        <p:spPr>
          <a:xfrm>
            <a:off x="1792288" y="5367337"/>
            <a:ext cx="5486399" cy="804899"/>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79" name="Shape 79"/>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0" name="Shape 80"/>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1" name="Shape 81"/>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4" name="Shape 84"/>
          <p:cNvSpPr txBox="1">
            <a:spLocks noGrp="1"/>
          </p:cNvSpPr>
          <p:nvPr>
            <p:ph type="body" idx="1"/>
          </p:nvPr>
        </p:nvSpPr>
        <p:spPr>
          <a:xfrm rot="5400000">
            <a:off x="2308949" y="-251550"/>
            <a:ext cx="4526100" cy="82296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85" name="Shape 85"/>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6" name="Shape 86"/>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7" name="Shape 87"/>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8"/>
        <p:cNvGrpSpPr/>
        <p:nvPr/>
      </p:nvGrpSpPr>
      <p:grpSpPr>
        <a:xfrm>
          <a:off x="0" y="0"/>
          <a:ext cx="0" cy="0"/>
          <a:chOff x="0" y="0"/>
          <a:chExt cx="0" cy="0"/>
        </a:xfrm>
      </p:grpSpPr>
      <p:sp>
        <p:nvSpPr>
          <p:cNvPr id="89" name="Shape 89"/>
          <p:cNvSpPr txBox="1">
            <a:spLocks noGrp="1"/>
          </p:cNvSpPr>
          <p:nvPr>
            <p:ph type="title"/>
          </p:nvPr>
        </p:nvSpPr>
        <p:spPr>
          <a:xfrm rot="5400000">
            <a:off x="4732349" y="2171687"/>
            <a:ext cx="5851500" cy="20574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0" name="Shape 90"/>
          <p:cNvSpPr txBox="1">
            <a:spLocks noGrp="1"/>
          </p:cNvSpPr>
          <p:nvPr>
            <p:ph type="body" idx="1"/>
          </p:nvPr>
        </p:nvSpPr>
        <p:spPr>
          <a:xfrm rot="5400000">
            <a:off x="541350" y="190488"/>
            <a:ext cx="5851500" cy="6019799"/>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91" name="Shape 91"/>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2" name="Shape 92"/>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3" name="Shape 93"/>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Slide">
    <p:spTree>
      <p:nvGrpSpPr>
        <p:cNvPr id="1" name="Shape 20"/>
        <p:cNvGrpSpPr/>
        <p:nvPr/>
      </p:nvGrpSpPr>
      <p:grpSpPr>
        <a:xfrm>
          <a:off x="0" y="0"/>
          <a:ext cx="0" cy="0"/>
          <a:chOff x="0" y="0"/>
          <a:chExt cx="0" cy="0"/>
        </a:xfrm>
      </p:grpSpPr>
      <p:pic>
        <p:nvPicPr>
          <p:cNvPr id="21" name="Shape 21"/>
          <p:cNvPicPr preferRelativeResize="0"/>
          <p:nvPr/>
        </p:nvPicPr>
        <p:blipFill rotWithShape="1">
          <a:blip r:embed="rId2">
            <a:alphaModFix/>
          </a:blip>
          <a:srcRect/>
          <a:stretch/>
        </p:blipFill>
        <p:spPr>
          <a:xfrm>
            <a:off x="6177" y="76200"/>
            <a:ext cx="2051100" cy="609599"/>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85800" y="2130425"/>
            <a:ext cx="7772400" cy="1470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4" name="Shape 24"/>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a:lvl1pPr>
            <a:lvl2pPr marL="457200" marR="0" indent="0" algn="ctr" rtl="0">
              <a:spcBef>
                <a:spcPts val="560"/>
              </a:spcBef>
              <a:buClr>
                <a:srgbClr val="888888"/>
              </a:buClr>
              <a:buFont typeface="Arial"/>
              <a:buNone/>
              <a:defRPr/>
            </a:lvl2pPr>
            <a:lvl3pPr marL="914400" marR="0" indent="0" algn="ctr" rtl="0">
              <a:spcBef>
                <a:spcPts val="480"/>
              </a:spcBef>
              <a:buClr>
                <a:srgbClr val="888888"/>
              </a:buClr>
              <a:buFont typeface="Arial"/>
              <a:buNone/>
              <a:defRPr/>
            </a:lvl3pPr>
            <a:lvl4pPr marL="1371600" marR="0" indent="0" algn="ctr" rtl="0">
              <a:spcBef>
                <a:spcPts val="400"/>
              </a:spcBef>
              <a:buClr>
                <a:srgbClr val="888888"/>
              </a:buClr>
              <a:buFont typeface="Arial"/>
              <a:buNone/>
              <a:defRPr/>
            </a:lvl4pPr>
            <a:lvl5pPr marL="1828800" marR="0" indent="0" algn="ctr" rtl="0">
              <a:spcBef>
                <a:spcPts val="400"/>
              </a:spcBef>
              <a:buClr>
                <a:srgbClr val="888888"/>
              </a:buClr>
              <a:buFont typeface="Arial"/>
              <a:buNone/>
              <a:defRPr/>
            </a:lvl5pPr>
            <a:lvl6pPr marL="2286000" marR="0" indent="0" algn="ctr" rtl="0">
              <a:spcBef>
                <a:spcPts val="400"/>
              </a:spcBef>
              <a:buClr>
                <a:srgbClr val="888888"/>
              </a:buClr>
              <a:buFont typeface="Arial"/>
              <a:buNone/>
              <a:defRPr/>
            </a:lvl6pPr>
            <a:lvl7pPr marL="2743200" marR="0" indent="0" algn="ctr" rtl="0">
              <a:spcBef>
                <a:spcPts val="400"/>
              </a:spcBef>
              <a:buClr>
                <a:srgbClr val="888888"/>
              </a:buClr>
              <a:buFont typeface="Arial"/>
              <a:buNone/>
              <a:defRPr/>
            </a:lvl7pPr>
            <a:lvl8pPr marL="3200400" marR="0" indent="0" algn="ctr" rtl="0">
              <a:spcBef>
                <a:spcPts val="400"/>
              </a:spcBef>
              <a:buClr>
                <a:srgbClr val="888888"/>
              </a:buClr>
              <a:buFont typeface="Arial"/>
              <a:buNone/>
              <a:defRPr/>
            </a:lvl8pPr>
            <a:lvl9pPr marL="3657600" marR="0" indent="0" algn="ctr" rtl="0">
              <a:spcBef>
                <a:spcPts val="400"/>
              </a:spcBef>
              <a:buClr>
                <a:srgbClr val="888888"/>
              </a:buClr>
              <a:buFont typeface="Arial"/>
              <a:buNone/>
              <a:defRPr/>
            </a:lvl9pPr>
          </a:lstStyle>
          <a:p>
            <a:endParaRPr/>
          </a:p>
        </p:txBody>
      </p:sp>
      <p:sp>
        <p:nvSpPr>
          <p:cNvPr id="25" name="Shape 25"/>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6" name="Shape 26"/>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7" name="Shape 27"/>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2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1" name="Shape 31"/>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2" name="Shape 32"/>
          <p:cNvSpPr txBox="1">
            <a:spLocks noGrp="1"/>
          </p:cNvSpPr>
          <p:nvPr>
            <p:ph type="sldNum" idx="12"/>
          </p:nvPr>
        </p:nvSpPr>
        <p:spPr>
          <a:xfrm>
            <a:off x="8556792" y="6333132"/>
            <a:ext cx="548699" cy="524699"/>
          </a:xfrm>
          <a:prstGeom prst="rect">
            <a:avLst/>
          </a:prstGeom>
          <a:noFill/>
          <a:ln>
            <a:noFill/>
          </a:ln>
        </p:spPr>
        <p:txBody>
          <a:bodyPr lIns="91425" tIns="91425" rIns="91425" bIns="91425" anchor="b"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Clr>
                <a:srgbClr val="888888"/>
              </a:buClr>
              <a:buSzPct val="25000"/>
              <a:buFont typeface="Calibri"/>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7"/>
            <a:ext cx="8229600" cy="11432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 name="Shape 35"/>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sldNum" idx="12"/>
          </p:nvPr>
        </p:nvSpPr>
        <p:spPr>
          <a:xfrm>
            <a:off x="8556792" y="6333132"/>
            <a:ext cx="548699" cy="524699"/>
          </a:xfrm>
          <a:prstGeom prst="rect">
            <a:avLst/>
          </a:prstGeom>
          <a:noFill/>
          <a:ln>
            <a:noFill/>
          </a:ln>
        </p:spPr>
        <p:txBody>
          <a:bodyPr lIns="91425" tIns="91425" rIns="91425" bIns="91425" anchor="b"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Clr>
                <a:srgbClr val="888888"/>
              </a:buClr>
              <a:buSzPct val="25000"/>
              <a:buFont typeface="Calibri"/>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722312" y="4406900"/>
            <a:ext cx="7772400" cy="1361999"/>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1"/>
          </p:nvPr>
        </p:nvSpPr>
        <p:spPr>
          <a:xfrm>
            <a:off x="722312" y="2906713"/>
            <a:ext cx="7772400" cy="1500300"/>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a:lvl1pPr>
            <a:lvl2pPr marL="457200" indent="0" rtl="0">
              <a:spcBef>
                <a:spcPts val="0"/>
              </a:spcBef>
              <a:buClr>
                <a:srgbClr val="888888"/>
              </a:buClr>
              <a:buFont typeface="Calibri"/>
              <a:buNone/>
              <a:defRPr/>
            </a:lvl2pPr>
            <a:lvl3pPr marL="914400" indent="0" rtl="0">
              <a:spcBef>
                <a:spcPts val="0"/>
              </a:spcBef>
              <a:buClr>
                <a:srgbClr val="888888"/>
              </a:buClr>
              <a:buFont typeface="Calibri"/>
              <a:buNone/>
              <a:defRPr/>
            </a:lvl3pPr>
            <a:lvl4pPr marL="1371600" indent="0" rtl="0">
              <a:spcBef>
                <a:spcPts val="0"/>
              </a:spcBef>
              <a:buClr>
                <a:srgbClr val="888888"/>
              </a:buClr>
              <a:buFont typeface="Calibri"/>
              <a:buNone/>
              <a:defRPr/>
            </a:lvl4pPr>
            <a:lvl5pPr marL="1828800" indent="0" rtl="0">
              <a:spcBef>
                <a:spcPts val="0"/>
              </a:spcBef>
              <a:buClr>
                <a:srgbClr val="888888"/>
              </a:buClr>
              <a:buFont typeface="Calibri"/>
              <a:buNone/>
              <a:defRPr/>
            </a:lvl5pPr>
            <a:lvl6pPr marL="2286000" indent="0" rtl="0">
              <a:spcBef>
                <a:spcPts val="0"/>
              </a:spcBef>
              <a:buClr>
                <a:srgbClr val="888888"/>
              </a:buClr>
              <a:buFont typeface="Calibri"/>
              <a:buNone/>
              <a:defRPr/>
            </a:lvl6pPr>
            <a:lvl7pPr marL="2743200" indent="0" rtl="0">
              <a:spcBef>
                <a:spcPts val="0"/>
              </a:spcBef>
              <a:buClr>
                <a:srgbClr val="888888"/>
              </a:buClr>
              <a:buFont typeface="Calibri"/>
              <a:buNone/>
              <a:defRPr/>
            </a:lvl7pPr>
            <a:lvl8pPr marL="3200400" indent="0" rtl="0">
              <a:spcBef>
                <a:spcPts val="0"/>
              </a:spcBef>
              <a:buClr>
                <a:srgbClr val="888888"/>
              </a:buClr>
              <a:buFont typeface="Calibri"/>
              <a:buNone/>
              <a:defRPr/>
            </a:lvl8pPr>
            <a:lvl9pPr marL="3657600" indent="0" rtl="0">
              <a:spcBef>
                <a:spcPts val="0"/>
              </a:spcBef>
              <a:buClr>
                <a:srgbClr val="888888"/>
              </a:buClr>
              <a:buFont typeface="Calibri"/>
              <a:buNone/>
              <a:defRPr/>
            </a:lvl9pPr>
          </a:lstStyle>
          <a:p>
            <a:endParaRPr/>
          </a:p>
        </p:txBody>
      </p:sp>
      <p:sp>
        <p:nvSpPr>
          <p:cNvPr id="40" name="Shape 40"/>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1" name="Shape 41"/>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2" name="Shape 42"/>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body" idx="1"/>
          </p:nvPr>
        </p:nvSpPr>
        <p:spPr>
          <a:xfrm>
            <a:off x="457200" y="1600200"/>
            <a:ext cx="4038599" cy="45261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body" idx="2"/>
          </p:nvPr>
        </p:nvSpPr>
        <p:spPr>
          <a:xfrm>
            <a:off x="4648200" y="1600200"/>
            <a:ext cx="4038599" cy="45261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7" name="Shape 47"/>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8" name="Shape 48"/>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9" name="Shape 49"/>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2" name="Shape 52"/>
          <p:cNvSpPr txBox="1">
            <a:spLocks noGrp="1"/>
          </p:cNvSpPr>
          <p:nvPr>
            <p:ph type="body" idx="1"/>
          </p:nvPr>
        </p:nvSpPr>
        <p:spPr>
          <a:xfrm>
            <a:off x="457200" y="1535112"/>
            <a:ext cx="4040099" cy="639900"/>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53" name="Shape 53"/>
          <p:cNvSpPr txBox="1">
            <a:spLocks noGrp="1"/>
          </p:cNvSpPr>
          <p:nvPr>
            <p:ph type="body" idx="2"/>
          </p:nvPr>
        </p:nvSpPr>
        <p:spPr>
          <a:xfrm>
            <a:off x="457200" y="2174875"/>
            <a:ext cx="4040099" cy="39513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4" name="Shape 54"/>
          <p:cNvSpPr txBox="1">
            <a:spLocks noGrp="1"/>
          </p:cNvSpPr>
          <p:nvPr>
            <p:ph type="body" idx="3"/>
          </p:nvPr>
        </p:nvSpPr>
        <p:spPr>
          <a:xfrm>
            <a:off x="4645025" y="1535112"/>
            <a:ext cx="4041900" cy="639900"/>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55" name="Shape 55"/>
          <p:cNvSpPr txBox="1">
            <a:spLocks noGrp="1"/>
          </p:cNvSpPr>
          <p:nvPr>
            <p:ph type="body" idx="4"/>
          </p:nvPr>
        </p:nvSpPr>
        <p:spPr>
          <a:xfrm>
            <a:off x="4645025" y="2174875"/>
            <a:ext cx="4041900" cy="39513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7" name="Shape 57"/>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8" name="Shape 58"/>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1" name="Shape 61"/>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2" name="Shape 62"/>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3" name="Shape 63"/>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indent="-139700" algn="l" rtl="0">
              <a:spcBef>
                <a:spcPts val="640"/>
              </a:spcBef>
              <a:buClr>
                <a:schemeClr val="dk1"/>
              </a:buClr>
              <a:buFont typeface="Arial"/>
              <a:buChar char="•"/>
              <a:defRPr/>
            </a:lvl1pPr>
            <a:lvl2pPr marL="742950" marR="0" indent="-107950" algn="l" rtl="0">
              <a:spcBef>
                <a:spcPts val="560"/>
              </a:spcBef>
              <a:buClr>
                <a:schemeClr val="dk1"/>
              </a:buClr>
              <a:buFont typeface="Arial"/>
              <a:buChar char="–"/>
              <a:defRPr/>
            </a:lvl2pPr>
            <a:lvl3pPr marL="1143000" marR="0" indent="-76200" algn="l" rtl="0">
              <a:spcBef>
                <a:spcPts val="480"/>
              </a:spcBef>
              <a:buClr>
                <a:schemeClr val="dk1"/>
              </a:buClr>
              <a:buFont typeface="Arial"/>
              <a:buChar char="•"/>
              <a:defRPr/>
            </a:lvl3pPr>
            <a:lvl4pPr marL="1600200" marR="0" indent="-101600" algn="l" rtl="0">
              <a:spcBef>
                <a:spcPts val="400"/>
              </a:spcBef>
              <a:buClr>
                <a:schemeClr val="dk1"/>
              </a:buClr>
              <a:buFont typeface="Arial"/>
              <a:buChar char="–"/>
              <a:defRPr/>
            </a:lvl4pPr>
            <a:lvl5pPr marL="2057400" marR="0" indent="-101600" algn="l" rtl="0">
              <a:spcBef>
                <a:spcPts val="400"/>
              </a:spcBef>
              <a:buClr>
                <a:schemeClr val="dk1"/>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11" name="Shape 11"/>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p:nvPr/>
        </p:nvSpPr>
        <p:spPr>
          <a:xfrm>
            <a:off x="0" y="1371600"/>
            <a:ext cx="9143998" cy="300982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chemeClr val="dk1"/>
              </a:buClr>
              <a:buSzPct val="25000"/>
              <a:buFont typeface="Arial"/>
              <a:buNone/>
            </a:pPr>
            <a:r>
              <a:rPr lang="en-US" sz="5200" b="0" i="0" u="none" strike="noStrike" cap="small" baseline="0" dirty="0">
                <a:solidFill>
                  <a:schemeClr val="dk1"/>
                </a:solidFill>
                <a:latin typeface="Arial"/>
                <a:ea typeface="Arial"/>
                <a:cs typeface="Arial"/>
                <a:sym typeface="Arial"/>
              </a:rPr>
              <a:t>Prototyping</a:t>
            </a:r>
          </a:p>
          <a:p>
            <a:pPr marL="0" marR="0" lvl="0" indent="0" algn="ctr" rtl="0">
              <a:spcBef>
                <a:spcPts val="3600"/>
              </a:spcBef>
              <a:spcAft>
                <a:spcPts val="0"/>
              </a:spcAft>
              <a:buClr>
                <a:schemeClr val="dk1"/>
              </a:buClr>
              <a:buSzPct val="25000"/>
              <a:buFont typeface="Arial"/>
              <a:buNone/>
            </a:pPr>
            <a:r>
              <a:rPr lang="en-US" sz="5200" b="0" i="0" u="none" strike="noStrike" cap="small" baseline="0" dirty="0">
                <a:solidFill>
                  <a:schemeClr val="dk1"/>
                </a:solidFill>
                <a:latin typeface="Arial"/>
                <a:ea typeface="Arial"/>
                <a:cs typeface="Arial"/>
                <a:sym typeface="Arial"/>
              </a:rPr>
              <a:t>Firebox-0</a:t>
            </a:r>
          </a:p>
          <a:p>
            <a:pPr marL="0" marR="0" lvl="0" indent="0" algn="ctr" rtl="0">
              <a:spcBef>
                <a:spcPts val="3600"/>
              </a:spcBef>
              <a:spcAft>
                <a:spcPts val="1200"/>
              </a:spcAft>
              <a:buClr>
                <a:schemeClr val="dk1"/>
              </a:buClr>
              <a:buSzPct val="25000"/>
              <a:buFont typeface="Arial"/>
              <a:buNone/>
            </a:pPr>
            <a:r>
              <a:rPr lang="en-US" sz="5200" b="0" i="0" u="none" strike="noStrike" cap="small" baseline="0" dirty="0">
                <a:solidFill>
                  <a:schemeClr val="dk1"/>
                </a:solidFill>
                <a:latin typeface="Arial"/>
                <a:ea typeface="Arial"/>
                <a:cs typeface="Arial"/>
                <a:sym typeface="Arial"/>
              </a:rPr>
              <a:t> </a:t>
            </a:r>
          </a:p>
        </p:txBody>
      </p:sp>
      <p:sp>
        <p:nvSpPr>
          <p:cNvPr id="118" name="Shape 118"/>
          <p:cNvSpPr txBox="1"/>
          <p:nvPr/>
        </p:nvSpPr>
        <p:spPr>
          <a:xfrm>
            <a:off x="8238" y="3545103"/>
            <a:ext cx="9135754" cy="1314449"/>
          </a:xfrm>
          <a:prstGeom prst="rect">
            <a:avLst/>
          </a:prstGeom>
          <a:noFill/>
          <a:ln>
            <a:noFill/>
          </a:ln>
        </p:spPr>
        <p:txBody>
          <a:bodyPr lIns="91425" tIns="45700" rIns="91425" bIns="45700" anchor="t" anchorCtr="0">
            <a:noAutofit/>
          </a:bodyPr>
          <a:lstStyle/>
          <a:p>
            <a:pPr marL="0" marR="0" lvl="0" indent="0" algn="ctr" rtl="0">
              <a:spcBef>
                <a:spcPts val="440"/>
              </a:spcBef>
              <a:buClr>
                <a:srgbClr val="262626"/>
              </a:buClr>
              <a:buSzPct val="25000"/>
              <a:buFont typeface="Arial"/>
              <a:buNone/>
            </a:pPr>
            <a:r>
              <a:rPr lang="en-US" sz="2200" b="0" i="0" u="none" strike="noStrike" cap="none" baseline="0" dirty="0" smtClean="0">
                <a:solidFill>
                  <a:srgbClr val="262626"/>
                </a:solidFill>
                <a:latin typeface="Oswald"/>
                <a:ea typeface="Oswald"/>
                <a:cs typeface="Oswald"/>
                <a:sym typeface="Oswald"/>
              </a:rPr>
              <a:t>Nathan </a:t>
            </a:r>
            <a:r>
              <a:rPr lang="en-US" sz="2200" b="0" i="0" u="none" strike="noStrike" cap="none" baseline="0" dirty="0">
                <a:solidFill>
                  <a:srgbClr val="262626"/>
                </a:solidFill>
                <a:latin typeface="Oswald"/>
                <a:ea typeface="Oswald"/>
                <a:cs typeface="Oswald"/>
                <a:sym typeface="Oswald"/>
              </a:rPr>
              <a:t>Pemberton   Joao Carreira   Zach </a:t>
            </a:r>
            <a:r>
              <a:rPr lang="en-US" sz="2200" b="0" i="0" u="none" strike="noStrike" cap="none" baseline="0" dirty="0" err="1">
                <a:solidFill>
                  <a:srgbClr val="262626"/>
                </a:solidFill>
                <a:latin typeface="Oswald"/>
                <a:ea typeface="Oswald"/>
                <a:cs typeface="Oswald"/>
                <a:sym typeface="Oswald"/>
              </a:rPr>
              <a:t>Rowinski</a:t>
            </a:r>
            <a:r>
              <a:rPr lang="en-US" sz="2200" b="0" i="0" u="none" strike="noStrike" cap="none" baseline="0" dirty="0">
                <a:solidFill>
                  <a:srgbClr val="262626"/>
                </a:solidFill>
                <a:latin typeface="Oswald"/>
                <a:ea typeface="Oswald"/>
                <a:cs typeface="Oswald"/>
                <a:sym typeface="Oswald"/>
              </a:rPr>
              <a:t>   Martin Maas</a:t>
            </a:r>
          </a:p>
          <a:p>
            <a:pPr marL="0" marR="0" lvl="0" indent="0" algn="ctr" rtl="0">
              <a:spcBef>
                <a:spcPts val="440"/>
              </a:spcBef>
              <a:buClr>
                <a:srgbClr val="262626"/>
              </a:buClr>
              <a:buSzPct val="25000"/>
              <a:buFont typeface="Arial"/>
              <a:buNone/>
            </a:pPr>
            <a:r>
              <a:rPr lang="en-US" sz="2200" b="0" i="0" u="none" strike="noStrike" cap="none" baseline="0" dirty="0">
                <a:solidFill>
                  <a:srgbClr val="262626"/>
                </a:solidFill>
                <a:latin typeface="Oswald"/>
                <a:ea typeface="Oswald"/>
                <a:cs typeface="Oswald"/>
                <a:sym typeface="Oswald"/>
              </a:rPr>
              <a:t>+ The Entire Firebox </a:t>
            </a:r>
            <a:r>
              <a:rPr lang="en-US" sz="2200" b="0" i="0" u="none" strike="noStrike" cap="none" baseline="0" dirty="0" smtClean="0">
                <a:solidFill>
                  <a:srgbClr val="262626"/>
                </a:solidFill>
                <a:latin typeface="Oswald"/>
                <a:ea typeface="Oswald"/>
                <a:cs typeface="Oswald"/>
                <a:sym typeface="Oswald"/>
              </a:rPr>
              <a:t>Group</a:t>
            </a:r>
          </a:p>
          <a:p>
            <a:pPr algn="ctr">
              <a:spcBef>
                <a:spcPts val="440"/>
              </a:spcBef>
              <a:buClr>
                <a:srgbClr val="262626"/>
              </a:buClr>
              <a:buSzPct val="25000"/>
            </a:pPr>
            <a:r>
              <a:rPr lang="en-US" sz="2200" dirty="0" err="1">
                <a:solidFill>
                  <a:srgbClr val="262626"/>
                </a:solidFill>
                <a:latin typeface="Oswald"/>
                <a:ea typeface="Oswald"/>
                <a:cs typeface="Oswald"/>
                <a:sym typeface="Oswald"/>
              </a:rPr>
              <a:t>Krste</a:t>
            </a:r>
            <a:r>
              <a:rPr lang="en-US" sz="2200" dirty="0">
                <a:solidFill>
                  <a:srgbClr val="262626"/>
                </a:solidFill>
                <a:latin typeface="Oswald"/>
                <a:ea typeface="Oswald"/>
                <a:cs typeface="Oswald"/>
                <a:sym typeface="Oswald"/>
              </a:rPr>
              <a:t> </a:t>
            </a:r>
            <a:r>
              <a:rPr lang="en-US" sz="2200" dirty="0" err="1">
                <a:solidFill>
                  <a:srgbClr val="262626"/>
                </a:solidFill>
                <a:latin typeface="Oswald"/>
                <a:ea typeface="Oswald"/>
                <a:cs typeface="Oswald"/>
                <a:sym typeface="Oswald"/>
              </a:rPr>
              <a:t>Asanović</a:t>
            </a:r>
            <a:r>
              <a:rPr lang="en-US" sz="2200" dirty="0">
                <a:solidFill>
                  <a:srgbClr val="262626"/>
                </a:solidFill>
                <a:latin typeface="Oswald"/>
                <a:ea typeface="Oswald"/>
                <a:cs typeface="Oswald"/>
                <a:sym typeface="Oswald"/>
              </a:rPr>
              <a:t>          Randy Katz</a:t>
            </a:r>
          </a:p>
          <a:p>
            <a:pPr marL="0" marR="0" lvl="0" indent="0" algn="ctr" rtl="0">
              <a:spcBef>
                <a:spcPts val="440"/>
              </a:spcBef>
              <a:buClr>
                <a:srgbClr val="262626"/>
              </a:buClr>
              <a:buSzPct val="25000"/>
              <a:buFont typeface="Arial"/>
              <a:buNone/>
            </a:pPr>
            <a:endParaRPr lang="en-US" sz="2200" b="0" i="0" u="none" strike="noStrike" cap="none" baseline="0" dirty="0">
              <a:solidFill>
                <a:srgbClr val="262626"/>
              </a:solidFill>
              <a:latin typeface="Oswald"/>
              <a:ea typeface="Oswald"/>
              <a:cs typeface="Oswald"/>
              <a:sym typeface="Oswald"/>
            </a:endParaRPr>
          </a:p>
        </p:txBody>
      </p:sp>
      <p:pic>
        <p:nvPicPr>
          <p:cNvPr id="119" name="Shape 119"/>
          <p:cNvPicPr preferRelativeResize="0"/>
          <p:nvPr/>
        </p:nvPicPr>
        <p:blipFill rotWithShape="1">
          <a:blip r:embed="rId3">
            <a:alphaModFix/>
          </a:blip>
          <a:srcRect/>
          <a:stretch/>
        </p:blipFill>
        <p:spPr>
          <a:xfrm>
            <a:off x="8238" y="5084278"/>
            <a:ext cx="3120176" cy="1179969"/>
          </a:xfrm>
          <a:prstGeom prst="rect">
            <a:avLst/>
          </a:prstGeom>
          <a:noFill/>
          <a:ln>
            <a:noFill/>
          </a:ln>
        </p:spPr>
      </p:pic>
      <p:pic>
        <p:nvPicPr>
          <p:cNvPr id="120" name="Shape 120"/>
          <p:cNvPicPr preferRelativeResize="0"/>
          <p:nvPr/>
        </p:nvPicPr>
        <p:blipFill rotWithShape="1">
          <a:blip r:embed="rId4">
            <a:alphaModFix/>
          </a:blip>
          <a:srcRect/>
          <a:stretch/>
        </p:blipFill>
        <p:spPr>
          <a:xfrm>
            <a:off x="6088805" y="5081730"/>
            <a:ext cx="2994103" cy="1058629"/>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660259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2431" y="302842"/>
            <a:ext cx="6572758" cy="553998"/>
          </a:xfrm>
          <a:prstGeom prst="rect">
            <a:avLst/>
          </a:prstGeom>
          <a:noFill/>
        </p:spPr>
        <p:txBody>
          <a:bodyPr wrap="none" rtlCol="0">
            <a:spAutoFit/>
          </a:bodyPr>
          <a:lstStyle/>
          <a:p>
            <a:r>
              <a:rPr lang="en-US" sz="3000" b="1" dirty="0" smtClean="0"/>
              <a:t>Firebox-0 Network Latency / Bandwidth</a:t>
            </a:r>
            <a:endParaRPr lang="en-US" sz="3000" b="1" dirty="0"/>
          </a:p>
        </p:txBody>
      </p:sp>
      <p:sp>
        <p:nvSpPr>
          <p:cNvPr id="17" name="TextBox 16"/>
          <p:cNvSpPr txBox="1"/>
          <p:nvPr/>
        </p:nvSpPr>
        <p:spPr>
          <a:xfrm>
            <a:off x="228600" y="4876800"/>
            <a:ext cx="4191000" cy="1781242"/>
          </a:xfrm>
          <a:prstGeom prst="rect">
            <a:avLst/>
          </a:prstGeom>
          <a:noFill/>
          <a:ln>
            <a:solidFill>
              <a:schemeClr val="tx1"/>
            </a:solidFill>
          </a:ln>
        </p:spPr>
        <p:txBody>
          <a:bodyPr wrap="none" rtlCol="0">
            <a:normAutofit/>
          </a:bodyPr>
          <a:lstStyle/>
          <a:p>
            <a:endParaRPr lang="en-US" dirty="0" smtClean="0"/>
          </a:p>
          <a:p>
            <a:r>
              <a:rPr lang="en-US" dirty="0" smtClean="0"/>
              <a:t>RDMA Ping Pong Benchmark:</a:t>
            </a:r>
          </a:p>
          <a:p>
            <a:pPr marL="412750" lvl="1" indent="-285750">
              <a:buFont typeface="Arial"/>
              <a:buChar char="•"/>
            </a:pPr>
            <a:r>
              <a:rPr lang="en-US" dirty="0" smtClean="0"/>
              <a:t>RDMA connection is setup through</a:t>
            </a:r>
          </a:p>
          <a:p>
            <a:pPr marL="127000" lvl="1"/>
            <a:r>
              <a:rPr lang="en-US" dirty="0" smtClean="0"/>
              <a:t> TCP/IP</a:t>
            </a:r>
          </a:p>
          <a:p>
            <a:pPr marL="412750" lvl="1" indent="-285750">
              <a:buFont typeface="Arial"/>
              <a:buChar char="•"/>
            </a:pPr>
            <a:r>
              <a:rPr lang="en-US" dirty="0" smtClean="0"/>
              <a:t>Sequential RDMA reads with different</a:t>
            </a:r>
          </a:p>
          <a:p>
            <a:pPr marL="127000" lvl="1"/>
            <a:r>
              <a:rPr lang="en-US" dirty="0" smtClean="0"/>
              <a:t>sizes</a:t>
            </a:r>
          </a:p>
        </p:txBody>
      </p:sp>
      <p:pic>
        <p:nvPicPr>
          <p:cNvPr id="2" name="Picture 1" descr="raw_firebox_latency_illus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990601"/>
            <a:ext cx="3824710" cy="3810000"/>
          </a:xfrm>
          <a:prstGeom prst="rect">
            <a:avLst/>
          </a:prstGeom>
        </p:spPr>
      </p:pic>
      <p:pic>
        <p:nvPicPr>
          <p:cNvPr id="3" name="Picture 2" descr="raw_firebox_bandwidth_illust.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990600"/>
            <a:ext cx="4419600" cy="3718662"/>
          </a:xfrm>
          <a:prstGeom prst="rect">
            <a:avLst/>
          </a:prstGeom>
        </p:spPr>
      </p:pic>
      <p:sp>
        <p:nvSpPr>
          <p:cNvPr id="9" name="TextBox 8"/>
          <p:cNvSpPr txBox="1"/>
          <p:nvPr/>
        </p:nvSpPr>
        <p:spPr>
          <a:xfrm>
            <a:off x="4617983" y="4876800"/>
            <a:ext cx="4068817" cy="1781242"/>
          </a:xfrm>
          <a:prstGeom prst="rect">
            <a:avLst/>
          </a:prstGeom>
          <a:noFill/>
          <a:ln>
            <a:solidFill>
              <a:schemeClr val="tx1"/>
            </a:solidFill>
          </a:ln>
        </p:spPr>
        <p:txBody>
          <a:bodyPr wrap="none" rtlCol="0">
            <a:noAutofit/>
          </a:bodyPr>
          <a:lstStyle/>
          <a:p>
            <a:endParaRPr lang="en-US" dirty="0" smtClean="0"/>
          </a:p>
          <a:p>
            <a:r>
              <a:rPr lang="en-US" dirty="0" smtClean="0"/>
              <a:t>Latency:</a:t>
            </a:r>
          </a:p>
          <a:p>
            <a:pPr marL="581025" lvl="1" indent="-290513">
              <a:buFont typeface="Wingdings" charset="2"/>
              <a:buChar char="§"/>
            </a:pPr>
            <a:r>
              <a:rPr lang="en-US" dirty="0" smtClean="0"/>
              <a:t>Latency of 1.7us for small packets</a:t>
            </a:r>
          </a:p>
          <a:p>
            <a:pPr marL="581025" lvl="1" indent="-290513">
              <a:buFont typeface="Wingdings" charset="2"/>
              <a:buChar char="§"/>
            </a:pPr>
            <a:r>
              <a:rPr lang="en-US" dirty="0" smtClean="0"/>
              <a:t>High latency for big (&gt;1MB) packets</a:t>
            </a:r>
            <a:endParaRPr lang="en-US" dirty="0" smtClean="0"/>
          </a:p>
          <a:p>
            <a:pPr marL="0" lvl="1"/>
            <a:r>
              <a:rPr lang="en-US" dirty="0" smtClean="0"/>
              <a:t>Bandwidth:</a:t>
            </a:r>
            <a:endParaRPr lang="en-US" dirty="0" smtClean="0"/>
          </a:p>
          <a:p>
            <a:pPr marL="581025" lvl="1" indent="-290513">
              <a:buFont typeface="Wingdings" charset="2"/>
              <a:buChar char="§"/>
            </a:pPr>
            <a:r>
              <a:rPr lang="en-US" dirty="0" smtClean="0"/>
              <a:t>Low bandwidth for small packets</a:t>
            </a:r>
          </a:p>
          <a:p>
            <a:pPr marL="581025" lvl="1" indent="-290513">
              <a:buFont typeface="Wingdings" charset="2"/>
              <a:buChar char="§"/>
            </a:pPr>
            <a:r>
              <a:rPr lang="en-US" dirty="0"/>
              <a:t>Maximum bandwidth of ~5 GB/</a:t>
            </a:r>
            <a:r>
              <a:rPr lang="en-US" dirty="0" smtClean="0"/>
              <a:t>s</a:t>
            </a:r>
            <a:endParaRPr lang="en-US" dirty="0"/>
          </a:p>
        </p:txBody>
      </p:sp>
    </p:spTree>
    <p:extLst>
      <p:ext uri="{BB962C8B-B14F-4D97-AF65-F5344CB8AC3E}">
        <p14:creationId xmlns:p14="http://schemas.microsoft.com/office/powerpoint/2010/main" val="245720935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p:nvPr/>
        </p:nvSpPr>
        <p:spPr>
          <a:xfrm>
            <a:off x="182561" y="533400"/>
            <a:ext cx="8732836" cy="7620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Key-value stores on Firebox-0</a:t>
            </a:r>
          </a:p>
        </p:txBody>
      </p:sp>
      <p:grpSp>
        <p:nvGrpSpPr>
          <p:cNvPr id="292" name="Shape 292"/>
          <p:cNvGrpSpPr/>
          <p:nvPr/>
        </p:nvGrpSpPr>
        <p:grpSpPr>
          <a:xfrm>
            <a:off x="609600" y="1904999"/>
            <a:ext cx="8295334" cy="4002174"/>
            <a:chOff x="685800" y="1539366"/>
            <a:chExt cx="8295334" cy="3163974"/>
          </a:xfrm>
        </p:grpSpPr>
        <p:sp>
          <p:nvSpPr>
            <p:cNvPr id="293" name="Shape 293"/>
            <p:cNvSpPr/>
            <p:nvPr/>
          </p:nvSpPr>
          <p:spPr>
            <a:xfrm>
              <a:off x="685800" y="4283455"/>
              <a:ext cx="7109232"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“WSC Executive” (</a:t>
              </a:r>
              <a:r>
                <a:rPr lang="en-US" sz="1600" b="1" i="0" u="none" strike="noStrike" cap="none" baseline="0">
                  <a:solidFill>
                    <a:schemeClr val="dk1"/>
                  </a:solidFill>
                  <a:latin typeface="Arial"/>
                  <a:ea typeface="Arial"/>
                  <a:cs typeface="Arial"/>
                  <a:sym typeface="Arial"/>
                </a:rPr>
                <a:t>Xen</a:t>
              </a:r>
              <a:r>
                <a:rPr lang="en-US" sz="1600" b="0" i="0" u="none" strike="noStrike" cap="none" baseline="0">
                  <a:solidFill>
                    <a:schemeClr val="dk1"/>
                  </a:solidFill>
                  <a:latin typeface="Arial"/>
                  <a:ea typeface="Arial"/>
                  <a:cs typeface="Arial"/>
                  <a:sym typeface="Arial"/>
                </a:rPr>
                <a:t> + resource partitioning)</a:t>
              </a:r>
            </a:p>
          </p:txBody>
        </p:sp>
        <p:sp>
          <p:nvSpPr>
            <p:cNvPr id="294" name="Shape 294"/>
            <p:cNvSpPr/>
            <p:nvPr/>
          </p:nvSpPr>
          <p:spPr>
            <a:xfrm>
              <a:off x="685800" y="3762551"/>
              <a:ext cx="5006010"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Bulk Memory API (</a:t>
              </a:r>
              <a:r>
                <a:rPr lang="en-US" sz="1600" b="1" i="0" u="none" strike="noStrike" cap="none" baseline="0">
                  <a:solidFill>
                    <a:schemeClr val="dk1"/>
                  </a:solidFill>
                  <a:latin typeface="Arial"/>
                  <a:ea typeface="Arial"/>
                  <a:cs typeface="Arial"/>
                  <a:sym typeface="Arial"/>
                </a:rPr>
                <a:t>RAMCloud</a:t>
              </a:r>
              <a:r>
                <a:rPr lang="en-US" sz="1600" b="0" i="0" u="none" strike="noStrike" cap="none" baseline="0">
                  <a:solidFill>
                    <a:schemeClr val="dk1"/>
                  </a:solidFill>
                  <a:latin typeface="Arial"/>
                  <a:ea typeface="Arial"/>
                  <a:cs typeface="Arial"/>
                  <a:sym typeface="Arial"/>
                </a:rPr>
                <a:t> + transactions)</a:t>
              </a:r>
            </a:p>
          </p:txBody>
        </p:sp>
        <p:sp>
          <p:nvSpPr>
            <p:cNvPr id="295" name="Shape 295"/>
            <p:cNvSpPr/>
            <p:nvPr/>
          </p:nvSpPr>
          <p:spPr>
            <a:xfrm>
              <a:off x="685800" y="2645402"/>
              <a:ext cx="989614" cy="557989"/>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Batch</a:t>
              </a:r>
            </a:p>
          </p:txBody>
        </p:sp>
        <p:sp>
          <p:nvSpPr>
            <p:cNvPr id="296" name="Shape 296"/>
            <p:cNvSpPr/>
            <p:nvPr/>
          </p:nvSpPr>
          <p:spPr>
            <a:xfrm>
              <a:off x="2922408" y="2645402"/>
              <a:ext cx="2769402" cy="557989"/>
            </a:xfrm>
            <a:prstGeom prst="rect">
              <a:avLst/>
            </a:prstGeom>
            <a:solidFill>
              <a:srgbClr val="C2D59B"/>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Interactive</a:t>
              </a:r>
            </a:p>
          </p:txBody>
        </p:sp>
        <p:sp>
          <p:nvSpPr>
            <p:cNvPr id="297" name="Shape 297"/>
            <p:cNvSpPr/>
            <p:nvPr/>
          </p:nvSpPr>
          <p:spPr>
            <a:xfrm>
              <a:off x="685802" y="2085953"/>
              <a:ext cx="989613" cy="419886"/>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Hadoop</a:t>
              </a:r>
            </a:p>
          </p:txBody>
        </p:sp>
        <p:sp>
          <p:nvSpPr>
            <p:cNvPr id="298" name="Shape 298"/>
            <p:cNvSpPr/>
            <p:nvPr/>
          </p:nvSpPr>
          <p:spPr>
            <a:xfrm>
              <a:off x="1774869" y="2085953"/>
              <a:ext cx="986885" cy="419886"/>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Spark</a:t>
              </a:r>
            </a:p>
          </p:txBody>
        </p:sp>
        <p:sp>
          <p:nvSpPr>
            <p:cNvPr id="299" name="Shape 299"/>
            <p:cNvSpPr/>
            <p:nvPr/>
          </p:nvSpPr>
          <p:spPr>
            <a:xfrm>
              <a:off x="685800" y="1539366"/>
              <a:ext cx="989614" cy="419886"/>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App</a:t>
              </a:r>
            </a:p>
          </p:txBody>
        </p:sp>
        <p:sp>
          <p:nvSpPr>
            <p:cNvPr id="300" name="Shape 300"/>
            <p:cNvSpPr/>
            <p:nvPr/>
          </p:nvSpPr>
          <p:spPr>
            <a:xfrm>
              <a:off x="1774869" y="1539366"/>
              <a:ext cx="986885" cy="419886"/>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App</a:t>
              </a:r>
            </a:p>
          </p:txBody>
        </p:sp>
        <p:sp>
          <p:nvSpPr>
            <p:cNvPr id="301" name="Shape 301"/>
            <p:cNvSpPr/>
            <p:nvPr/>
          </p:nvSpPr>
          <p:spPr>
            <a:xfrm>
              <a:off x="685802" y="3203392"/>
              <a:ext cx="5006010"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Cluster Manager (</a:t>
              </a:r>
              <a:r>
                <a:rPr lang="en-US" sz="1600" b="1" i="0" u="none" strike="noStrike" cap="none" baseline="0">
                  <a:solidFill>
                    <a:schemeClr val="dk1"/>
                  </a:solidFill>
                  <a:latin typeface="Arial"/>
                  <a:ea typeface="Arial"/>
                  <a:cs typeface="Arial"/>
                  <a:sym typeface="Arial"/>
                </a:rPr>
                <a:t>Mesos</a:t>
              </a:r>
              <a:r>
                <a:rPr lang="en-US" sz="1600" b="0" i="0" u="none" strike="noStrike" cap="none" baseline="0">
                  <a:solidFill>
                    <a:schemeClr val="dk1"/>
                  </a:solidFill>
                  <a:latin typeface="Arial"/>
                  <a:ea typeface="Arial"/>
                  <a:cs typeface="Arial"/>
                  <a:sym typeface="Arial"/>
                </a:rPr>
                <a:t> + interactive)</a:t>
              </a:r>
            </a:p>
          </p:txBody>
        </p:sp>
        <p:sp>
          <p:nvSpPr>
            <p:cNvPr id="302" name="Shape 302"/>
            <p:cNvSpPr/>
            <p:nvPr/>
          </p:nvSpPr>
          <p:spPr>
            <a:xfrm>
              <a:off x="1774869" y="2643943"/>
              <a:ext cx="989614" cy="557989"/>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Batch</a:t>
              </a:r>
            </a:p>
          </p:txBody>
        </p:sp>
        <p:sp>
          <p:nvSpPr>
            <p:cNvPr id="303" name="Shape 303"/>
            <p:cNvSpPr/>
            <p:nvPr/>
          </p:nvSpPr>
          <p:spPr>
            <a:xfrm>
              <a:off x="5766132" y="1630649"/>
              <a:ext cx="188886" cy="186018"/>
            </a:xfrm>
            <a:prstGeom prst="rect">
              <a:avLst/>
            </a:prstGeom>
            <a:solidFill>
              <a:srgbClr val="C2D59B"/>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sp>
          <p:nvSpPr>
            <p:cNvPr id="304" name="Shape 304"/>
            <p:cNvSpPr/>
            <p:nvPr/>
          </p:nvSpPr>
          <p:spPr>
            <a:xfrm>
              <a:off x="5943600" y="1599608"/>
              <a:ext cx="3037534" cy="714574"/>
            </a:xfrm>
            <a:prstGeom prst="rect">
              <a:avLst/>
            </a:prstGeom>
            <a:noFill/>
            <a:ln>
              <a:noFill/>
            </a:ln>
          </p:spPr>
          <p:txBody>
            <a:bodyPr lIns="91425" tIns="45700" rIns="91425" bIns="45700" anchor="ctr" anchorCtr="0">
              <a:noAutofit/>
            </a:bodyPr>
            <a:lstStyle/>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New component</a:t>
              </a:r>
            </a:p>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Modified existing component</a:t>
              </a:r>
            </a:p>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Unmodified existing component</a:t>
              </a:r>
            </a:p>
          </p:txBody>
        </p:sp>
        <p:sp>
          <p:nvSpPr>
            <p:cNvPr id="305" name="Shape 305"/>
            <p:cNvSpPr/>
            <p:nvPr/>
          </p:nvSpPr>
          <p:spPr>
            <a:xfrm>
              <a:off x="5770212" y="1875749"/>
              <a:ext cx="188886" cy="186018"/>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sp>
          <p:nvSpPr>
            <p:cNvPr id="306" name="Shape 306"/>
            <p:cNvSpPr/>
            <p:nvPr/>
          </p:nvSpPr>
          <p:spPr>
            <a:xfrm>
              <a:off x="5770212" y="2125403"/>
              <a:ext cx="188886" cy="186018"/>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grpSp>
      <p:sp>
        <p:nvSpPr>
          <p:cNvPr id="307" name="Shape 307"/>
          <p:cNvSpPr/>
          <p:nvPr/>
        </p:nvSpPr>
        <p:spPr>
          <a:xfrm>
            <a:off x="533400" y="4648200"/>
            <a:ext cx="5181600" cy="685799"/>
          </a:xfrm>
          <a:prstGeom prst="rect">
            <a:avLst/>
          </a:prstGeom>
          <a:solidFill>
            <a:srgbClr val="FF0000">
              <a:alpha val="41960"/>
            </a:srgbClr>
          </a:solid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p:nvPr/>
        </p:nvSpPr>
        <p:spPr>
          <a:xfrm>
            <a:off x="2007067" y="665203"/>
            <a:ext cx="5129867" cy="55399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000" b="1" i="0" u="none" strike="noStrike" cap="none" baseline="0" dirty="0">
                <a:solidFill>
                  <a:schemeClr val="dk1"/>
                </a:solidFill>
                <a:latin typeface="Calibri"/>
                <a:ea typeface="Calibri"/>
                <a:cs typeface="Calibri"/>
                <a:sym typeface="Calibri"/>
              </a:rPr>
              <a:t>Benchmark of Key-value stores</a:t>
            </a:r>
          </a:p>
        </p:txBody>
      </p:sp>
      <p:sp>
        <p:nvSpPr>
          <p:cNvPr id="314" name="Shape 314"/>
          <p:cNvSpPr txBox="1"/>
          <p:nvPr/>
        </p:nvSpPr>
        <p:spPr>
          <a:xfrm>
            <a:off x="491764" y="1224426"/>
            <a:ext cx="6899635" cy="1200329"/>
          </a:xfrm>
          <a:prstGeom prst="rect">
            <a:avLst/>
          </a:prstGeom>
          <a:noFill/>
          <a:ln>
            <a:noFill/>
          </a:ln>
        </p:spPr>
        <p:txBody>
          <a:bodyPr lIns="91425" tIns="45700" rIns="91425" bIns="45700" anchor="t" anchorCtr="0">
            <a:noAutofit/>
          </a:bodyPr>
          <a:lstStyle/>
          <a:p>
            <a:pPr marL="0" marR="0" lvl="0" indent="0" algn="l" rtl="0">
              <a:lnSpc>
                <a:spcPct val="120000"/>
              </a:lnSpc>
              <a:spcBef>
                <a:spcPts val="0"/>
              </a:spcBef>
              <a:buSzPct val="25000"/>
              <a:buNone/>
            </a:pPr>
            <a:r>
              <a:rPr lang="en-US" sz="1800" b="0" i="0" u="none" strike="noStrike" cap="none" baseline="0" dirty="0">
                <a:solidFill>
                  <a:schemeClr val="dk1"/>
                </a:solidFill>
                <a:latin typeface="Calibri"/>
                <a:ea typeface="Calibri"/>
                <a:cs typeface="Calibri"/>
                <a:sym typeface="Calibri"/>
              </a:rPr>
              <a:t>Key-value stores benchmarked:</a:t>
            </a:r>
          </a:p>
          <a:p>
            <a:pPr marL="342900" marR="0" lvl="0" indent="-342900" algn="l" rtl="0">
              <a:lnSpc>
                <a:spcPct val="120000"/>
              </a:lnSpc>
              <a:spcBef>
                <a:spcPts val="0"/>
              </a:spcBef>
              <a:buClr>
                <a:schemeClr val="dk1"/>
              </a:buClr>
              <a:buSzPct val="100000"/>
              <a:buFont typeface="Calibri"/>
              <a:buAutoNum type="arabicParenR"/>
            </a:pPr>
            <a:r>
              <a:rPr lang="en-US" sz="1800" b="0" i="0" u="none" strike="noStrike" cap="none" baseline="0" dirty="0" err="1">
                <a:solidFill>
                  <a:schemeClr val="dk1"/>
                </a:solidFill>
                <a:latin typeface="Calibri"/>
                <a:ea typeface="Calibri"/>
                <a:cs typeface="Calibri"/>
                <a:sym typeface="Calibri"/>
              </a:rPr>
              <a:t>RAMCloud</a:t>
            </a:r>
            <a:r>
              <a:rPr lang="en-US" sz="1800" b="0" i="0" u="none" strike="noStrike" cap="none" baseline="0" dirty="0">
                <a:solidFill>
                  <a:schemeClr val="dk1"/>
                </a:solidFill>
                <a:latin typeface="Calibri"/>
                <a:ea typeface="Calibri"/>
                <a:cs typeface="Calibri"/>
                <a:sym typeface="Calibri"/>
              </a:rPr>
              <a:t> (RAM storage system with low-latency RPCs)</a:t>
            </a:r>
          </a:p>
          <a:p>
            <a:pPr marL="342900" marR="0" lvl="0" indent="-342900" algn="l" rtl="0">
              <a:lnSpc>
                <a:spcPct val="120000"/>
              </a:lnSpc>
              <a:spcBef>
                <a:spcPts val="0"/>
              </a:spcBef>
              <a:buClr>
                <a:schemeClr val="dk1"/>
              </a:buClr>
              <a:buSzPct val="100000"/>
              <a:buFont typeface="Calibri"/>
              <a:buAutoNum type="arabicParenR"/>
            </a:pPr>
            <a:r>
              <a:rPr lang="en-US" sz="1800" b="0" i="0" u="none" strike="noStrike" cap="none" baseline="0" dirty="0" err="1">
                <a:solidFill>
                  <a:schemeClr val="dk1"/>
                </a:solidFill>
                <a:latin typeface="Calibri"/>
                <a:ea typeface="Calibri"/>
                <a:cs typeface="Calibri"/>
                <a:sym typeface="Calibri"/>
              </a:rPr>
              <a:t>Aerospike</a:t>
            </a:r>
            <a:r>
              <a:rPr lang="en-US" sz="1800" b="0" i="0" u="none" strike="noStrike" cap="none" baseline="0" dirty="0">
                <a:solidFill>
                  <a:schemeClr val="dk1"/>
                </a:solidFill>
                <a:latin typeface="Calibri"/>
                <a:ea typeface="Calibri"/>
                <a:cs typeface="Calibri"/>
                <a:sym typeface="Calibri"/>
              </a:rPr>
              <a:t> (flash-optimized key-value store)</a:t>
            </a:r>
          </a:p>
          <a:p>
            <a:pPr marL="342900" marR="0" lvl="0" indent="-342900" algn="l" rtl="0">
              <a:lnSpc>
                <a:spcPct val="120000"/>
              </a:lnSpc>
              <a:spcBef>
                <a:spcPts val="0"/>
              </a:spcBef>
              <a:buClr>
                <a:schemeClr val="dk1"/>
              </a:buClr>
              <a:buSzPct val="100000"/>
              <a:buFont typeface="Calibri"/>
              <a:buAutoNum type="arabicParenR"/>
            </a:pPr>
            <a:r>
              <a:rPr lang="en-US" sz="1800" b="0" i="0" u="none" strike="noStrike" cap="none" baseline="0" dirty="0">
                <a:solidFill>
                  <a:schemeClr val="dk1"/>
                </a:solidFill>
                <a:latin typeface="Calibri"/>
                <a:ea typeface="Calibri"/>
                <a:cs typeface="Calibri"/>
                <a:sym typeface="Calibri"/>
              </a:rPr>
              <a:t>Cassandra (semi-structured and scalable key-value store)</a:t>
            </a:r>
          </a:p>
        </p:txBody>
      </p:sp>
      <p:graphicFrame>
        <p:nvGraphicFramePr>
          <p:cNvPr id="315" name="Shape 315"/>
          <p:cNvGraphicFramePr/>
          <p:nvPr/>
        </p:nvGraphicFramePr>
        <p:xfrm>
          <a:off x="265988" y="2920435"/>
          <a:ext cx="8680450" cy="3277269"/>
        </p:xfrm>
        <a:graphic>
          <a:graphicData uri="http://schemas.openxmlformats.org/drawingml/2006/table">
            <a:tbl>
              <a:tblPr firstRow="1" bandRow="1">
                <a:noFill/>
                <a:tableStyleId>{A57A9DBF-F08C-44C9-85AC-3413EA7D7155}</a:tableStyleId>
              </a:tblPr>
              <a:tblGrid>
                <a:gridCol w="1237775"/>
                <a:gridCol w="3167000"/>
                <a:gridCol w="3069150"/>
                <a:gridCol w="1206525"/>
              </a:tblGrid>
              <a:tr h="522675">
                <a:tc>
                  <a:txBody>
                    <a:bodyPr/>
                    <a:lstStyle/>
                    <a:p>
                      <a:pPr marL="0" marR="0" lvl="0" indent="0" algn="l" rtl="0">
                        <a:spcBef>
                          <a:spcPts val="0"/>
                        </a:spcBef>
                        <a:buSzPct val="25000"/>
                        <a:buNone/>
                      </a:pPr>
                      <a:r>
                        <a:rPr lang="en-US" sz="2000" u="none" strike="noStrike" cap="none" baseline="0"/>
                        <a:t>Name</a:t>
                      </a:r>
                    </a:p>
                  </a:txBody>
                  <a:tcPr marL="91450" marR="91450" marT="45725" marB="45725" anchor="ctr"/>
                </a:tc>
                <a:tc>
                  <a:txBody>
                    <a:bodyPr/>
                    <a:lstStyle/>
                    <a:p>
                      <a:pPr marL="0" marR="0" lvl="0" indent="0" algn="l" rtl="0">
                        <a:spcBef>
                          <a:spcPts val="0"/>
                        </a:spcBef>
                        <a:buSzPct val="25000"/>
                        <a:buNone/>
                      </a:pPr>
                      <a:r>
                        <a:rPr lang="en-US" sz="2000" u="none" strike="noStrike" cap="none" baseline="0"/>
                        <a:t>Atomicity / Consistency</a:t>
                      </a:r>
                    </a:p>
                  </a:txBody>
                  <a:tcPr marL="91450" marR="91450" marT="45725" marB="45725" anchor="ctr"/>
                </a:tc>
                <a:tc>
                  <a:txBody>
                    <a:bodyPr/>
                    <a:lstStyle/>
                    <a:p>
                      <a:pPr marL="0" marR="0" lvl="0" indent="0" algn="l" rtl="0">
                        <a:spcBef>
                          <a:spcPts val="0"/>
                        </a:spcBef>
                        <a:buSzPct val="25000"/>
                        <a:buNone/>
                      </a:pPr>
                      <a:r>
                        <a:rPr lang="en-US" sz="2000" u="none" strike="noStrike" cap="none" baseline="0"/>
                        <a:t>Durability / Replication</a:t>
                      </a:r>
                    </a:p>
                  </a:txBody>
                  <a:tcPr marL="91450" marR="91450" marT="45725" marB="45725" anchor="ctr"/>
                </a:tc>
                <a:tc>
                  <a:txBody>
                    <a:bodyPr/>
                    <a:lstStyle/>
                    <a:p>
                      <a:pPr marL="0" marR="0" lvl="0" indent="0" algn="l" rtl="0">
                        <a:spcBef>
                          <a:spcPts val="0"/>
                        </a:spcBef>
                        <a:buSzPct val="25000"/>
                        <a:buNone/>
                      </a:pPr>
                      <a:r>
                        <a:rPr lang="en-US" sz="2000" u="none" strike="noStrike" cap="none" baseline="0"/>
                        <a:t>Latency</a:t>
                      </a:r>
                    </a:p>
                  </a:txBody>
                  <a:tcPr marL="91450" marR="91450" marT="45725" marB="45725" anchor="ctr"/>
                </a:tc>
              </a:tr>
              <a:tr h="925775">
                <a:tc>
                  <a:txBody>
                    <a:bodyPr/>
                    <a:lstStyle/>
                    <a:p>
                      <a:pPr marL="0" marR="0" lvl="0" indent="0" algn="l" rtl="0">
                        <a:spcBef>
                          <a:spcPts val="0"/>
                        </a:spcBef>
                        <a:buSzPct val="25000"/>
                        <a:buNone/>
                      </a:pPr>
                      <a:r>
                        <a:rPr lang="en-US" sz="1800" b="1" u="none" strike="noStrike" cap="none" baseline="0"/>
                        <a:t>RAMCloud</a:t>
                      </a:r>
                    </a:p>
                  </a:txBody>
                  <a:tcPr marL="91450" marR="91450" marT="45725" marB="45725" anchor="ctr"/>
                </a:tc>
                <a:tc>
                  <a:txBody>
                    <a:bodyPr/>
                    <a:lstStyle/>
                    <a:p>
                      <a:pPr marL="0" marR="0" lvl="0" indent="0" algn="l" rtl="0">
                        <a:spcBef>
                          <a:spcPts val="0"/>
                        </a:spcBef>
                        <a:buSzPct val="25000"/>
                        <a:buNone/>
                      </a:pPr>
                      <a:r>
                        <a:rPr lang="en-US" sz="1800" u="none" strike="noStrike" cap="none" baseline="0"/>
                        <a:t>Atomic single-key updates.</a:t>
                      </a:r>
                    </a:p>
                    <a:p>
                      <a:pPr marL="0" marR="0" lvl="0" indent="0" algn="l" rtl="0">
                        <a:spcBef>
                          <a:spcPts val="0"/>
                        </a:spcBef>
                        <a:buSzPct val="25000"/>
                        <a:buNone/>
                      </a:pPr>
                      <a:r>
                        <a:rPr lang="en-US" sz="1800" u="none" strike="noStrike" cap="none" baseline="0"/>
                        <a:t>Supports conditional updates</a:t>
                      </a:r>
                    </a:p>
                  </a:txBody>
                  <a:tcPr marL="91450" marR="91450" marT="45725" marB="45725" anchor="ctr"/>
                </a:tc>
                <a:tc>
                  <a:txBody>
                    <a:bodyPr/>
                    <a:lstStyle/>
                    <a:p>
                      <a:pPr marL="0" marR="0" lvl="0" indent="0" algn="l" rtl="0">
                        <a:spcBef>
                          <a:spcPts val="0"/>
                        </a:spcBef>
                        <a:buSzPct val="25000"/>
                        <a:buNone/>
                      </a:pPr>
                      <a:r>
                        <a:rPr lang="en-US" sz="1800" u="none" strike="noStrike" cap="none" baseline="0"/>
                        <a:t>Data is replicated to other nodes (RAM) and written to disk asynchronously</a:t>
                      </a:r>
                    </a:p>
                  </a:txBody>
                  <a:tcPr marL="91450" marR="91450" marT="45725" marB="45725" anchor="ctr"/>
                </a:tc>
                <a:tc>
                  <a:txBody>
                    <a:bodyPr/>
                    <a:lstStyle/>
                    <a:p>
                      <a:pPr marL="0" marR="0" lvl="0" indent="0" algn="l" rtl="0">
                        <a:spcBef>
                          <a:spcPts val="0"/>
                        </a:spcBef>
                        <a:buSzPct val="25000"/>
                        <a:buNone/>
                      </a:pPr>
                      <a:r>
                        <a:rPr lang="en-US" sz="1800" u="none" strike="noStrike" cap="none" baseline="0"/>
                        <a:t>Ultra-low</a:t>
                      </a:r>
                    </a:p>
                  </a:txBody>
                  <a:tcPr marL="91450" marR="91450" marT="45725" marB="45725" anchor="ctr"/>
                </a:tc>
              </a:tr>
              <a:tr h="526450">
                <a:tc>
                  <a:txBody>
                    <a:bodyPr/>
                    <a:lstStyle/>
                    <a:p>
                      <a:pPr marL="0" marR="0" lvl="0" indent="0" algn="l" rtl="0">
                        <a:spcBef>
                          <a:spcPts val="0"/>
                        </a:spcBef>
                        <a:buSzPct val="25000"/>
                        <a:buNone/>
                      </a:pPr>
                      <a:r>
                        <a:rPr lang="en-US" sz="1800" b="1" u="none" strike="noStrike" cap="none" baseline="0"/>
                        <a:t>Aerospike</a:t>
                      </a:r>
                    </a:p>
                  </a:txBody>
                  <a:tcPr marL="91450" marR="91450" marT="45725" marB="45725" anchor="ctr"/>
                </a:tc>
                <a:tc>
                  <a:txBody>
                    <a:bodyPr/>
                    <a:lstStyle/>
                    <a:p>
                      <a:pPr marL="0" marR="0" lvl="0" indent="0" algn="l" rtl="0">
                        <a:spcBef>
                          <a:spcPts val="0"/>
                        </a:spcBef>
                        <a:buSzPct val="25000"/>
                        <a:buNone/>
                      </a:pPr>
                      <a:r>
                        <a:rPr lang="en-US" sz="1800" u="none" strike="noStrike" cap="none" baseline="0"/>
                        <a:t>Atomic single-key update. Supports atomic multi-key reads</a:t>
                      </a:r>
                    </a:p>
                  </a:txBody>
                  <a:tcPr marL="91450" marR="91450" marT="45725" marB="45725" anchor="ctr"/>
                </a:tc>
                <a:tc>
                  <a:txBody>
                    <a:bodyPr/>
                    <a:lstStyle/>
                    <a:p>
                      <a:pPr marL="0" marR="0" lvl="0" indent="0" algn="l" rtl="0">
                        <a:spcBef>
                          <a:spcPts val="0"/>
                        </a:spcBef>
                        <a:buSzPct val="25000"/>
                        <a:buNone/>
                      </a:pPr>
                      <a:r>
                        <a:rPr lang="en-US" sz="1800" u="none" strike="noStrike" cap="none" baseline="0"/>
                        <a:t>Data is replicated and written to disk sync/asynchronously</a:t>
                      </a:r>
                    </a:p>
                  </a:txBody>
                  <a:tcPr marL="91450" marR="91450" marT="45725" marB="45725" anchor="ctr"/>
                </a:tc>
                <a:tc>
                  <a:txBody>
                    <a:bodyPr/>
                    <a:lstStyle/>
                    <a:p>
                      <a:pPr marL="0" marR="0" lvl="0" indent="0" algn="l" rtl="0">
                        <a:spcBef>
                          <a:spcPts val="0"/>
                        </a:spcBef>
                        <a:buSzPct val="25000"/>
                        <a:buNone/>
                      </a:pPr>
                      <a:r>
                        <a:rPr lang="en-US" sz="1800" u="none" strike="noStrike" cap="none" baseline="0"/>
                        <a:t>Low</a:t>
                      </a:r>
                    </a:p>
                  </a:txBody>
                  <a:tcPr marL="91450" marR="91450" marT="45725" marB="45725" anchor="ctr"/>
                </a:tc>
              </a:tr>
              <a:tr h="526450">
                <a:tc>
                  <a:txBody>
                    <a:bodyPr/>
                    <a:lstStyle/>
                    <a:p>
                      <a:pPr marL="0" marR="0" lvl="0" indent="0" algn="l" rtl="0">
                        <a:spcBef>
                          <a:spcPts val="0"/>
                        </a:spcBef>
                        <a:buSzPct val="25000"/>
                        <a:buNone/>
                      </a:pPr>
                      <a:r>
                        <a:rPr lang="en-US" sz="1800" b="1" u="none" strike="noStrike" cap="none" baseline="0"/>
                        <a:t>Cassandra</a:t>
                      </a:r>
                    </a:p>
                  </a:txBody>
                  <a:tcPr marL="91450" marR="91450" marT="45725" marB="45725" anchor="ctr"/>
                </a:tc>
                <a:tc>
                  <a:txBody>
                    <a:bodyPr/>
                    <a:lstStyle/>
                    <a:p>
                      <a:pPr marL="0" marR="0" lvl="0" indent="0" algn="l" rtl="0">
                        <a:spcBef>
                          <a:spcPts val="0"/>
                        </a:spcBef>
                        <a:buSzPct val="25000"/>
                        <a:buNone/>
                      </a:pPr>
                      <a:r>
                        <a:rPr lang="en-US" sz="1800" u="none" strike="noStrike" cap="none" baseline="0"/>
                        <a:t>Tunable / linearizable consistency</a:t>
                      </a:r>
                    </a:p>
                    <a:p>
                      <a:pPr marL="0" marR="0" lvl="0" indent="0" algn="l" rtl="0">
                        <a:spcBef>
                          <a:spcPts val="0"/>
                        </a:spcBef>
                        <a:buSzPct val="25000"/>
                        <a:buNone/>
                      </a:pPr>
                      <a:r>
                        <a:rPr lang="en-US" sz="1800" u="none" strike="noStrike" cap="none" baseline="0"/>
                        <a:t>No atomic writes across replicas</a:t>
                      </a:r>
                    </a:p>
                  </a:txBody>
                  <a:tcPr marL="91450" marR="91450" marT="45725" marB="45725" anchor="ctr"/>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u="none" strike="noStrike" cap="none" baseline="0"/>
                        <a:t>Data is replicated and written to disk sync/asynchronously</a:t>
                      </a:r>
                    </a:p>
                  </a:txBody>
                  <a:tcPr marL="91450" marR="91450" marT="45725" marB="45725" anchor="ctr"/>
                </a:tc>
                <a:tc>
                  <a:txBody>
                    <a:bodyPr/>
                    <a:lstStyle/>
                    <a:p>
                      <a:pPr marL="0" marR="0" lvl="0" indent="0" algn="l" rtl="0">
                        <a:spcBef>
                          <a:spcPts val="0"/>
                        </a:spcBef>
                        <a:buSzPct val="25000"/>
                        <a:buNone/>
                      </a:pPr>
                      <a:r>
                        <a:rPr lang="en-US" sz="1800" u="none" strike="noStrike" cap="none" baseline="0"/>
                        <a:t>Low -Medium</a:t>
                      </a:r>
                    </a:p>
                  </a:txBody>
                  <a:tcPr marL="91450" marR="91450" marT="45725" marB="45725" anchor="ctr"/>
                </a:tc>
              </a:tr>
            </a:tbl>
          </a:graphicData>
        </a:graphic>
      </p:graphicFrame>
      <p:sp>
        <p:nvSpPr>
          <p:cNvPr id="316" name="Shape 316"/>
          <p:cNvSpPr txBox="1"/>
          <p:nvPr/>
        </p:nvSpPr>
        <p:spPr>
          <a:xfrm>
            <a:off x="-493889" y="4416778"/>
            <a:ext cx="184666"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8046" y="302842"/>
            <a:ext cx="1888483" cy="553998"/>
          </a:xfrm>
          <a:prstGeom prst="rect">
            <a:avLst/>
          </a:prstGeom>
          <a:noFill/>
        </p:spPr>
        <p:txBody>
          <a:bodyPr wrap="none" rtlCol="0">
            <a:spAutoFit/>
          </a:bodyPr>
          <a:lstStyle/>
          <a:p>
            <a:r>
              <a:rPr lang="en-US" sz="3000" b="1" dirty="0" err="1" smtClean="0"/>
              <a:t>RAMCloud</a:t>
            </a:r>
            <a:endParaRPr lang="en-US" sz="3000" b="1" dirty="0"/>
          </a:p>
        </p:txBody>
      </p:sp>
      <p:sp>
        <p:nvSpPr>
          <p:cNvPr id="11" name="TextBox 10"/>
          <p:cNvSpPr txBox="1"/>
          <p:nvPr/>
        </p:nvSpPr>
        <p:spPr>
          <a:xfrm>
            <a:off x="4953000" y="4876800"/>
            <a:ext cx="4038600" cy="1848977"/>
          </a:xfrm>
          <a:prstGeom prst="rect">
            <a:avLst/>
          </a:prstGeom>
          <a:noFill/>
          <a:ln>
            <a:solidFill>
              <a:schemeClr val="tx1"/>
            </a:solidFill>
          </a:ln>
        </p:spPr>
        <p:txBody>
          <a:bodyPr wrap="none" rtlCol="0">
            <a:noAutofit/>
          </a:bodyPr>
          <a:lstStyle/>
          <a:p>
            <a:r>
              <a:rPr lang="en-US" dirty="0" smtClean="0"/>
              <a:t>Latency / Bandwidth:</a:t>
            </a:r>
          </a:p>
          <a:p>
            <a:pPr marL="285750" indent="-285750">
              <a:buFont typeface="Arial"/>
              <a:buChar char="•"/>
            </a:pPr>
            <a:r>
              <a:rPr lang="en-US" dirty="0" smtClean="0"/>
              <a:t>67</a:t>
            </a:r>
            <a:r>
              <a:rPr lang="en-US" dirty="0"/>
              <a:t>-107% higher read </a:t>
            </a:r>
            <a:r>
              <a:rPr lang="en-US" dirty="0" smtClean="0"/>
              <a:t>bandwidth</a:t>
            </a:r>
          </a:p>
          <a:p>
            <a:pPr marL="285750" indent="-285750">
              <a:buFont typeface="Arial"/>
              <a:buChar char="•"/>
            </a:pPr>
            <a:r>
              <a:rPr lang="en-US" dirty="0" smtClean="0"/>
              <a:t>45-</a:t>
            </a:r>
            <a:r>
              <a:rPr lang="en-US" dirty="0"/>
              <a:t>53% lower read </a:t>
            </a:r>
            <a:r>
              <a:rPr lang="en-US" dirty="0" smtClean="0"/>
              <a:t>latency</a:t>
            </a:r>
          </a:p>
          <a:p>
            <a:endParaRPr lang="en-US" dirty="0" smtClean="0"/>
          </a:p>
          <a:p>
            <a:r>
              <a:rPr lang="en-US" dirty="0" smtClean="0"/>
              <a:t>Challenges:</a:t>
            </a:r>
          </a:p>
          <a:p>
            <a:pPr marL="285750" indent="-285750">
              <a:buFont typeface="Arial"/>
              <a:buChar char="•"/>
            </a:pPr>
            <a:r>
              <a:rPr lang="en-US" dirty="0" smtClean="0"/>
              <a:t>ACID multi-key transactions with</a:t>
            </a:r>
          </a:p>
          <a:p>
            <a:r>
              <a:rPr lang="en-US" dirty="0" smtClean="0"/>
              <a:t> low-latency and at scale</a:t>
            </a:r>
          </a:p>
          <a:p>
            <a:endParaRPr lang="en-US" dirty="0"/>
          </a:p>
        </p:txBody>
      </p:sp>
      <p:sp>
        <p:nvSpPr>
          <p:cNvPr id="13" name="TextBox 12"/>
          <p:cNvSpPr txBox="1"/>
          <p:nvPr/>
        </p:nvSpPr>
        <p:spPr>
          <a:xfrm>
            <a:off x="522111" y="2398889"/>
            <a:ext cx="184666" cy="369332"/>
          </a:xfrm>
          <a:prstGeom prst="rect">
            <a:avLst/>
          </a:prstGeom>
          <a:noFill/>
        </p:spPr>
        <p:txBody>
          <a:bodyPr wrap="none" rtlCol="0">
            <a:spAutoFit/>
          </a:bodyPr>
          <a:lstStyle/>
          <a:p>
            <a:endParaRPr lang="en-US" dirty="0"/>
          </a:p>
        </p:txBody>
      </p:sp>
      <p:sp>
        <p:nvSpPr>
          <p:cNvPr id="14" name="TextBox 13"/>
          <p:cNvSpPr txBox="1"/>
          <p:nvPr/>
        </p:nvSpPr>
        <p:spPr>
          <a:xfrm>
            <a:off x="818444" y="3048000"/>
            <a:ext cx="184666" cy="369332"/>
          </a:xfrm>
          <a:prstGeom prst="rect">
            <a:avLst/>
          </a:prstGeom>
          <a:noFill/>
        </p:spPr>
        <p:txBody>
          <a:bodyPr wrap="none" rtlCol="0">
            <a:spAutoFit/>
          </a:bodyPr>
          <a:lstStyle/>
          <a:p>
            <a:endParaRPr lang="en-US" dirty="0"/>
          </a:p>
        </p:txBody>
      </p:sp>
      <p:pic>
        <p:nvPicPr>
          <p:cNvPr id="15" name="Picture 14" descr="ramcloud_benchmark_lat_illu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914" y="913284"/>
            <a:ext cx="3580197" cy="3674947"/>
          </a:xfrm>
          <a:prstGeom prst="rect">
            <a:avLst/>
          </a:prstGeom>
        </p:spPr>
      </p:pic>
      <p:sp>
        <p:nvSpPr>
          <p:cNvPr id="8" name="TextBox 7"/>
          <p:cNvSpPr txBox="1"/>
          <p:nvPr/>
        </p:nvSpPr>
        <p:spPr>
          <a:xfrm>
            <a:off x="228600" y="4876800"/>
            <a:ext cx="4495800" cy="1848977"/>
          </a:xfrm>
          <a:prstGeom prst="rect">
            <a:avLst/>
          </a:prstGeom>
          <a:noFill/>
          <a:ln>
            <a:solidFill>
              <a:schemeClr val="tx1"/>
            </a:solidFill>
          </a:ln>
        </p:spPr>
        <p:txBody>
          <a:bodyPr wrap="none" rtlCol="0">
            <a:noAutofit/>
          </a:bodyPr>
          <a:lstStyle/>
          <a:p>
            <a:r>
              <a:rPr lang="en-US" dirty="0" err="1" smtClean="0"/>
              <a:t>ClusterPerf</a:t>
            </a:r>
            <a:r>
              <a:rPr lang="en-US" dirty="0" smtClean="0"/>
              <a:t>: </a:t>
            </a:r>
          </a:p>
          <a:p>
            <a:pPr marL="285750" indent="-285750">
              <a:buFont typeface="Arial"/>
              <a:buChar char="•"/>
            </a:pPr>
            <a:r>
              <a:rPr lang="en-US" dirty="0" err="1" smtClean="0"/>
              <a:t>RAMCloud</a:t>
            </a:r>
            <a:r>
              <a:rPr lang="en-US" dirty="0" smtClean="0"/>
              <a:t> test suite (</a:t>
            </a:r>
            <a:r>
              <a:rPr lang="en-US" dirty="0" err="1" smtClean="0"/>
              <a:t>eg</a:t>
            </a:r>
            <a:r>
              <a:rPr lang="en-US" dirty="0" smtClean="0"/>
              <a:t>., </a:t>
            </a:r>
            <a:r>
              <a:rPr lang="en-US" dirty="0" err="1" smtClean="0"/>
              <a:t>multiReads</a:t>
            </a:r>
            <a:r>
              <a:rPr lang="en-US" dirty="0" smtClean="0"/>
              <a:t>, broadcasts)</a:t>
            </a:r>
          </a:p>
          <a:p>
            <a:pPr marL="285750" indent="-285750">
              <a:buFont typeface="Arial"/>
              <a:buChar char="•"/>
            </a:pPr>
            <a:r>
              <a:rPr lang="en-US" dirty="0" smtClean="0"/>
              <a:t>We use one test (sequential read/write of </a:t>
            </a:r>
          </a:p>
          <a:p>
            <a:r>
              <a:rPr lang="en-US" dirty="0" smtClean="0"/>
              <a:t>random objects)</a:t>
            </a:r>
          </a:p>
          <a:p>
            <a:pPr marL="285750" indent="-285750">
              <a:buFontTx/>
              <a:buChar char="-"/>
            </a:pPr>
            <a:endParaRPr lang="en-US" dirty="0"/>
          </a:p>
          <a:p>
            <a:r>
              <a:rPr lang="en-US" dirty="0" err="1" smtClean="0"/>
              <a:t>RAMCloud</a:t>
            </a:r>
            <a:r>
              <a:rPr lang="en-US" dirty="0" smtClean="0"/>
              <a:t>:</a:t>
            </a:r>
          </a:p>
          <a:p>
            <a:pPr marL="285750" indent="-285750">
              <a:buFont typeface="Arial"/>
              <a:buChar char="•"/>
            </a:pPr>
            <a:r>
              <a:rPr lang="en-US" dirty="0" smtClean="0"/>
              <a:t>4 nodes, replication factor = 0</a:t>
            </a:r>
          </a:p>
          <a:p>
            <a:pPr marL="285750" indent="-285750">
              <a:buFontTx/>
              <a:buChar char="-"/>
            </a:pPr>
            <a:endParaRPr lang="en-US" dirty="0" smtClean="0"/>
          </a:p>
        </p:txBody>
      </p:sp>
      <p:pic>
        <p:nvPicPr>
          <p:cNvPr id="2" name="Picture 1" descr="ramcloud_benchmark_bw_illust_v2.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400" y="914400"/>
            <a:ext cx="3665493" cy="3743031"/>
          </a:xfrm>
          <a:prstGeom prst="rect">
            <a:avLst/>
          </a:prstGeom>
        </p:spPr>
      </p:pic>
    </p:spTree>
    <p:extLst>
      <p:ext uri="{BB962C8B-B14F-4D97-AF65-F5344CB8AC3E}">
        <p14:creationId xmlns:p14="http://schemas.microsoft.com/office/powerpoint/2010/main" val="329409376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8046" y="302842"/>
            <a:ext cx="6272754" cy="553998"/>
          </a:xfrm>
          <a:prstGeom prst="rect">
            <a:avLst/>
          </a:prstGeom>
          <a:noFill/>
        </p:spPr>
        <p:txBody>
          <a:bodyPr wrap="square" rtlCol="0">
            <a:spAutoFit/>
          </a:bodyPr>
          <a:lstStyle/>
          <a:p>
            <a:r>
              <a:rPr lang="en-US" sz="3000" b="1" dirty="0" err="1" smtClean="0"/>
              <a:t>AeroSpike</a:t>
            </a:r>
            <a:r>
              <a:rPr lang="en-US" sz="3000" b="1" dirty="0" smtClean="0"/>
              <a:t> + Cassandra (YCSB)</a:t>
            </a:r>
            <a:endParaRPr lang="en-US" sz="3000" b="1" dirty="0"/>
          </a:p>
        </p:txBody>
      </p:sp>
      <p:sp>
        <p:nvSpPr>
          <p:cNvPr id="6" name="TextBox 5"/>
          <p:cNvSpPr txBox="1"/>
          <p:nvPr/>
        </p:nvSpPr>
        <p:spPr>
          <a:xfrm>
            <a:off x="304800" y="4800600"/>
            <a:ext cx="4249569" cy="1738910"/>
          </a:xfrm>
          <a:prstGeom prst="rect">
            <a:avLst/>
          </a:prstGeom>
          <a:noFill/>
          <a:ln>
            <a:solidFill>
              <a:schemeClr val="tx1"/>
            </a:solidFill>
          </a:ln>
        </p:spPr>
        <p:txBody>
          <a:bodyPr wrap="none" rtlCol="0">
            <a:normAutofit/>
          </a:bodyPr>
          <a:lstStyle/>
          <a:p>
            <a:r>
              <a:rPr lang="en-US" dirty="0"/>
              <a:t>YCSB:</a:t>
            </a:r>
          </a:p>
          <a:p>
            <a:pPr marL="285750" indent="-285750">
              <a:buFont typeface="Arial"/>
              <a:buChar char="•"/>
            </a:pPr>
            <a:r>
              <a:rPr lang="en-US" dirty="0"/>
              <a:t>32 concurrent </a:t>
            </a:r>
            <a:r>
              <a:rPr lang="en-US" dirty="0" smtClean="0"/>
              <a:t>clients</a:t>
            </a:r>
          </a:p>
          <a:p>
            <a:pPr marL="285750" indent="-285750">
              <a:buFont typeface="Arial"/>
              <a:buChar char="•"/>
            </a:pPr>
            <a:r>
              <a:rPr lang="en-US" dirty="0" smtClean="0"/>
              <a:t>6 workloads</a:t>
            </a:r>
          </a:p>
          <a:p>
            <a:pPr marL="285750" indent="-285750">
              <a:buFont typeface="Arial"/>
              <a:buChar char="•"/>
            </a:pPr>
            <a:endParaRPr lang="en-US" dirty="0" smtClean="0"/>
          </a:p>
          <a:p>
            <a:r>
              <a:rPr lang="en-US" dirty="0" err="1" smtClean="0"/>
              <a:t>Aerospike</a:t>
            </a:r>
            <a:r>
              <a:rPr lang="en-US" dirty="0" smtClean="0"/>
              <a:t> and Cassandra setup:</a:t>
            </a:r>
          </a:p>
          <a:p>
            <a:pPr marL="285750" indent="-285750">
              <a:buFont typeface="Arial"/>
              <a:buChar char="•"/>
            </a:pPr>
            <a:r>
              <a:rPr lang="en-US" dirty="0" smtClean="0"/>
              <a:t>4 nodes</a:t>
            </a:r>
          </a:p>
          <a:p>
            <a:pPr marL="285750" indent="-285750">
              <a:buFont typeface="Arial"/>
              <a:buChar char="•"/>
            </a:pPr>
            <a:r>
              <a:rPr lang="en-US" dirty="0" smtClean="0"/>
              <a:t>Replication factor = 3</a:t>
            </a:r>
            <a:endParaRPr lang="en-US" dirty="0"/>
          </a:p>
          <a:p>
            <a:endParaRPr lang="en-US" dirty="0"/>
          </a:p>
        </p:txBody>
      </p:sp>
      <p:pic>
        <p:nvPicPr>
          <p:cNvPr id="8" name="Picture 7" descr="aero_cass_ycsb_read_lat_illus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38200"/>
            <a:ext cx="4114800" cy="4058433"/>
          </a:xfrm>
          <a:prstGeom prst="rect">
            <a:avLst/>
          </a:prstGeom>
        </p:spPr>
      </p:pic>
      <p:pic>
        <p:nvPicPr>
          <p:cNvPr id="9" name="Picture 8" descr="aero_cass_ycsb_throughput_illust.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914400"/>
            <a:ext cx="4299255" cy="3733800"/>
          </a:xfrm>
          <a:prstGeom prst="rect">
            <a:avLst/>
          </a:prstGeom>
        </p:spPr>
      </p:pic>
      <p:sp>
        <p:nvSpPr>
          <p:cNvPr id="11" name="TextBox 10"/>
          <p:cNvSpPr txBox="1"/>
          <p:nvPr/>
        </p:nvSpPr>
        <p:spPr>
          <a:xfrm>
            <a:off x="4724400" y="4800600"/>
            <a:ext cx="4249569" cy="1738910"/>
          </a:xfrm>
          <a:prstGeom prst="rect">
            <a:avLst/>
          </a:prstGeom>
          <a:noFill/>
          <a:ln>
            <a:solidFill>
              <a:schemeClr val="tx1"/>
            </a:solidFill>
          </a:ln>
        </p:spPr>
        <p:txBody>
          <a:bodyPr wrap="none" rtlCol="0">
            <a:normAutofit/>
          </a:bodyPr>
          <a:lstStyle/>
          <a:p>
            <a:r>
              <a:rPr lang="en-US" dirty="0" smtClean="0"/>
              <a:t>YCSB results:</a:t>
            </a:r>
            <a:endParaRPr lang="en-US" dirty="0"/>
          </a:p>
          <a:p>
            <a:pPr marL="285750" indent="-285750">
              <a:buFont typeface="Arial"/>
              <a:buChar char="•"/>
            </a:pPr>
            <a:r>
              <a:rPr lang="en-US" dirty="0"/>
              <a:t>Sub</a:t>
            </a:r>
            <a:r>
              <a:rPr lang="en-US" dirty="0" smtClean="0"/>
              <a:t>-millisecond </a:t>
            </a:r>
            <a:r>
              <a:rPr lang="en-US" dirty="0"/>
              <a:t>average read latency for </a:t>
            </a:r>
          </a:p>
          <a:p>
            <a:r>
              <a:rPr lang="en-US" dirty="0"/>
              <a:t>both </a:t>
            </a:r>
            <a:r>
              <a:rPr lang="en-US" dirty="0" err="1"/>
              <a:t>Aerospike</a:t>
            </a:r>
            <a:r>
              <a:rPr lang="en-US" dirty="0"/>
              <a:t> and Cassandra</a:t>
            </a:r>
          </a:p>
          <a:p>
            <a:endParaRPr lang="en-US" dirty="0"/>
          </a:p>
        </p:txBody>
      </p:sp>
    </p:spTree>
    <p:extLst>
      <p:ext uri="{BB962C8B-B14F-4D97-AF65-F5344CB8AC3E}">
        <p14:creationId xmlns:p14="http://schemas.microsoft.com/office/powerpoint/2010/main" val="105921990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p:nvPr/>
        </p:nvSpPr>
        <p:spPr>
          <a:xfrm>
            <a:off x="182561" y="533400"/>
            <a:ext cx="8732836" cy="7620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Application Benchmarking</a:t>
            </a:r>
          </a:p>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 on Firebox 0</a:t>
            </a:r>
          </a:p>
        </p:txBody>
      </p:sp>
      <p:grpSp>
        <p:nvGrpSpPr>
          <p:cNvPr id="343" name="Shape 343"/>
          <p:cNvGrpSpPr/>
          <p:nvPr/>
        </p:nvGrpSpPr>
        <p:grpSpPr>
          <a:xfrm>
            <a:off x="609600" y="1904999"/>
            <a:ext cx="8295334" cy="4002174"/>
            <a:chOff x="685800" y="1539366"/>
            <a:chExt cx="8295334" cy="3163974"/>
          </a:xfrm>
        </p:grpSpPr>
        <p:sp>
          <p:nvSpPr>
            <p:cNvPr id="344" name="Shape 344"/>
            <p:cNvSpPr/>
            <p:nvPr/>
          </p:nvSpPr>
          <p:spPr>
            <a:xfrm>
              <a:off x="685800" y="4283455"/>
              <a:ext cx="7109232"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“WSC Executive” (</a:t>
              </a:r>
              <a:r>
                <a:rPr lang="en-US" sz="1600" b="1" i="0" u="none" strike="noStrike" cap="none" baseline="0">
                  <a:solidFill>
                    <a:schemeClr val="dk1"/>
                  </a:solidFill>
                  <a:latin typeface="Arial"/>
                  <a:ea typeface="Arial"/>
                  <a:cs typeface="Arial"/>
                  <a:sym typeface="Arial"/>
                </a:rPr>
                <a:t>Xen</a:t>
              </a:r>
              <a:r>
                <a:rPr lang="en-US" sz="1600" b="0" i="0" u="none" strike="noStrike" cap="none" baseline="0">
                  <a:solidFill>
                    <a:schemeClr val="dk1"/>
                  </a:solidFill>
                  <a:latin typeface="Arial"/>
                  <a:ea typeface="Arial"/>
                  <a:cs typeface="Arial"/>
                  <a:sym typeface="Arial"/>
                </a:rPr>
                <a:t> + resource partitioning)</a:t>
              </a:r>
            </a:p>
          </p:txBody>
        </p:sp>
        <p:sp>
          <p:nvSpPr>
            <p:cNvPr id="345" name="Shape 345"/>
            <p:cNvSpPr/>
            <p:nvPr/>
          </p:nvSpPr>
          <p:spPr>
            <a:xfrm>
              <a:off x="685800" y="3762551"/>
              <a:ext cx="5006010"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Bulk Memory API (</a:t>
              </a:r>
              <a:r>
                <a:rPr lang="en-US" sz="1600" b="1" i="0" u="none" strike="noStrike" cap="none" baseline="0">
                  <a:solidFill>
                    <a:schemeClr val="dk1"/>
                  </a:solidFill>
                  <a:latin typeface="Arial"/>
                  <a:ea typeface="Arial"/>
                  <a:cs typeface="Arial"/>
                  <a:sym typeface="Arial"/>
                </a:rPr>
                <a:t>RAMCloud</a:t>
              </a:r>
              <a:r>
                <a:rPr lang="en-US" sz="1600" b="0" i="0" u="none" strike="noStrike" cap="none" baseline="0">
                  <a:solidFill>
                    <a:schemeClr val="dk1"/>
                  </a:solidFill>
                  <a:latin typeface="Arial"/>
                  <a:ea typeface="Arial"/>
                  <a:cs typeface="Arial"/>
                  <a:sym typeface="Arial"/>
                </a:rPr>
                <a:t> + transactions)</a:t>
              </a:r>
            </a:p>
          </p:txBody>
        </p:sp>
        <p:sp>
          <p:nvSpPr>
            <p:cNvPr id="346" name="Shape 346"/>
            <p:cNvSpPr/>
            <p:nvPr/>
          </p:nvSpPr>
          <p:spPr>
            <a:xfrm>
              <a:off x="685800" y="2645402"/>
              <a:ext cx="989614" cy="557989"/>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Batch</a:t>
              </a:r>
            </a:p>
          </p:txBody>
        </p:sp>
        <p:sp>
          <p:nvSpPr>
            <p:cNvPr id="347" name="Shape 347"/>
            <p:cNvSpPr/>
            <p:nvPr/>
          </p:nvSpPr>
          <p:spPr>
            <a:xfrm>
              <a:off x="2922408" y="2645402"/>
              <a:ext cx="2769402" cy="557989"/>
            </a:xfrm>
            <a:prstGeom prst="rect">
              <a:avLst/>
            </a:prstGeom>
            <a:solidFill>
              <a:srgbClr val="C2D59B"/>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Interactive</a:t>
              </a:r>
            </a:p>
          </p:txBody>
        </p:sp>
        <p:sp>
          <p:nvSpPr>
            <p:cNvPr id="348" name="Shape 348"/>
            <p:cNvSpPr/>
            <p:nvPr/>
          </p:nvSpPr>
          <p:spPr>
            <a:xfrm>
              <a:off x="685802" y="2085953"/>
              <a:ext cx="989613" cy="419886"/>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Hadoop</a:t>
              </a:r>
            </a:p>
          </p:txBody>
        </p:sp>
        <p:sp>
          <p:nvSpPr>
            <p:cNvPr id="349" name="Shape 349"/>
            <p:cNvSpPr/>
            <p:nvPr/>
          </p:nvSpPr>
          <p:spPr>
            <a:xfrm>
              <a:off x="1774869" y="2085953"/>
              <a:ext cx="986885" cy="419886"/>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Spark</a:t>
              </a:r>
            </a:p>
          </p:txBody>
        </p:sp>
        <p:sp>
          <p:nvSpPr>
            <p:cNvPr id="350" name="Shape 350"/>
            <p:cNvSpPr/>
            <p:nvPr/>
          </p:nvSpPr>
          <p:spPr>
            <a:xfrm>
              <a:off x="685800" y="1539366"/>
              <a:ext cx="989614" cy="419886"/>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App</a:t>
              </a:r>
            </a:p>
          </p:txBody>
        </p:sp>
        <p:sp>
          <p:nvSpPr>
            <p:cNvPr id="351" name="Shape 351"/>
            <p:cNvSpPr/>
            <p:nvPr/>
          </p:nvSpPr>
          <p:spPr>
            <a:xfrm>
              <a:off x="1774869" y="1539366"/>
              <a:ext cx="986885" cy="419886"/>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App</a:t>
              </a:r>
            </a:p>
          </p:txBody>
        </p:sp>
        <p:sp>
          <p:nvSpPr>
            <p:cNvPr id="352" name="Shape 352"/>
            <p:cNvSpPr/>
            <p:nvPr/>
          </p:nvSpPr>
          <p:spPr>
            <a:xfrm>
              <a:off x="685802" y="3203392"/>
              <a:ext cx="5006010"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Cluster Manager (</a:t>
              </a:r>
              <a:r>
                <a:rPr lang="en-US" sz="1600" b="1" i="0" u="none" strike="noStrike" cap="none" baseline="0">
                  <a:solidFill>
                    <a:schemeClr val="dk1"/>
                  </a:solidFill>
                  <a:latin typeface="Arial"/>
                  <a:ea typeface="Arial"/>
                  <a:cs typeface="Arial"/>
                  <a:sym typeface="Arial"/>
                </a:rPr>
                <a:t>Mesos</a:t>
              </a:r>
              <a:r>
                <a:rPr lang="en-US" sz="1600" b="0" i="0" u="none" strike="noStrike" cap="none" baseline="0">
                  <a:solidFill>
                    <a:schemeClr val="dk1"/>
                  </a:solidFill>
                  <a:latin typeface="Arial"/>
                  <a:ea typeface="Arial"/>
                  <a:cs typeface="Arial"/>
                  <a:sym typeface="Arial"/>
                </a:rPr>
                <a:t> + interactive)</a:t>
              </a:r>
            </a:p>
          </p:txBody>
        </p:sp>
        <p:sp>
          <p:nvSpPr>
            <p:cNvPr id="353" name="Shape 353"/>
            <p:cNvSpPr/>
            <p:nvPr/>
          </p:nvSpPr>
          <p:spPr>
            <a:xfrm>
              <a:off x="1774869" y="2643943"/>
              <a:ext cx="989614" cy="557989"/>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Batch</a:t>
              </a:r>
            </a:p>
          </p:txBody>
        </p:sp>
        <p:sp>
          <p:nvSpPr>
            <p:cNvPr id="354" name="Shape 354"/>
            <p:cNvSpPr/>
            <p:nvPr/>
          </p:nvSpPr>
          <p:spPr>
            <a:xfrm>
              <a:off x="5766132" y="1630649"/>
              <a:ext cx="188886" cy="186018"/>
            </a:xfrm>
            <a:prstGeom prst="rect">
              <a:avLst/>
            </a:prstGeom>
            <a:solidFill>
              <a:srgbClr val="C2D59B"/>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sp>
          <p:nvSpPr>
            <p:cNvPr id="355" name="Shape 355"/>
            <p:cNvSpPr/>
            <p:nvPr/>
          </p:nvSpPr>
          <p:spPr>
            <a:xfrm>
              <a:off x="5943600" y="1599608"/>
              <a:ext cx="3037534" cy="714574"/>
            </a:xfrm>
            <a:prstGeom prst="rect">
              <a:avLst/>
            </a:prstGeom>
            <a:noFill/>
            <a:ln>
              <a:noFill/>
            </a:ln>
          </p:spPr>
          <p:txBody>
            <a:bodyPr lIns="91425" tIns="45700" rIns="91425" bIns="45700" anchor="ctr" anchorCtr="0">
              <a:noAutofit/>
            </a:bodyPr>
            <a:lstStyle/>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New component</a:t>
              </a:r>
            </a:p>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Modified existing component</a:t>
              </a:r>
            </a:p>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Unmodified existing component</a:t>
              </a:r>
            </a:p>
          </p:txBody>
        </p:sp>
        <p:sp>
          <p:nvSpPr>
            <p:cNvPr id="356" name="Shape 356"/>
            <p:cNvSpPr/>
            <p:nvPr/>
          </p:nvSpPr>
          <p:spPr>
            <a:xfrm>
              <a:off x="5770212" y="1875749"/>
              <a:ext cx="188886" cy="186018"/>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sp>
          <p:nvSpPr>
            <p:cNvPr id="357" name="Shape 357"/>
            <p:cNvSpPr/>
            <p:nvPr/>
          </p:nvSpPr>
          <p:spPr>
            <a:xfrm>
              <a:off x="5770212" y="2125403"/>
              <a:ext cx="188886" cy="186018"/>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grpSp>
      <p:sp>
        <p:nvSpPr>
          <p:cNvPr id="359" name="Shape 359"/>
          <p:cNvSpPr/>
          <p:nvPr/>
        </p:nvSpPr>
        <p:spPr>
          <a:xfrm>
            <a:off x="2819400" y="3276600"/>
            <a:ext cx="2819400" cy="762000"/>
          </a:xfrm>
          <a:prstGeom prst="rect">
            <a:avLst/>
          </a:prstGeom>
          <a:solidFill>
            <a:srgbClr val="FF0000">
              <a:alpha val="41960"/>
            </a:srgbClr>
          </a:solid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6" name="Shape 366"/>
          <p:cNvSpPr txBox="1">
            <a:spLocks noGrp="1"/>
          </p:cNvSpPr>
          <p:nvPr>
            <p:ph type="body" idx="4294967295"/>
          </p:nvPr>
        </p:nvSpPr>
        <p:spPr>
          <a:xfrm>
            <a:off x="0" y="2260600"/>
            <a:ext cx="3994150" cy="2540000"/>
          </a:xfrm>
          <a:prstGeom prst="rect">
            <a:avLst/>
          </a:prstGeom>
        </p:spPr>
        <p:txBody>
          <a:bodyPr lIns="91425" tIns="91425" rIns="91425" bIns="91425" anchor="t" anchorCtr="0">
            <a:noAutofit/>
          </a:bodyPr>
          <a:lstStyle/>
          <a:p>
            <a:pPr lvl="0" rtl="0">
              <a:spcBef>
                <a:spcPts val="0"/>
              </a:spcBef>
              <a:buNone/>
            </a:pPr>
            <a:r>
              <a:rPr lang="en-US" sz="2000" b="1" smtClean="0"/>
              <a:t>Goal</a:t>
            </a:r>
            <a:r>
              <a:rPr lang="en-US" sz="2000" smtClean="0"/>
              <a:t>: Test latency sensitive (interactive) applications on Firebox-0</a:t>
            </a:r>
          </a:p>
          <a:p>
            <a:pPr lvl="0" rtl="0">
              <a:spcBef>
                <a:spcPts val="0"/>
              </a:spcBef>
              <a:buNone/>
            </a:pPr>
            <a:endParaRPr sz="2000" smtClean="0"/>
          </a:p>
          <a:p>
            <a:pPr lvl="0" rtl="0">
              <a:spcBef>
                <a:spcPts val="0"/>
              </a:spcBef>
              <a:buNone/>
            </a:pPr>
            <a:r>
              <a:rPr lang="en-US" sz="2000" smtClean="0"/>
              <a:t>Apache Solr is a popular open source program for text search with widespread use</a:t>
            </a:r>
            <a:endParaRPr lang="en-US" sz="2000" dirty="0"/>
          </a:p>
        </p:txBody>
      </p:sp>
      <p:sp>
        <p:nvSpPr>
          <p:cNvPr id="365" name="Shape 365"/>
          <p:cNvSpPr txBox="1">
            <a:spLocks noGrp="1"/>
          </p:cNvSpPr>
          <p:nvPr>
            <p:ph type="title" idx="4294967295"/>
          </p:nvPr>
        </p:nvSpPr>
        <p:spPr>
          <a:xfrm>
            <a:off x="457200" y="376238"/>
            <a:ext cx="8229600" cy="1143000"/>
          </a:xfrm>
          <a:prstGeom prst="rect">
            <a:avLst/>
          </a:prstGeom>
        </p:spPr>
        <p:txBody>
          <a:bodyPr lIns="91425" tIns="91425" rIns="91425" bIns="91425" anchor="ctr" anchorCtr="0">
            <a:noAutofit/>
          </a:bodyPr>
          <a:lstStyle/>
          <a:p>
            <a:pPr lvl="0" rtl="0">
              <a:spcBef>
                <a:spcPts val="0"/>
              </a:spcBef>
              <a:buNone/>
            </a:pPr>
            <a:r>
              <a:rPr lang="en-US" sz="2400" b="1" dirty="0" smtClean="0">
                <a:solidFill>
                  <a:srgbClr val="1B3384"/>
                </a:solidFill>
              </a:rPr>
              <a:t>Benchmarking Distributed Search: </a:t>
            </a:r>
          </a:p>
          <a:p>
            <a:pPr lvl="0" rtl="0">
              <a:spcBef>
                <a:spcPts val="0"/>
              </a:spcBef>
              <a:buNone/>
            </a:pPr>
            <a:r>
              <a:rPr lang="en-US" sz="2400" b="1" dirty="0" smtClean="0">
                <a:solidFill>
                  <a:srgbClr val="1B3384"/>
                </a:solidFill>
              </a:rPr>
              <a:t>Apache </a:t>
            </a:r>
            <a:r>
              <a:rPr lang="en-US" sz="2400" b="1" dirty="0" err="1" smtClean="0">
                <a:solidFill>
                  <a:srgbClr val="1B3384"/>
                </a:solidFill>
              </a:rPr>
              <a:t>Solr</a:t>
            </a:r>
            <a:r>
              <a:rPr lang="en-US" sz="2400" b="1" dirty="0" smtClean="0">
                <a:solidFill>
                  <a:srgbClr val="1B3384"/>
                </a:solidFill>
              </a:rPr>
              <a:t> on Firebox-0</a:t>
            </a:r>
            <a:endParaRPr lang="en-US" sz="2400" b="1" dirty="0">
              <a:solidFill>
                <a:srgbClr val="1B3384"/>
              </a:solidFill>
            </a:endParaRPr>
          </a:p>
        </p:txBody>
      </p:sp>
      <p:sp>
        <p:nvSpPr>
          <p:cNvPr id="367" name="Shape 367"/>
          <p:cNvSpPr txBox="1"/>
          <p:nvPr/>
        </p:nvSpPr>
        <p:spPr>
          <a:xfrm>
            <a:off x="4902675" y="5334000"/>
            <a:ext cx="3492899" cy="746699"/>
          </a:xfrm>
          <a:prstGeom prst="rect">
            <a:avLst/>
          </a:prstGeom>
          <a:noFill/>
          <a:ln>
            <a:noFill/>
          </a:ln>
        </p:spPr>
        <p:txBody>
          <a:bodyPr lIns="91425" tIns="91425" rIns="91425" bIns="91425" anchor="t" anchorCtr="0">
            <a:noAutofit/>
          </a:bodyPr>
          <a:lstStyle/>
          <a:p>
            <a:pPr lvl="0" algn="ctr" rtl="0">
              <a:spcBef>
                <a:spcPts val="0"/>
              </a:spcBef>
              <a:buNone/>
            </a:pPr>
            <a:r>
              <a:rPr lang="en-US" b="1" dirty="0"/>
              <a:t>Fan-out pattern</a:t>
            </a:r>
            <a:r>
              <a:rPr lang="en-US" dirty="0"/>
              <a:t> -- many machines piece together the search response for a user</a:t>
            </a:r>
          </a:p>
        </p:txBody>
      </p:sp>
      <p:sp>
        <p:nvSpPr>
          <p:cNvPr id="368" name="Shape 368"/>
          <p:cNvSpPr txBox="1"/>
          <p:nvPr/>
        </p:nvSpPr>
        <p:spPr>
          <a:xfrm>
            <a:off x="5006475" y="1542000"/>
            <a:ext cx="3285300" cy="536400"/>
          </a:xfrm>
          <a:prstGeom prst="rect">
            <a:avLst/>
          </a:prstGeom>
          <a:noFill/>
          <a:ln>
            <a:noFill/>
          </a:ln>
        </p:spPr>
        <p:txBody>
          <a:bodyPr lIns="91425" tIns="91425" rIns="91425" bIns="91425" anchor="t" anchorCtr="0">
            <a:noAutofit/>
          </a:bodyPr>
          <a:lstStyle/>
          <a:p>
            <a:pPr lvl="0" algn="ctr" rtl="0">
              <a:spcBef>
                <a:spcPts val="0"/>
              </a:spcBef>
              <a:buNone/>
            </a:pPr>
            <a:r>
              <a:rPr lang="en-US" b="1"/>
              <a:t>Distributed search architecture</a:t>
            </a:r>
          </a:p>
        </p:txBody>
      </p:sp>
      <p:pic>
        <p:nvPicPr>
          <p:cNvPr id="369" name="Shape 369"/>
          <p:cNvPicPr preferRelativeResize="0"/>
          <p:nvPr/>
        </p:nvPicPr>
        <p:blipFill>
          <a:blip r:embed="rId3">
            <a:alphaModFix/>
          </a:blip>
          <a:stretch>
            <a:fillRect/>
          </a:stretch>
        </p:blipFill>
        <p:spPr>
          <a:xfrm>
            <a:off x="4154250" y="2124383"/>
            <a:ext cx="4989750" cy="2917074"/>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body" idx="4294967295"/>
          </p:nvPr>
        </p:nvSpPr>
        <p:spPr>
          <a:xfrm>
            <a:off x="0" y="1676400"/>
            <a:ext cx="3876675" cy="3479800"/>
          </a:xfrm>
          <a:prstGeom prst="rect">
            <a:avLst/>
          </a:prstGeom>
          <a:solidFill>
            <a:srgbClr val="FFFFFF"/>
          </a:solidFill>
        </p:spPr>
        <p:txBody>
          <a:bodyPr lIns="91425" tIns="91425" rIns="91425" bIns="91425" anchor="t" anchorCtr="0">
            <a:noAutofit/>
          </a:bodyPr>
          <a:lstStyle/>
          <a:p>
            <a:pPr lvl="0" rtl="0">
              <a:lnSpc>
                <a:spcPct val="115000"/>
              </a:lnSpc>
              <a:spcBef>
                <a:spcPts val="800"/>
              </a:spcBef>
              <a:buClr>
                <a:schemeClr val="dk1"/>
              </a:buClr>
              <a:buFont typeface="Arial" panose="020B0604020202020204" pitchFamily="34" charset="0"/>
              <a:buChar char="•"/>
            </a:pPr>
            <a:endParaRPr sz="2000" b="1" dirty="0">
              <a:solidFill>
                <a:schemeClr val="dk2"/>
              </a:solidFill>
              <a:latin typeface="+mn-lt"/>
              <a:ea typeface="Trebuchet MS"/>
              <a:cs typeface="Trebuchet MS"/>
              <a:sym typeface="Trebuchet MS"/>
            </a:endParaRPr>
          </a:p>
          <a:p>
            <a:pPr marL="457200" lvl="0" indent="-381000" rtl="0">
              <a:lnSpc>
                <a:spcPct val="115000"/>
              </a:lnSpc>
              <a:spcBef>
                <a:spcPts val="0"/>
              </a:spcBef>
              <a:buClr>
                <a:srgbClr val="000080"/>
              </a:buClr>
              <a:buSzPct val="100000"/>
              <a:buFont typeface="Arial" panose="020B0604020202020204" pitchFamily="34" charset="0"/>
              <a:buChar char="•"/>
            </a:pPr>
            <a:r>
              <a:rPr lang="en-US" sz="2000" dirty="0" err="1">
                <a:latin typeface="+mn-lt"/>
              </a:rPr>
              <a:t>Solr</a:t>
            </a:r>
            <a:r>
              <a:rPr lang="en-US" sz="2000" dirty="0">
                <a:latin typeface="+mn-lt"/>
              </a:rPr>
              <a:t> cluster: 1 </a:t>
            </a:r>
            <a:r>
              <a:rPr lang="en-US" sz="2000" dirty="0" err="1">
                <a:latin typeface="+mn-lt"/>
              </a:rPr>
              <a:t>Solr</a:t>
            </a:r>
            <a:r>
              <a:rPr lang="en-US" sz="2000" dirty="0">
                <a:latin typeface="+mn-lt"/>
              </a:rPr>
              <a:t> instance -&gt; 1 core. </a:t>
            </a:r>
            <a:r>
              <a:rPr lang="en-US" sz="2000" dirty="0">
                <a:solidFill>
                  <a:schemeClr val="dk1"/>
                </a:solidFill>
                <a:latin typeface="+mn-lt"/>
              </a:rPr>
              <a:t>Data </a:t>
            </a:r>
            <a:r>
              <a:rPr lang="en-US" sz="2000" dirty="0" err="1">
                <a:solidFill>
                  <a:schemeClr val="dk1"/>
                </a:solidFill>
                <a:latin typeface="+mn-lt"/>
              </a:rPr>
              <a:t>sharded</a:t>
            </a:r>
            <a:r>
              <a:rPr lang="en-US" sz="2000" dirty="0">
                <a:solidFill>
                  <a:schemeClr val="dk1"/>
                </a:solidFill>
                <a:latin typeface="+mn-lt"/>
              </a:rPr>
              <a:t> evenly amongst instances and stored locally.</a:t>
            </a:r>
          </a:p>
          <a:p>
            <a:pPr marL="457200" lvl="0" indent="-381000" rtl="0">
              <a:lnSpc>
                <a:spcPct val="115000"/>
              </a:lnSpc>
              <a:spcBef>
                <a:spcPts val="0"/>
              </a:spcBef>
              <a:buClr>
                <a:srgbClr val="000080"/>
              </a:buClr>
              <a:buSzPct val="100000"/>
              <a:buFont typeface="Arial" panose="020B0604020202020204" pitchFamily="34" charset="0"/>
              <a:buChar char="•"/>
            </a:pPr>
            <a:r>
              <a:rPr lang="en-US" sz="2000" dirty="0">
                <a:solidFill>
                  <a:schemeClr val="dk1"/>
                </a:solidFill>
                <a:latin typeface="+mn-lt"/>
              </a:rPr>
              <a:t>Zookeeper for cluster management.</a:t>
            </a:r>
          </a:p>
          <a:p>
            <a:pPr marL="457200" lvl="0" indent="-381000" rtl="0">
              <a:lnSpc>
                <a:spcPct val="115000"/>
              </a:lnSpc>
              <a:spcBef>
                <a:spcPts val="0"/>
              </a:spcBef>
              <a:buClr>
                <a:srgbClr val="000080"/>
              </a:buClr>
              <a:buSzPct val="100000"/>
              <a:buFont typeface="Arial" panose="020B0604020202020204" pitchFamily="34" charset="0"/>
              <a:buChar char="•"/>
            </a:pPr>
            <a:r>
              <a:rPr lang="en-US" sz="2000" dirty="0">
                <a:solidFill>
                  <a:schemeClr val="dk1"/>
                </a:solidFill>
                <a:latin typeface="+mn-lt"/>
              </a:rPr>
              <a:t>Hadoop and HDFS (optional) </a:t>
            </a:r>
          </a:p>
          <a:p>
            <a:pPr marL="342900" lvl="0" indent="-342900" rtl="0">
              <a:lnSpc>
                <a:spcPct val="115000"/>
              </a:lnSpc>
              <a:spcBef>
                <a:spcPts val="0"/>
              </a:spcBef>
              <a:buFont typeface="Arial" panose="020B0604020202020204" pitchFamily="34" charset="0"/>
              <a:buChar char="•"/>
            </a:pPr>
            <a:endParaRPr sz="2000" dirty="0">
              <a:solidFill>
                <a:schemeClr val="dk1"/>
              </a:solidFill>
              <a:latin typeface="+mn-lt"/>
            </a:endParaRPr>
          </a:p>
        </p:txBody>
      </p:sp>
      <p:sp>
        <p:nvSpPr>
          <p:cNvPr id="375" name="Shape 375"/>
          <p:cNvSpPr txBox="1">
            <a:spLocks noGrp="1"/>
          </p:cNvSpPr>
          <p:nvPr>
            <p:ph type="title" idx="4294967295"/>
          </p:nvPr>
        </p:nvSpPr>
        <p:spPr>
          <a:xfrm>
            <a:off x="457200" y="173038"/>
            <a:ext cx="8229600" cy="1143000"/>
          </a:xfrm>
          <a:prstGeom prst="rect">
            <a:avLst/>
          </a:prstGeom>
        </p:spPr>
        <p:txBody>
          <a:bodyPr lIns="91425" tIns="91425" rIns="91425" bIns="91425" anchor="ctr" anchorCtr="0">
            <a:noAutofit/>
          </a:bodyPr>
          <a:lstStyle/>
          <a:p>
            <a:pPr lvl="0" rtl="0">
              <a:spcBef>
                <a:spcPts val="0"/>
              </a:spcBef>
              <a:buNone/>
            </a:pPr>
            <a:r>
              <a:rPr lang="en-US" sz="3000" b="1" dirty="0" err="1">
                <a:solidFill>
                  <a:srgbClr val="1B3384"/>
                </a:solidFill>
              </a:rPr>
              <a:t>Solr</a:t>
            </a:r>
            <a:r>
              <a:rPr lang="en-US" sz="3000" b="1" dirty="0">
                <a:solidFill>
                  <a:srgbClr val="1B3384"/>
                </a:solidFill>
              </a:rPr>
              <a:t> on Firebox-0</a:t>
            </a:r>
          </a:p>
        </p:txBody>
      </p:sp>
      <p:pic>
        <p:nvPicPr>
          <p:cNvPr id="376" name="Shape 376"/>
          <p:cNvPicPr preferRelativeResize="0"/>
          <p:nvPr/>
        </p:nvPicPr>
        <p:blipFill>
          <a:blip r:embed="rId3">
            <a:alphaModFix/>
          </a:blip>
          <a:stretch>
            <a:fillRect/>
          </a:stretch>
        </p:blipFill>
        <p:spPr>
          <a:xfrm>
            <a:off x="2684650" y="1028701"/>
            <a:ext cx="6857999" cy="5143499"/>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idx="4294967295"/>
          </p:nvPr>
        </p:nvSpPr>
        <p:spPr>
          <a:xfrm>
            <a:off x="457200" y="-30163"/>
            <a:ext cx="8229600" cy="1143001"/>
          </a:xfrm>
          <a:prstGeom prst="rect">
            <a:avLst/>
          </a:prstGeom>
        </p:spPr>
        <p:txBody>
          <a:bodyPr lIns="91425" tIns="91425" rIns="91425" bIns="91425" anchor="ctr" anchorCtr="0">
            <a:noAutofit/>
          </a:bodyPr>
          <a:lstStyle/>
          <a:p>
            <a:pPr lvl="0" rtl="0">
              <a:spcBef>
                <a:spcPts val="0"/>
              </a:spcBef>
              <a:buNone/>
            </a:pPr>
            <a:r>
              <a:rPr lang="en-US" sz="2400" b="1" dirty="0">
                <a:solidFill>
                  <a:srgbClr val="1B3384"/>
                </a:solidFill>
              </a:rPr>
              <a:t>Experiment: Latency and IO</a:t>
            </a:r>
          </a:p>
        </p:txBody>
      </p:sp>
      <p:sp>
        <p:nvSpPr>
          <p:cNvPr id="390" name="Shape 390"/>
          <p:cNvSpPr/>
          <p:nvPr/>
        </p:nvSpPr>
        <p:spPr>
          <a:xfrm>
            <a:off x="256950" y="4987100"/>
            <a:ext cx="8586600" cy="1557300"/>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91" name="Shape 391"/>
          <p:cNvSpPr txBox="1"/>
          <p:nvPr/>
        </p:nvSpPr>
        <p:spPr>
          <a:xfrm>
            <a:off x="256950" y="5062400"/>
            <a:ext cx="8630099" cy="1500000"/>
          </a:xfrm>
          <a:prstGeom prst="rect">
            <a:avLst/>
          </a:prstGeom>
          <a:noFill/>
          <a:ln>
            <a:noFill/>
          </a:ln>
        </p:spPr>
        <p:txBody>
          <a:bodyPr lIns="91425" tIns="91425" rIns="91425" bIns="91425" anchor="t" anchorCtr="0">
            <a:noAutofit/>
          </a:bodyPr>
          <a:lstStyle/>
          <a:p>
            <a:pPr lvl="0" rtl="0">
              <a:spcBef>
                <a:spcPts val="0"/>
              </a:spcBef>
              <a:buNone/>
            </a:pPr>
            <a:r>
              <a:rPr lang="en-US"/>
              <a:t>Challenges benchmarking large distributed systems</a:t>
            </a:r>
          </a:p>
          <a:p>
            <a:pPr marL="457200" lvl="0" indent="-317500" rtl="0">
              <a:spcBef>
                <a:spcPts val="0"/>
              </a:spcBef>
              <a:buClr>
                <a:srgbClr val="000000"/>
              </a:buClr>
              <a:buSzPct val="100000"/>
              <a:buFont typeface="Arial"/>
              <a:buChar char="●"/>
            </a:pPr>
            <a:r>
              <a:rPr lang="en-US"/>
              <a:t>many free parameters </a:t>
            </a:r>
          </a:p>
          <a:p>
            <a:pPr marL="457200" lvl="0" indent="-317500" rtl="0">
              <a:spcBef>
                <a:spcPts val="0"/>
              </a:spcBef>
              <a:buClr>
                <a:srgbClr val="000000"/>
              </a:buClr>
              <a:buSzPct val="100000"/>
              <a:buFont typeface="Arial"/>
              <a:buChar char="●"/>
            </a:pPr>
            <a:r>
              <a:rPr lang="en-US"/>
              <a:t>exogeneous factors that disrupt performance can be hard to find and diagnose</a:t>
            </a:r>
          </a:p>
          <a:p>
            <a:pPr marL="457200" lvl="0" indent="-317500" rtl="0">
              <a:spcBef>
                <a:spcPts val="0"/>
              </a:spcBef>
              <a:buClr>
                <a:srgbClr val="000000"/>
              </a:buClr>
              <a:buSzPct val="100000"/>
              <a:buFont typeface="Arial"/>
              <a:buChar char="●"/>
            </a:pPr>
            <a:r>
              <a:rPr lang="en-US"/>
              <a:t>Caching effects at the disk, OS, and program level have a significant impact on latency</a:t>
            </a:r>
          </a:p>
          <a:p>
            <a:pPr marL="457200" lvl="0" indent="-317500" rtl="0">
              <a:spcBef>
                <a:spcPts val="0"/>
              </a:spcBef>
              <a:buClr>
                <a:srgbClr val="000000"/>
              </a:buClr>
              <a:buSzPct val="100000"/>
              <a:buFont typeface="Arial"/>
              <a:buChar char="●"/>
            </a:pPr>
            <a:r>
              <a:rPr lang="en-US"/>
              <a:t>Java GC is unpredictable</a:t>
            </a:r>
          </a:p>
        </p:txBody>
      </p:sp>
      <p:pic>
        <p:nvPicPr>
          <p:cNvPr id="392" name="Shape 392"/>
          <p:cNvPicPr preferRelativeResize="0"/>
          <p:nvPr/>
        </p:nvPicPr>
        <p:blipFill>
          <a:blip r:embed="rId3">
            <a:alphaModFix/>
          </a:blip>
          <a:stretch>
            <a:fillRect/>
          </a:stretch>
        </p:blipFill>
        <p:spPr>
          <a:xfrm>
            <a:off x="285651" y="1455200"/>
            <a:ext cx="4133348" cy="3100062"/>
          </a:xfrm>
          <a:prstGeom prst="rect">
            <a:avLst/>
          </a:prstGeom>
          <a:noFill/>
          <a:ln>
            <a:noFill/>
          </a:ln>
        </p:spPr>
      </p:pic>
      <p:pic>
        <p:nvPicPr>
          <p:cNvPr id="393" name="Shape 393"/>
          <p:cNvPicPr preferRelativeResize="0"/>
          <p:nvPr/>
        </p:nvPicPr>
        <p:blipFill>
          <a:blip r:embed="rId4">
            <a:alphaModFix/>
          </a:blip>
          <a:stretch>
            <a:fillRect/>
          </a:stretch>
        </p:blipFill>
        <p:spPr>
          <a:xfrm>
            <a:off x="4725000" y="1447800"/>
            <a:ext cx="4133349" cy="3100035"/>
          </a:xfrm>
          <a:prstGeom prst="rect">
            <a:avLst/>
          </a:prstGeom>
          <a:noFill/>
          <a:ln>
            <a:noFill/>
          </a:ln>
        </p:spPr>
      </p:pic>
      <p:sp>
        <p:nvSpPr>
          <p:cNvPr id="394" name="Shape 394"/>
          <p:cNvSpPr txBox="1"/>
          <p:nvPr/>
        </p:nvSpPr>
        <p:spPr>
          <a:xfrm>
            <a:off x="1324500" y="829933"/>
            <a:ext cx="6494999" cy="401700"/>
          </a:xfrm>
          <a:prstGeom prst="rect">
            <a:avLst/>
          </a:prstGeom>
          <a:noFill/>
          <a:ln>
            <a:noFill/>
          </a:ln>
        </p:spPr>
        <p:txBody>
          <a:bodyPr lIns="91425" tIns="91425" rIns="91425" bIns="91425" anchor="t" anchorCtr="0">
            <a:noAutofit/>
          </a:bodyPr>
          <a:lstStyle/>
          <a:p>
            <a:pPr lvl="0" algn="ctr" rtl="0">
              <a:spcBef>
                <a:spcPts val="0"/>
              </a:spcBef>
              <a:buNone/>
            </a:pPr>
            <a:r>
              <a:rPr lang="en-US"/>
              <a:t>SATA vs. PCIe, 2 shards, no replicas, 50 million indexed documents, 4 GB heap max, default GC settings</a:t>
            </a:r>
          </a:p>
        </p:txBody>
      </p:sp>
      <p:sp>
        <p:nvSpPr>
          <p:cNvPr id="395" name="Shape 395"/>
          <p:cNvSpPr txBox="1"/>
          <p:nvPr/>
        </p:nvSpPr>
        <p:spPr>
          <a:xfrm>
            <a:off x="833250" y="4571500"/>
            <a:ext cx="7477500" cy="358799"/>
          </a:xfrm>
          <a:prstGeom prst="rect">
            <a:avLst/>
          </a:prstGeom>
          <a:noFill/>
          <a:ln>
            <a:noFill/>
          </a:ln>
        </p:spPr>
        <p:txBody>
          <a:bodyPr lIns="91425" tIns="91425" rIns="91425" bIns="91425" anchor="t" anchorCtr="0">
            <a:noAutofit/>
          </a:bodyPr>
          <a:lstStyle/>
          <a:p>
            <a:pPr lvl="0" algn="ctr" rtl="0">
              <a:spcBef>
                <a:spcPts val="0"/>
              </a:spcBef>
              <a:buNone/>
            </a:pPr>
            <a:r>
              <a:rPr lang="en-US"/>
              <a:t>PCI-Express ~25% lower latency</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p:nvPr/>
        </p:nvSpPr>
        <p:spPr>
          <a:xfrm>
            <a:off x="182563" y="533400"/>
            <a:ext cx="5151437" cy="7620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FireBox-0</a:t>
            </a:r>
          </a:p>
        </p:txBody>
      </p:sp>
      <p:pic>
        <p:nvPicPr>
          <p:cNvPr id="126" name="Shape 126"/>
          <p:cNvPicPr preferRelativeResize="0"/>
          <p:nvPr/>
        </p:nvPicPr>
        <p:blipFill rotWithShape="1">
          <a:blip r:embed="rId3">
            <a:alphaModFix/>
          </a:blip>
          <a:srcRect/>
          <a:stretch/>
        </p:blipFill>
        <p:spPr>
          <a:xfrm>
            <a:off x="315286" y="1295400"/>
            <a:ext cx="8295314" cy="5414996"/>
          </a:xfrm>
          <a:prstGeom prst="rect">
            <a:avLst/>
          </a:prstGeom>
          <a:noFill/>
          <a:ln>
            <a:noFill/>
          </a:ln>
        </p:spPr>
      </p:pic>
      <p:sp>
        <p:nvSpPr>
          <p:cNvPr id="127" name="Shape 127"/>
          <p:cNvSpPr/>
          <p:nvPr/>
        </p:nvSpPr>
        <p:spPr>
          <a:xfrm>
            <a:off x="1753216" y="4555573"/>
            <a:ext cx="6098093" cy="300039"/>
          </a:xfrm>
          <a:prstGeom prst="rect">
            <a:avLst/>
          </a:prstGeom>
          <a:no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28" name="Shape 128"/>
          <p:cNvSpPr/>
          <p:nvPr/>
        </p:nvSpPr>
        <p:spPr>
          <a:xfrm>
            <a:off x="1763699" y="6152846"/>
            <a:ext cx="2014835" cy="300039"/>
          </a:xfrm>
          <a:prstGeom prst="rect">
            <a:avLst/>
          </a:prstGeom>
          <a:no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129" name="Shape 129"/>
          <p:cNvCxnSpPr/>
          <p:nvPr/>
        </p:nvCxnSpPr>
        <p:spPr>
          <a:xfrm rot="10800000" flipH="1">
            <a:off x="224587" y="4887057"/>
            <a:ext cx="887243" cy="160734"/>
          </a:xfrm>
          <a:prstGeom prst="straightConnector1">
            <a:avLst/>
          </a:prstGeom>
          <a:noFill/>
          <a:ln w="38100" cap="flat">
            <a:solidFill>
              <a:srgbClr val="FF0000"/>
            </a:solidFill>
            <a:prstDash val="solid"/>
            <a:round/>
            <a:headEnd type="none" w="med" len="med"/>
            <a:tailEnd type="stealth" w="lg" len="lg"/>
          </a:ln>
        </p:spPr>
      </p:cxnSp>
      <p:cxnSp>
        <p:nvCxnSpPr>
          <p:cNvPr id="130" name="Shape 130"/>
          <p:cNvCxnSpPr/>
          <p:nvPr/>
        </p:nvCxnSpPr>
        <p:spPr>
          <a:xfrm rot="10800000" flipH="1">
            <a:off x="1219200" y="6476999"/>
            <a:ext cx="533399" cy="152401"/>
          </a:xfrm>
          <a:prstGeom prst="straightConnector1">
            <a:avLst/>
          </a:prstGeom>
          <a:noFill/>
          <a:ln w="38100" cap="flat">
            <a:solidFill>
              <a:srgbClr val="FF0000"/>
            </a:solidFill>
            <a:prstDash val="solid"/>
            <a:round/>
            <a:headEnd type="none" w="med" len="med"/>
            <a:tailEnd type="stealth" w="lg" len="lg"/>
          </a:ln>
        </p:spPr>
      </p:cxnSp>
      <p:sp>
        <p:nvSpPr>
          <p:cNvPr id="131" name="Shape 131"/>
          <p:cNvSpPr/>
          <p:nvPr/>
        </p:nvSpPr>
        <p:spPr>
          <a:xfrm>
            <a:off x="1839900" y="1461232"/>
            <a:ext cx="5170498" cy="519967"/>
          </a:xfrm>
          <a:prstGeom prst="rect">
            <a:avLst/>
          </a:prstGeom>
          <a:no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132" name="Shape 132"/>
          <p:cNvCxnSpPr/>
          <p:nvPr/>
        </p:nvCxnSpPr>
        <p:spPr>
          <a:xfrm rot="10800000" flipH="1">
            <a:off x="674712" y="2071232"/>
            <a:ext cx="887243" cy="160734"/>
          </a:xfrm>
          <a:prstGeom prst="straightConnector1">
            <a:avLst/>
          </a:prstGeom>
          <a:noFill/>
          <a:ln w="38100" cap="flat">
            <a:solidFill>
              <a:srgbClr val="FF0000"/>
            </a:solidFill>
            <a:prstDash val="solid"/>
            <a:round/>
            <a:headEnd type="none" w="med" len="med"/>
            <a:tailEnd type="stealth" w="lg" len="lg"/>
          </a:ln>
        </p:spPr>
      </p:cxnSp>
      <p:sp>
        <p:nvSpPr>
          <p:cNvPr id="133" name="Shape 133"/>
          <p:cNvSpPr/>
          <p:nvPr/>
        </p:nvSpPr>
        <p:spPr>
          <a:xfrm>
            <a:off x="1752600" y="2667000"/>
            <a:ext cx="6096000" cy="762000"/>
          </a:xfrm>
          <a:prstGeom prst="rect">
            <a:avLst/>
          </a:prstGeom>
          <a:no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34" name="Shape 134"/>
          <p:cNvSpPr/>
          <p:nvPr/>
        </p:nvSpPr>
        <p:spPr>
          <a:xfrm>
            <a:off x="1752600" y="5562600"/>
            <a:ext cx="6096000" cy="304799"/>
          </a:xfrm>
          <a:prstGeom prst="rect">
            <a:avLst/>
          </a:prstGeom>
          <a:no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135" name="Shape 135"/>
          <p:cNvCxnSpPr/>
          <p:nvPr/>
        </p:nvCxnSpPr>
        <p:spPr>
          <a:xfrm rot="10800000" flipH="1">
            <a:off x="533400" y="3352799"/>
            <a:ext cx="990599" cy="313135"/>
          </a:xfrm>
          <a:prstGeom prst="straightConnector1">
            <a:avLst/>
          </a:prstGeom>
          <a:noFill/>
          <a:ln w="38100" cap="flat">
            <a:solidFill>
              <a:srgbClr val="FF0000"/>
            </a:solidFill>
            <a:prstDash val="solid"/>
            <a:round/>
            <a:headEnd type="none" w="med" len="med"/>
            <a:tailEnd type="stealth" w="lg" len="lg"/>
          </a:ln>
        </p:spPr>
      </p:cxnSp>
      <p:cxnSp>
        <p:nvCxnSpPr>
          <p:cNvPr id="136" name="Shape 136"/>
          <p:cNvCxnSpPr/>
          <p:nvPr/>
        </p:nvCxnSpPr>
        <p:spPr>
          <a:xfrm rot="10800000" flipH="1">
            <a:off x="838200" y="5791199"/>
            <a:ext cx="762000" cy="152401"/>
          </a:xfrm>
          <a:prstGeom prst="straightConnector1">
            <a:avLst/>
          </a:prstGeom>
          <a:noFill/>
          <a:ln w="38100" cap="flat">
            <a:solidFill>
              <a:srgbClr val="FF0000"/>
            </a:solidFill>
            <a:prstDash val="solid"/>
            <a:round/>
            <a:headEnd type="none" w="med" len="med"/>
            <a:tailEnd type="stealth"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idx="4294967295"/>
          </p:nvPr>
        </p:nvSpPr>
        <p:spPr>
          <a:xfrm>
            <a:off x="457200" y="274638"/>
            <a:ext cx="8229600" cy="1143000"/>
          </a:xfrm>
          <a:prstGeom prst="rect">
            <a:avLst/>
          </a:prstGeom>
        </p:spPr>
        <p:txBody>
          <a:bodyPr lIns="91425" tIns="91425" rIns="91425" bIns="91425" anchor="ctr" anchorCtr="0">
            <a:noAutofit/>
          </a:bodyPr>
          <a:lstStyle/>
          <a:p>
            <a:pPr lvl="0" rtl="0">
              <a:spcBef>
                <a:spcPts val="0"/>
              </a:spcBef>
              <a:buNone/>
            </a:pPr>
            <a:r>
              <a:rPr lang="en-US" sz="3000" b="1" dirty="0">
                <a:solidFill>
                  <a:srgbClr val="1B3384"/>
                </a:solidFill>
              </a:rPr>
              <a:t>Testing Framework (BITS)</a:t>
            </a:r>
          </a:p>
        </p:txBody>
      </p:sp>
      <p:sp>
        <p:nvSpPr>
          <p:cNvPr id="382" name="Shape 382"/>
          <p:cNvSpPr/>
          <p:nvPr/>
        </p:nvSpPr>
        <p:spPr>
          <a:xfrm>
            <a:off x="216250" y="1565800"/>
            <a:ext cx="3998100" cy="4234799"/>
          </a:xfrm>
          <a:prstGeom prst="roundRect">
            <a:avLst>
              <a:gd name="adj" fmla="val 16667"/>
            </a:avLst>
          </a:prstGeom>
          <a:solidFill>
            <a:srgbClr val="F3F3F3"/>
          </a:solidFill>
          <a:ln w="9525" cap="flat">
            <a:solidFill>
              <a:schemeClr val="dk2"/>
            </a:solidFill>
            <a:prstDash val="solid"/>
            <a:round/>
            <a:headEnd type="none" w="med" len="med"/>
            <a:tailEnd type="none" w="med" len="med"/>
          </a:ln>
        </p:spPr>
        <p:txBody>
          <a:bodyPr lIns="91425" tIns="91425" rIns="91425" bIns="91425" anchor="ctr" anchorCtr="0">
            <a:noAutofit/>
          </a:bodyPr>
          <a:lstStyle/>
          <a:p>
            <a:pPr marL="457200" lvl="0" indent="-317500" rtl="0">
              <a:lnSpc>
                <a:spcPct val="115000"/>
              </a:lnSpc>
              <a:spcBef>
                <a:spcPts val="0"/>
              </a:spcBef>
              <a:buClr>
                <a:srgbClr val="1B3384"/>
              </a:buClr>
              <a:buSzPct val="100000"/>
              <a:buFont typeface="Calibri"/>
              <a:buChar char="●"/>
            </a:pPr>
            <a:r>
              <a:rPr lang="en-US" dirty="0">
                <a:solidFill>
                  <a:schemeClr val="dk1"/>
                </a:solidFill>
              </a:rPr>
              <a:t>Python scripts for </a:t>
            </a:r>
          </a:p>
          <a:p>
            <a:pPr marL="914400" lvl="1" indent="-317500" rtl="0">
              <a:lnSpc>
                <a:spcPct val="115000"/>
              </a:lnSpc>
              <a:spcBef>
                <a:spcPts val="0"/>
              </a:spcBef>
              <a:buClr>
                <a:srgbClr val="000000"/>
              </a:buClr>
              <a:buSzPct val="100000"/>
              <a:buFont typeface="Arial"/>
              <a:buChar char="○"/>
            </a:pPr>
            <a:r>
              <a:rPr lang="en-US" dirty="0">
                <a:solidFill>
                  <a:schemeClr val="dk1"/>
                </a:solidFill>
              </a:rPr>
              <a:t>Setup and takedown of application and data</a:t>
            </a:r>
          </a:p>
          <a:p>
            <a:pPr marL="914400" lvl="1" indent="-317500" rtl="0">
              <a:lnSpc>
                <a:spcPct val="115000"/>
              </a:lnSpc>
              <a:spcBef>
                <a:spcPts val="0"/>
              </a:spcBef>
              <a:buClr>
                <a:srgbClr val="000000"/>
              </a:buClr>
              <a:buSzPct val="100000"/>
              <a:buFont typeface="Arial"/>
              <a:buChar char="○"/>
            </a:pPr>
            <a:r>
              <a:rPr lang="en-US" dirty="0">
                <a:solidFill>
                  <a:schemeClr val="dk1"/>
                </a:solidFill>
              </a:rPr>
              <a:t>Visualizing results with </a:t>
            </a:r>
            <a:r>
              <a:rPr lang="en-US" dirty="0" err="1">
                <a:solidFill>
                  <a:schemeClr val="dk1"/>
                </a:solidFill>
              </a:rPr>
              <a:t>Matplotlib</a:t>
            </a:r>
            <a:endParaRPr lang="en-US" dirty="0">
              <a:solidFill>
                <a:schemeClr val="dk1"/>
              </a:solidFill>
            </a:endParaRPr>
          </a:p>
          <a:p>
            <a:pPr marL="914400" lvl="1" indent="-317500" rtl="0">
              <a:lnSpc>
                <a:spcPct val="115000"/>
              </a:lnSpc>
              <a:spcBef>
                <a:spcPts val="0"/>
              </a:spcBef>
              <a:buClr>
                <a:schemeClr val="dk1"/>
              </a:buClr>
              <a:buSzPct val="100000"/>
              <a:buFont typeface="Arial"/>
              <a:buChar char="○"/>
            </a:pPr>
            <a:r>
              <a:rPr lang="en-US" dirty="0">
                <a:solidFill>
                  <a:schemeClr val="dk1"/>
                </a:solidFill>
              </a:rPr>
              <a:t>Orchestrating tests &amp; gathering data from tools</a:t>
            </a:r>
          </a:p>
          <a:p>
            <a:pPr marL="457200" lvl="0" indent="-317500" rtl="0">
              <a:lnSpc>
                <a:spcPct val="115000"/>
              </a:lnSpc>
              <a:spcBef>
                <a:spcPts val="0"/>
              </a:spcBef>
              <a:buClr>
                <a:srgbClr val="1B3384"/>
              </a:buClr>
              <a:buSzPct val="100000"/>
              <a:buFont typeface="Calibri"/>
              <a:buChar char="●"/>
            </a:pPr>
            <a:r>
              <a:rPr lang="en-US" dirty="0">
                <a:solidFill>
                  <a:schemeClr val="dk1"/>
                </a:solidFill>
              </a:rPr>
              <a:t>Make use of common performance monitoring tools</a:t>
            </a:r>
          </a:p>
          <a:p>
            <a:pPr marL="914400" lvl="1" indent="-317500" rtl="0">
              <a:lnSpc>
                <a:spcPct val="115000"/>
              </a:lnSpc>
              <a:spcBef>
                <a:spcPts val="0"/>
              </a:spcBef>
              <a:buClr>
                <a:srgbClr val="1B3384"/>
              </a:buClr>
              <a:buSzPct val="100000"/>
              <a:buFont typeface="Arial"/>
              <a:buChar char="○"/>
            </a:pPr>
            <a:r>
              <a:rPr lang="en-US" dirty="0">
                <a:solidFill>
                  <a:schemeClr val="dk1"/>
                </a:solidFill>
              </a:rPr>
              <a:t>Load generators: Iago, </a:t>
            </a:r>
            <a:r>
              <a:rPr lang="en-US" dirty="0" err="1">
                <a:solidFill>
                  <a:schemeClr val="dk1"/>
                </a:solidFill>
              </a:rPr>
              <a:t>Jmeter</a:t>
            </a:r>
            <a:r>
              <a:rPr lang="en-US" dirty="0">
                <a:solidFill>
                  <a:schemeClr val="dk1"/>
                </a:solidFill>
              </a:rPr>
              <a:t>.</a:t>
            </a:r>
          </a:p>
          <a:p>
            <a:pPr marL="914400" lvl="1" indent="-317500" rtl="0">
              <a:lnSpc>
                <a:spcPct val="115000"/>
              </a:lnSpc>
              <a:spcBef>
                <a:spcPts val="0"/>
              </a:spcBef>
              <a:buClr>
                <a:srgbClr val="1B3384"/>
              </a:buClr>
              <a:buSzPct val="100000"/>
              <a:buFont typeface="Arial"/>
              <a:buChar char="○"/>
            </a:pPr>
            <a:r>
              <a:rPr lang="en-US" dirty="0">
                <a:solidFill>
                  <a:schemeClr val="dk1"/>
                </a:solidFill>
              </a:rPr>
              <a:t>CPU &amp; Memory: </a:t>
            </a:r>
            <a:r>
              <a:rPr lang="en-US" dirty="0" err="1">
                <a:solidFill>
                  <a:schemeClr val="dk1"/>
                </a:solidFill>
              </a:rPr>
              <a:t>VisualVM</a:t>
            </a:r>
            <a:r>
              <a:rPr lang="en-US" dirty="0">
                <a:solidFill>
                  <a:schemeClr val="dk1"/>
                </a:solidFill>
              </a:rPr>
              <a:t>, </a:t>
            </a:r>
            <a:r>
              <a:rPr lang="en-US" dirty="0" err="1">
                <a:solidFill>
                  <a:schemeClr val="dk1"/>
                </a:solidFill>
              </a:rPr>
              <a:t>Sematext</a:t>
            </a:r>
            <a:r>
              <a:rPr lang="en-US" dirty="0">
                <a:solidFill>
                  <a:schemeClr val="dk1"/>
                </a:solidFill>
              </a:rPr>
              <a:t> </a:t>
            </a:r>
            <a:r>
              <a:rPr lang="en-US" dirty="0" smtClean="0">
                <a:solidFill>
                  <a:schemeClr val="dk1"/>
                </a:solidFill>
              </a:rPr>
              <a:t>SPM, Ganglia</a:t>
            </a:r>
            <a:endParaRPr lang="en-US" dirty="0">
              <a:solidFill>
                <a:schemeClr val="dk1"/>
              </a:solidFill>
            </a:endParaRPr>
          </a:p>
          <a:p>
            <a:pPr marL="914400" lvl="1" indent="-317500" rtl="0">
              <a:lnSpc>
                <a:spcPct val="115000"/>
              </a:lnSpc>
              <a:spcBef>
                <a:spcPts val="0"/>
              </a:spcBef>
              <a:buClr>
                <a:srgbClr val="1B3384"/>
              </a:buClr>
              <a:buSzPct val="100000"/>
              <a:buFont typeface="Arial"/>
              <a:buChar char="○"/>
            </a:pPr>
            <a:r>
              <a:rPr lang="en-US" dirty="0">
                <a:solidFill>
                  <a:schemeClr val="dk1"/>
                </a:solidFill>
              </a:rPr>
              <a:t>Network: </a:t>
            </a:r>
            <a:r>
              <a:rPr lang="en-US" dirty="0" err="1">
                <a:solidFill>
                  <a:schemeClr val="dk1"/>
                </a:solidFill>
              </a:rPr>
              <a:t>bwm</a:t>
            </a:r>
            <a:r>
              <a:rPr lang="en-US" dirty="0">
                <a:solidFill>
                  <a:schemeClr val="dk1"/>
                </a:solidFill>
              </a:rPr>
              <a:t>-ng (coarse monitoring), IO: </a:t>
            </a:r>
            <a:r>
              <a:rPr lang="en-US" dirty="0" err="1">
                <a:solidFill>
                  <a:schemeClr val="dk1"/>
                </a:solidFill>
              </a:rPr>
              <a:t>iotop</a:t>
            </a:r>
            <a:endParaRPr lang="en-US" dirty="0">
              <a:solidFill>
                <a:schemeClr val="dk1"/>
              </a:solidFill>
            </a:endParaRPr>
          </a:p>
        </p:txBody>
      </p:sp>
      <p:pic>
        <p:nvPicPr>
          <p:cNvPr id="383" name="Shape 383"/>
          <p:cNvPicPr preferRelativeResize="0"/>
          <p:nvPr/>
        </p:nvPicPr>
        <p:blipFill>
          <a:blip r:embed="rId3">
            <a:alphaModFix/>
          </a:blip>
          <a:stretch>
            <a:fillRect/>
          </a:stretch>
        </p:blipFill>
        <p:spPr>
          <a:xfrm>
            <a:off x="4339250" y="1855687"/>
            <a:ext cx="4634023" cy="3155275"/>
          </a:xfrm>
          <a:prstGeom prst="rect">
            <a:avLst/>
          </a:prstGeom>
          <a:noFill/>
          <a:ln w="9525" cap="flat">
            <a:solidFill>
              <a:schemeClr val="dk2"/>
            </a:solidFill>
            <a:prstDash val="solid"/>
            <a:round/>
            <a:headEnd type="none" w="med" len="med"/>
            <a:tailEnd type="none" w="med" len="med"/>
          </a:ln>
        </p:spPr>
      </p:pic>
      <p:sp>
        <p:nvSpPr>
          <p:cNvPr id="384" name="Shape 384"/>
          <p:cNvSpPr txBox="1"/>
          <p:nvPr/>
        </p:nvSpPr>
        <p:spPr>
          <a:xfrm>
            <a:off x="4932774" y="5202312"/>
            <a:ext cx="3447000" cy="546299"/>
          </a:xfrm>
          <a:prstGeom prst="rect">
            <a:avLst/>
          </a:prstGeom>
          <a:noFill/>
          <a:ln>
            <a:noFill/>
          </a:ln>
        </p:spPr>
        <p:txBody>
          <a:bodyPr lIns="91425" tIns="91425" rIns="91425" bIns="91425" anchor="t" anchorCtr="0">
            <a:noAutofit/>
          </a:bodyPr>
          <a:lstStyle/>
          <a:p>
            <a:pPr lvl="0" algn="ctr" rtl="0">
              <a:spcBef>
                <a:spcPts val="0"/>
              </a:spcBef>
              <a:buNone/>
            </a:pPr>
            <a:r>
              <a:rPr lang="en-US" dirty="0" err="1"/>
              <a:t>VisualVM</a:t>
            </a:r>
            <a:r>
              <a:rPr lang="en-US" dirty="0"/>
              <a:t>: CPU and Memory monitoring</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p:nvPr/>
        </p:nvSpPr>
        <p:spPr>
          <a:xfrm>
            <a:off x="228600" y="2438400"/>
            <a:ext cx="8732836" cy="7620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Future Work</a:t>
            </a:r>
          </a:p>
        </p:txBody>
      </p:sp>
      <p:sp>
        <p:nvSpPr>
          <p:cNvPr id="401" name="Shape 401"/>
          <p:cNvSpPr txBox="1"/>
          <p:nvPr/>
        </p:nvSpPr>
        <p:spPr>
          <a:xfrm>
            <a:off x="457200" y="1276350"/>
            <a:ext cx="8153399" cy="5043488"/>
          </a:xfrm>
          <a:prstGeom prst="rect">
            <a:avLst/>
          </a:prstGeom>
          <a:noFill/>
          <a:ln>
            <a:noFill/>
          </a:ln>
        </p:spPr>
        <p:txBody>
          <a:bodyPr lIns="91425" tIns="45700" rIns="91425" bIns="45700" anchor="t" anchorCtr="0">
            <a:noAutofit/>
          </a:bodyPr>
          <a:lstStyle/>
          <a:p>
            <a:pPr marL="342900" marR="0" lvl="0" indent="-139700" algn="l" rtl="0">
              <a:spcBef>
                <a:spcPts val="0"/>
              </a:spcBef>
              <a:buClr>
                <a:schemeClr val="dk1"/>
              </a:buClr>
              <a:buFont typeface="Arial"/>
              <a:buNone/>
            </a:pPr>
            <a:endParaRPr sz="32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p:nvPr/>
        </p:nvSpPr>
        <p:spPr>
          <a:xfrm>
            <a:off x="182561" y="533400"/>
            <a:ext cx="8732836" cy="7620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Future Work</a:t>
            </a:r>
          </a:p>
        </p:txBody>
      </p:sp>
      <p:sp>
        <p:nvSpPr>
          <p:cNvPr id="408" name="Shape 408"/>
          <p:cNvSpPr txBox="1"/>
          <p:nvPr/>
        </p:nvSpPr>
        <p:spPr>
          <a:xfrm>
            <a:off x="457200" y="1276350"/>
            <a:ext cx="8153399" cy="5043488"/>
          </a:xfrm>
          <a:prstGeom prst="rect">
            <a:avLst/>
          </a:prstGeom>
          <a:noFill/>
          <a:ln>
            <a:noFill/>
          </a:ln>
        </p:spPr>
        <p:txBody>
          <a:bodyPr lIns="91425" tIns="45700" rIns="91425" bIns="45700" anchor="t" anchorCtr="0">
            <a:noAutofit/>
          </a:bodyPr>
          <a:lstStyle/>
          <a:p>
            <a:pPr marL="342900" marR="0" lvl="0" indent="-139700" algn="l" rtl="0">
              <a:spcBef>
                <a:spcPts val="0"/>
              </a:spcBef>
              <a:buClr>
                <a:schemeClr val="dk1"/>
              </a:buClr>
              <a:buFont typeface="Arial"/>
              <a:buNone/>
            </a:pPr>
            <a:endParaRPr sz="3200" b="0" i="0" u="none" strike="noStrike" cap="none" baseline="0">
              <a:solidFill>
                <a:schemeClr val="dk1"/>
              </a:solidFill>
              <a:latin typeface="Calibri"/>
              <a:ea typeface="Calibri"/>
              <a:cs typeface="Calibri"/>
              <a:sym typeface="Calibri"/>
            </a:endParaRPr>
          </a:p>
        </p:txBody>
      </p:sp>
      <p:sp>
        <p:nvSpPr>
          <p:cNvPr id="409" name="Shape 409"/>
          <p:cNvSpPr txBox="1"/>
          <p:nvPr/>
        </p:nvSpPr>
        <p:spPr>
          <a:xfrm>
            <a:off x="609600" y="1524000"/>
            <a:ext cx="7924799" cy="646331"/>
          </a:xfrm>
          <a:prstGeom prst="rect">
            <a:avLst/>
          </a:prstGeom>
          <a:noFill/>
          <a:ln>
            <a:noFill/>
          </a:ln>
        </p:spPr>
        <p:txBody>
          <a:bodyPr lIns="91425" tIns="45700" rIns="91425" bIns="45700" anchor="t" anchorCtr="0">
            <a:noAutofit/>
          </a:bodyPr>
          <a:lstStyle/>
          <a:p>
            <a:pPr marL="285750" marR="0" lvl="0" indent="-285750"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I can put something about Tess here but I don’t know the other stuff</a:t>
            </a:r>
          </a:p>
          <a:p>
            <a:pPr marL="285750" marR="0" lvl="0" indent="-285750"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Lets fill this in together when we meet up</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Questions</a:t>
            </a:r>
          </a:p>
        </p:txBody>
      </p:sp>
      <p:sp>
        <p:nvSpPr>
          <p:cNvPr id="416" name="Shape 416"/>
          <p:cNvSpPr txBox="1">
            <a:spLocks noGrp="1"/>
          </p:cNvSpPr>
          <p:nvPr>
            <p:ph type="body" idx="1"/>
          </p:nvPr>
        </p:nvSpPr>
        <p:spPr>
          <a:xfrm>
            <a:off x="457200" y="1600200"/>
            <a:ext cx="8229600" cy="4526100"/>
          </a:xfrm>
          <a:prstGeom prst="rect">
            <a:avLst/>
          </a:prstGeom>
          <a:noFill/>
          <a:ln>
            <a:noFill/>
          </a:ln>
        </p:spPr>
        <p:txBody>
          <a:bodyPr lIns="91425" tIns="45700" rIns="91425" bIns="45700" anchor="t" anchorCtr="0">
            <a:noAutofit/>
          </a:bodyPr>
          <a:lstStyle/>
          <a:p>
            <a:pPr marL="342900" marR="0" lvl="0" indent="-139700" algn="l" rtl="0">
              <a:spcBef>
                <a:spcPts val="0"/>
              </a:spcBef>
              <a:buClr>
                <a:schemeClr val="dk1"/>
              </a:buClr>
              <a:buFont typeface="Arial"/>
              <a:buNone/>
            </a:pPr>
            <a:endParaRPr sz="32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Backup Slides</a:t>
            </a:r>
          </a:p>
        </p:txBody>
      </p:sp>
      <p:sp>
        <p:nvSpPr>
          <p:cNvPr id="422" name="Shape 422"/>
          <p:cNvSpPr txBox="1">
            <a:spLocks noGrp="1"/>
          </p:cNvSpPr>
          <p:nvPr>
            <p:ph type="body" idx="1"/>
          </p:nvPr>
        </p:nvSpPr>
        <p:spPr>
          <a:xfrm>
            <a:off x="457200" y="1600200"/>
            <a:ext cx="8229600" cy="4526100"/>
          </a:xfrm>
          <a:prstGeom prst="rect">
            <a:avLst/>
          </a:prstGeom>
          <a:noFill/>
          <a:ln>
            <a:noFill/>
          </a:ln>
        </p:spPr>
        <p:txBody>
          <a:bodyPr lIns="91425" tIns="45700" rIns="91425" bIns="45700" anchor="t" anchorCtr="0">
            <a:noAutofit/>
          </a:bodyPr>
          <a:lstStyle/>
          <a:p>
            <a:pPr marL="342900" marR="0" lvl="0" indent="-139700" algn="l" rtl="0">
              <a:spcBef>
                <a:spcPts val="0"/>
              </a:spcBef>
              <a:buClr>
                <a:schemeClr val="dk1"/>
              </a:buClr>
              <a:buFont typeface="Arial"/>
              <a:buNone/>
            </a:pPr>
            <a:endParaRPr sz="32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Shape 42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Gang Scheduling Experiments</a:t>
            </a:r>
          </a:p>
        </p:txBody>
      </p:sp>
      <p:sp>
        <p:nvSpPr>
          <p:cNvPr id="428" name="Shape 428"/>
          <p:cNvSpPr txBox="1">
            <a:spLocks noGrp="1"/>
          </p:cNvSpPr>
          <p:nvPr>
            <p:ph type="body" idx="1"/>
          </p:nvPr>
        </p:nvSpPr>
        <p:spPr>
          <a:xfrm>
            <a:off x="457200" y="1600200"/>
            <a:ext cx="8229600" cy="4526100"/>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buClr>
                <a:schemeClr val="dk1"/>
              </a:buClr>
              <a:buSzPct val="100000"/>
              <a:buFont typeface="Arial"/>
              <a:buChar char="•"/>
            </a:pPr>
            <a:r>
              <a:rPr lang="en-US" sz="2500" b="0" i="0" u="none" strike="noStrike" cap="none" baseline="0">
                <a:solidFill>
                  <a:schemeClr val="dk1"/>
                </a:solidFill>
                <a:latin typeface="Calibri"/>
                <a:ea typeface="Calibri"/>
                <a:cs typeface="Calibri"/>
                <a:sym typeface="Calibri"/>
              </a:rPr>
              <a:t>Micro-benchmark</a:t>
            </a:r>
          </a:p>
          <a:p>
            <a:pPr marL="742950" marR="0" lvl="1" indent="-285750" algn="l" rtl="0">
              <a:lnSpc>
                <a:spcPct val="80000"/>
              </a:lnSpc>
              <a:spcBef>
                <a:spcPts val="430"/>
              </a:spcBef>
              <a:buClr>
                <a:schemeClr val="dk1"/>
              </a:buClr>
              <a:buSzPct val="97727"/>
              <a:buFont typeface="Arial"/>
              <a:buChar char="–"/>
            </a:pPr>
            <a:r>
              <a:rPr lang="en-US" sz="2150" b="0" i="0" u="none" strike="noStrike" cap="none" baseline="0">
                <a:solidFill>
                  <a:schemeClr val="dk1"/>
                </a:solidFill>
                <a:latin typeface="Calibri"/>
                <a:ea typeface="Calibri"/>
                <a:cs typeface="Calibri"/>
                <a:sym typeface="Calibri"/>
              </a:rPr>
              <a:t>Run identical, compute-bound tasks on multiple threads repeatedly</a:t>
            </a:r>
          </a:p>
          <a:p>
            <a:pPr marL="742950" marR="0" lvl="1" indent="-285750" algn="l" rtl="0">
              <a:lnSpc>
                <a:spcPct val="80000"/>
              </a:lnSpc>
              <a:spcBef>
                <a:spcPts val="430"/>
              </a:spcBef>
              <a:buClr>
                <a:schemeClr val="dk1"/>
              </a:buClr>
              <a:buSzPct val="97727"/>
              <a:buFont typeface="Arial"/>
              <a:buChar char="–"/>
            </a:pPr>
            <a:r>
              <a:rPr lang="en-US" sz="2150" b="0" i="0" u="none" strike="noStrike" cap="none" baseline="0">
                <a:solidFill>
                  <a:schemeClr val="dk1"/>
                </a:solidFill>
                <a:latin typeface="Calibri"/>
                <a:ea typeface="Calibri"/>
                <a:cs typeface="Calibri"/>
                <a:sym typeface="Calibri"/>
              </a:rPr>
              <a:t>Record each time a thread completes its task more than a full iteration behind the others (a missed deadline)</a:t>
            </a:r>
          </a:p>
          <a:p>
            <a:pPr marL="742950" marR="0" lvl="1" indent="-147955" algn="l" rtl="0">
              <a:lnSpc>
                <a:spcPct val="80000"/>
              </a:lnSpc>
              <a:spcBef>
                <a:spcPts val="434"/>
              </a:spcBef>
              <a:buClr>
                <a:schemeClr val="dk1"/>
              </a:buClr>
              <a:buFont typeface="Arial"/>
              <a:buNone/>
            </a:pPr>
            <a:endParaRPr sz="2150" b="0" i="0" u="none" strike="noStrike" cap="none" baseline="0">
              <a:solidFill>
                <a:schemeClr val="dk1"/>
              </a:solidFill>
              <a:latin typeface="Calibri"/>
              <a:ea typeface="Calibri"/>
              <a:cs typeface="Calibri"/>
              <a:sym typeface="Calibri"/>
            </a:endParaRPr>
          </a:p>
          <a:p>
            <a:pPr marL="342900" marR="0" lvl="0" indent="-342900" algn="l" rtl="0">
              <a:lnSpc>
                <a:spcPct val="80000"/>
              </a:lnSpc>
              <a:spcBef>
                <a:spcPts val="500"/>
              </a:spcBef>
              <a:buClr>
                <a:schemeClr val="dk1"/>
              </a:buClr>
              <a:buSzPct val="100000"/>
              <a:buFont typeface="Arial"/>
              <a:buChar char="•"/>
            </a:pPr>
            <a:r>
              <a:rPr lang="en-US" sz="2500" b="0" i="0" u="none" strike="noStrike" cap="none" baseline="0">
                <a:solidFill>
                  <a:schemeClr val="dk1"/>
                </a:solidFill>
                <a:latin typeface="Calibri"/>
                <a:ea typeface="Calibri"/>
                <a:cs typeface="Calibri"/>
                <a:sym typeface="Calibri"/>
              </a:rPr>
              <a:t>Macro-Benchmarks</a:t>
            </a:r>
          </a:p>
          <a:p>
            <a:pPr marL="742950" marR="0" lvl="1" indent="-285750" algn="l" rtl="0">
              <a:lnSpc>
                <a:spcPct val="80000"/>
              </a:lnSpc>
              <a:spcBef>
                <a:spcPts val="430"/>
              </a:spcBef>
              <a:buClr>
                <a:schemeClr val="dk1"/>
              </a:buClr>
              <a:buSzPct val="97727"/>
              <a:buFont typeface="Arial"/>
              <a:buChar char="–"/>
            </a:pPr>
            <a:r>
              <a:rPr lang="en-US" sz="2150" b="0" i="0" u="none" strike="noStrike" cap="none" baseline="0">
                <a:solidFill>
                  <a:schemeClr val="dk1"/>
                </a:solidFill>
                <a:latin typeface="Calibri"/>
                <a:ea typeface="Calibri"/>
                <a:cs typeface="Calibri"/>
                <a:sym typeface="Calibri"/>
              </a:rPr>
              <a:t>HPC benchmark that models solid deformation in extreme environments</a:t>
            </a:r>
          </a:p>
          <a:p>
            <a:pPr marL="742950" marR="0" lvl="1" indent="-285750" algn="l" rtl="0">
              <a:lnSpc>
                <a:spcPct val="80000"/>
              </a:lnSpc>
              <a:spcBef>
                <a:spcPts val="430"/>
              </a:spcBef>
              <a:buClr>
                <a:schemeClr val="dk1"/>
              </a:buClr>
              <a:buSzPct val="97727"/>
              <a:buFont typeface="Arial"/>
              <a:buChar char="–"/>
            </a:pPr>
            <a:r>
              <a:rPr lang="en-US" sz="2150" b="0" i="0" u="none" strike="noStrike" cap="none" baseline="0">
                <a:solidFill>
                  <a:schemeClr val="dk1"/>
                </a:solidFill>
                <a:latin typeface="Calibri"/>
                <a:ea typeface="Calibri"/>
                <a:cs typeface="Calibri"/>
                <a:sym typeface="Calibri"/>
              </a:rPr>
              <a:t>Ran multiple instances of the benchmark</a:t>
            </a:r>
          </a:p>
          <a:p>
            <a:pPr marL="1143000" marR="0" lvl="2" indent="-228600" algn="l" rtl="0">
              <a:lnSpc>
                <a:spcPct val="80000"/>
              </a:lnSpc>
              <a:spcBef>
                <a:spcPts val="370"/>
              </a:spcBef>
              <a:buClr>
                <a:schemeClr val="dk1"/>
              </a:buClr>
              <a:buSzPct val="97368"/>
              <a:buFont typeface="Arial"/>
              <a:buChar char="•"/>
            </a:pPr>
            <a:r>
              <a:rPr lang="en-US" sz="1850" b="0" i="0" u="none" strike="noStrike" cap="none" baseline="0">
                <a:solidFill>
                  <a:schemeClr val="dk1"/>
                </a:solidFill>
                <a:latin typeface="Calibri"/>
                <a:ea typeface="Calibri"/>
                <a:cs typeface="Calibri"/>
                <a:sym typeface="Calibri"/>
              </a:rPr>
              <a:t>Batch: Each instance ran one after the other</a:t>
            </a:r>
          </a:p>
          <a:p>
            <a:pPr marL="1143000" marR="0" lvl="2" indent="-228600" algn="l" rtl="0">
              <a:lnSpc>
                <a:spcPct val="80000"/>
              </a:lnSpc>
              <a:spcBef>
                <a:spcPts val="370"/>
              </a:spcBef>
              <a:buClr>
                <a:schemeClr val="dk1"/>
              </a:buClr>
              <a:buSzPct val="97368"/>
              <a:buFont typeface="Arial"/>
              <a:buChar char="•"/>
            </a:pPr>
            <a:r>
              <a:rPr lang="en-US" sz="1850" b="0" i="0" u="none" strike="noStrike" cap="none" baseline="0">
                <a:solidFill>
                  <a:schemeClr val="dk1"/>
                </a:solidFill>
                <a:latin typeface="Calibri"/>
                <a:ea typeface="Calibri"/>
                <a:cs typeface="Calibri"/>
                <a:sym typeface="Calibri"/>
              </a:rPr>
              <a:t>Credit: Simultaneous execution on Xen’s default (non-gang) scheduler</a:t>
            </a:r>
          </a:p>
          <a:p>
            <a:pPr marL="1143000" marR="0" lvl="2" indent="-228600" algn="l" rtl="0">
              <a:lnSpc>
                <a:spcPct val="80000"/>
              </a:lnSpc>
              <a:spcBef>
                <a:spcPts val="370"/>
              </a:spcBef>
              <a:buClr>
                <a:schemeClr val="dk1"/>
              </a:buClr>
              <a:buSzPct val="97368"/>
              <a:buFont typeface="Arial"/>
              <a:buChar char="•"/>
            </a:pPr>
            <a:r>
              <a:rPr lang="en-US" sz="1850" b="0" i="0" u="none" strike="noStrike" cap="none" baseline="0">
                <a:solidFill>
                  <a:schemeClr val="dk1"/>
                </a:solidFill>
                <a:latin typeface="Calibri"/>
                <a:ea typeface="Calibri"/>
                <a:cs typeface="Calibri"/>
                <a:sym typeface="Calibri"/>
              </a:rPr>
              <a:t>Gang: Simultaneous execution with gang scheduling</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Micro Benchmark Results</a:t>
            </a:r>
          </a:p>
        </p:txBody>
      </p:sp>
      <p:sp>
        <p:nvSpPr>
          <p:cNvPr id="434" name="Shape 434"/>
          <p:cNvSpPr txBox="1">
            <a:spLocks noGrp="1"/>
          </p:cNvSpPr>
          <p:nvPr>
            <p:ph type="body" idx="1"/>
          </p:nvPr>
        </p:nvSpPr>
        <p:spPr>
          <a:xfrm>
            <a:off x="457200" y="1600200"/>
            <a:ext cx="8229600" cy="4526100"/>
          </a:xfrm>
          <a:prstGeom prst="rect">
            <a:avLst/>
          </a:prstGeom>
          <a:noFill/>
          <a:ln>
            <a:noFill/>
          </a:ln>
        </p:spPr>
        <p:txBody>
          <a:bodyPr lIns="91425" tIns="45700" rIns="91425" bIns="45700" anchor="t" anchorCtr="0">
            <a:noAutofit/>
          </a:bodyPr>
          <a:lstStyle/>
          <a:p>
            <a:pPr marL="342900" marR="0" lvl="0" indent="-139700" algn="l" rtl="0">
              <a:spcBef>
                <a:spcPts val="0"/>
              </a:spcBef>
              <a:buClr>
                <a:schemeClr val="dk1"/>
              </a:buClr>
              <a:buFont typeface="Arial"/>
              <a:buNone/>
            </a:pPr>
            <a:endParaRPr sz="3200" b="0" i="0" u="none" strike="noStrike" cap="none" baseline="0">
              <a:solidFill>
                <a:schemeClr val="dk1"/>
              </a:solidFill>
              <a:latin typeface="Calibri"/>
              <a:ea typeface="Calibri"/>
              <a:cs typeface="Calibri"/>
              <a:sym typeface="Calibri"/>
            </a:endParaRPr>
          </a:p>
        </p:txBody>
      </p:sp>
      <p:pic>
        <p:nvPicPr>
          <p:cNvPr id="435" name="Shape 435"/>
          <p:cNvPicPr preferRelativeResize="0"/>
          <p:nvPr/>
        </p:nvPicPr>
        <p:blipFill rotWithShape="1">
          <a:blip r:embed="rId3">
            <a:alphaModFix/>
          </a:blip>
          <a:srcRect/>
          <a:stretch/>
        </p:blipFill>
        <p:spPr>
          <a:xfrm>
            <a:off x="457200" y="1600200"/>
            <a:ext cx="8229600" cy="4495800"/>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Macro Benchmark Results</a:t>
            </a:r>
          </a:p>
        </p:txBody>
      </p:sp>
      <p:pic>
        <p:nvPicPr>
          <p:cNvPr id="441" name="Shape 441"/>
          <p:cNvPicPr preferRelativeResize="0"/>
          <p:nvPr/>
        </p:nvPicPr>
        <p:blipFill rotWithShape="1">
          <a:blip r:embed="rId3">
            <a:alphaModFix/>
          </a:blip>
          <a:srcRect/>
          <a:stretch/>
        </p:blipFill>
        <p:spPr>
          <a:xfrm>
            <a:off x="990600" y="1524000"/>
            <a:ext cx="7086600" cy="4572000"/>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p:nvPr/>
        </p:nvSpPr>
        <p:spPr>
          <a:xfrm>
            <a:off x="322431" y="302841"/>
            <a:ext cx="2858549" cy="55399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000" b="1" i="0" u="none" strike="noStrike" cap="none" baseline="0">
                <a:solidFill>
                  <a:schemeClr val="dk1"/>
                </a:solidFill>
                <a:latin typeface="Calibri"/>
                <a:ea typeface="Calibri"/>
                <a:cs typeface="Calibri"/>
                <a:sym typeface="Calibri"/>
              </a:rPr>
              <a:t>Firebox Network</a:t>
            </a:r>
          </a:p>
        </p:txBody>
      </p:sp>
      <p:graphicFrame>
        <p:nvGraphicFramePr>
          <p:cNvPr id="447" name="Shape 447"/>
          <p:cNvGraphicFramePr/>
          <p:nvPr/>
        </p:nvGraphicFramePr>
        <p:xfrm>
          <a:off x="429591" y="2524058"/>
          <a:ext cx="3755150" cy="736620"/>
        </p:xfrm>
        <a:graphic>
          <a:graphicData uri="http://schemas.openxmlformats.org/drawingml/2006/table">
            <a:tbl>
              <a:tblPr firstRow="1" bandRow="1">
                <a:noFill/>
                <a:tableStyleId>{B2109607-3C3B-4E9C-B9AE-61DB545AD93F}</a:tableStyleId>
              </a:tblPr>
              <a:tblGrid>
                <a:gridCol w="1877575"/>
                <a:gridCol w="1877575"/>
              </a:tblGrid>
              <a:tr h="264725">
                <a:tc>
                  <a:txBody>
                    <a:bodyPr/>
                    <a:lstStyle/>
                    <a:p>
                      <a:pPr marL="0" marR="0" lvl="0" indent="0" algn="l" rtl="0">
                        <a:spcBef>
                          <a:spcPts val="0"/>
                        </a:spcBef>
                        <a:buSzPct val="25000"/>
                        <a:buNone/>
                      </a:pPr>
                      <a:r>
                        <a:rPr lang="en-US" sz="1800" u="none" strike="noStrike" cap="none" baseline="0"/>
                        <a:t>Without VMA*</a:t>
                      </a:r>
                    </a:p>
                  </a:txBody>
                  <a:tcPr marL="91450" marR="91450" marT="45725" marB="45725"/>
                </a:tc>
                <a:tc>
                  <a:txBody>
                    <a:bodyPr/>
                    <a:lstStyle/>
                    <a:p>
                      <a:pPr marL="0" marR="0" lvl="0" indent="0" algn="l" rtl="0">
                        <a:spcBef>
                          <a:spcPts val="0"/>
                        </a:spcBef>
                        <a:buSzPct val="25000"/>
                        <a:buNone/>
                      </a:pPr>
                      <a:r>
                        <a:rPr lang="en-US" sz="1800" u="none" strike="noStrike" cap="none" baseline="0"/>
                        <a:t>4.8 us</a:t>
                      </a:r>
                    </a:p>
                  </a:txBody>
                  <a:tcPr marL="91450" marR="91450" marT="45725" marB="45725"/>
                </a:tc>
              </a:tr>
              <a:tr h="370850">
                <a:tc>
                  <a:txBody>
                    <a:bodyPr/>
                    <a:lstStyle/>
                    <a:p>
                      <a:pPr marL="0" marR="0" lvl="0" indent="0" algn="l" rtl="0">
                        <a:spcBef>
                          <a:spcPts val="0"/>
                        </a:spcBef>
                        <a:buSzPct val="25000"/>
                        <a:buNone/>
                      </a:pPr>
                      <a:r>
                        <a:rPr lang="en-US" sz="1800" u="none" strike="noStrike" cap="none" baseline="0"/>
                        <a:t>With VMA</a:t>
                      </a:r>
                    </a:p>
                  </a:txBody>
                  <a:tcPr marL="91450" marR="91450" marT="45725" marB="45725"/>
                </a:tc>
                <a:tc>
                  <a:txBody>
                    <a:bodyPr/>
                    <a:lstStyle/>
                    <a:p>
                      <a:pPr marL="0" marR="0" lvl="0" indent="0" algn="l" rtl="0">
                        <a:spcBef>
                          <a:spcPts val="0"/>
                        </a:spcBef>
                        <a:buSzPct val="25000"/>
                        <a:buNone/>
                      </a:pPr>
                      <a:r>
                        <a:rPr lang="en-US" sz="1800" u="none" strike="noStrike" cap="none" baseline="0"/>
                        <a:t>1.3 us</a:t>
                      </a:r>
                    </a:p>
                  </a:txBody>
                  <a:tcPr marL="91450" marR="91450" marT="45725" marB="45725"/>
                </a:tc>
              </a:tr>
            </a:tbl>
          </a:graphicData>
        </a:graphic>
      </p:graphicFrame>
      <p:sp>
        <p:nvSpPr>
          <p:cNvPr id="448" name="Shape 448"/>
          <p:cNvSpPr txBox="1"/>
          <p:nvPr/>
        </p:nvSpPr>
        <p:spPr>
          <a:xfrm>
            <a:off x="364795" y="2082236"/>
            <a:ext cx="355738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solidFill>
                  <a:schemeClr val="dk1"/>
                </a:solidFill>
                <a:latin typeface="Calibri"/>
                <a:ea typeface="Calibri"/>
                <a:cs typeface="Calibri"/>
                <a:sym typeface="Calibri"/>
              </a:rPr>
              <a:t>SockPerf Ping Pong Latency in Fbox</a:t>
            </a:r>
          </a:p>
        </p:txBody>
      </p:sp>
      <p:graphicFrame>
        <p:nvGraphicFramePr>
          <p:cNvPr id="449" name="Shape 449"/>
          <p:cNvGraphicFramePr/>
          <p:nvPr/>
        </p:nvGraphicFramePr>
        <p:xfrm>
          <a:off x="429591" y="4062960"/>
          <a:ext cx="3755150" cy="736620"/>
        </p:xfrm>
        <a:graphic>
          <a:graphicData uri="http://schemas.openxmlformats.org/drawingml/2006/table">
            <a:tbl>
              <a:tblPr firstRow="1" bandRow="1">
                <a:noFill/>
                <a:tableStyleId>{8867FC34-C467-46F2-B44D-441883CA0B6A}</a:tableStyleId>
              </a:tblPr>
              <a:tblGrid>
                <a:gridCol w="1877575"/>
                <a:gridCol w="1877575"/>
              </a:tblGrid>
              <a:tr h="264725">
                <a:tc>
                  <a:txBody>
                    <a:bodyPr/>
                    <a:lstStyle/>
                    <a:p>
                      <a:pPr marL="0" marR="0" lvl="0" indent="0" algn="l" rtl="0">
                        <a:spcBef>
                          <a:spcPts val="0"/>
                        </a:spcBef>
                        <a:buSzPct val="25000"/>
                        <a:buNone/>
                      </a:pPr>
                      <a:r>
                        <a:rPr lang="en-US" sz="1800" u="none" strike="noStrike" cap="none" baseline="0"/>
                        <a:t>Firebox v0</a:t>
                      </a:r>
                    </a:p>
                  </a:txBody>
                  <a:tcPr marL="91450" marR="91450" marT="45725" marB="45725"/>
                </a:tc>
                <a:tc>
                  <a:txBody>
                    <a:bodyPr/>
                    <a:lstStyle/>
                    <a:p>
                      <a:pPr marL="0" marR="0" lvl="0" indent="0" algn="l" rtl="0">
                        <a:spcBef>
                          <a:spcPts val="0"/>
                        </a:spcBef>
                        <a:buSzPct val="25000"/>
                        <a:buNone/>
                      </a:pPr>
                      <a:r>
                        <a:rPr lang="en-US" sz="1800" u="none" strike="noStrike" cap="none" baseline="0"/>
                        <a:t>1.7 us</a:t>
                      </a:r>
                    </a:p>
                  </a:txBody>
                  <a:tcPr marL="91450" marR="91450" marT="45725" marB="45725"/>
                </a:tc>
              </a:tr>
              <a:tr h="370850">
                <a:tc>
                  <a:txBody>
                    <a:bodyPr/>
                    <a:lstStyle/>
                    <a:p>
                      <a:pPr marL="0" marR="0" lvl="0" indent="0" algn="l" rtl="0">
                        <a:spcBef>
                          <a:spcPts val="0"/>
                        </a:spcBef>
                        <a:buSzPct val="25000"/>
                        <a:buNone/>
                      </a:pPr>
                      <a:r>
                        <a:rPr lang="en-US" sz="1800" u="none" strike="noStrike" cap="none" baseline="0"/>
                        <a:t>RAMCloud HW [1]</a:t>
                      </a:r>
                    </a:p>
                  </a:txBody>
                  <a:tcPr marL="91450" marR="91450" marT="45725" marB="45725"/>
                </a:tc>
                <a:tc>
                  <a:txBody>
                    <a:bodyPr/>
                    <a:lstStyle/>
                    <a:p>
                      <a:pPr marL="0" marR="0" lvl="0" indent="0" algn="l" rtl="0">
                        <a:spcBef>
                          <a:spcPts val="0"/>
                        </a:spcBef>
                        <a:buSzPct val="25000"/>
                        <a:buNone/>
                      </a:pPr>
                      <a:r>
                        <a:rPr lang="en-US" sz="1800" u="none" strike="noStrike" cap="none" baseline="0"/>
                        <a:t>3.1 us</a:t>
                      </a:r>
                    </a:p>
                  </a:txBody>
                  <a:tcPr marL="91450" marR="91450" marT="45725" marB="45725"/>
                </a:tc>
              </a:tr>
            </a:tbl>
          </a:graphicData>
        </a:graphic>
      </p:graphicFrame>
      <p:sp>
        <p:nvSpPr>
          <p:cNvPr id="450" name="Shape 450"/>
          <p:cNvSpPr txBox="1"/>
          <p:nvPr/>
        </p:nvSpPr>
        <p:spPr>
          <a:xfrm>
            <a:off x="377755" y="3621139"/>
            <a:ext cx="259558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solidFill>
                  <a:schemeClr val="dk1"/>
                </a:solidFill>
                <a:latin typeface="Calibri"/>
                <a:ea typeface="Calibri"/>
                <a:cs typeface="Calibri"/>
                <a:sym typeface="Calibri"/>
              </a:rPr>
              <a:t>RDMA Ping Pong Latency</a:t>
            </a:r>
          </a:p>
        </p:txBody>
      </p:sp>
      <p:sp>
        <p:nvSpPr>
          <p:cNvPr id="451" name="Shape 451"/>
          <p:cNvSpPr txBox="1"/>
          <p:nvPr/>
        </p:nvSpPr>
        <p:spPr>
          <a:xfrm>
            <a:off x="322431" y="6226428"/>
            <a:ext cx="509626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solidFill>
                  <a:schemeClr val="dk1"/>
                </a:solidFill>
                <a:latin typeface="Calibri"/>
                <a:ea typeface="Calibri"/>
                <a:cs typeface="Calibri"/>
                <a:sym typeface="Calibri"/>
              </a:rPr>
              <a:t>*VMA = Mellanox socket library with kernel bypass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p:nvPr/>
        </p:nvSpPr>
        <p:spPr>
          <a:xfrm>
            <a:off x="322431" y="302841"/>
            <a:ext cx="5893298" cy="55399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000" b="1" i="0" u="none" strike="noStrike" cap="none" baseline="0">
                <a:solidFill>
                  <a:schemeClr val="dk1"/>
                </a:solidFill>
                <a:latin typeface="Calibri"/>
                <a:ea typeface="Calibri"/>
                <a:cs typeface="Calibri"/>
                <a:sym typeface="Calibri"/>
              </a:rPr>
              <a:t>Aerospike/Cassandra Write Latency</a:t>
            </a:r>
          </a:p>
        </p:txBody>
      </p:sp>
      <p:pic>
        <p:nvPicPr>
          <p:cNvPr id="458" name="Shape 458"/>
          <p:cNvPicPr preferRelativeResize="0"/>
          <p:nvPr/>
        </p:nvPicPr>
        <p:blipFill rotWithShape="1">
          <a:blip r:embed="rId3">
            <a:alphaModFix/>
          </a:blip>
          <a:srcRect/>
          <a:stretch/>
        </p:blipFill>
        <p:spPr>
          <a:xfrm>
            <a:off x="457200" y="1371600"/>
            <a:ext cx="5148121" cy="4584699"/>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p:nvPr/>
        </p:nvSpPr>
        <p:spPr>
          <a:xfrm>
            <a:off x="152400" y="609600"/>
            <a:ext cx="3415342" cy="55399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000" b="1" i="0" u="none" strike="noStrike" cap="none" baseline="0">
                <a:solidFill>
                  <a:schemeClr val="dk1"/>
                </a:solidFill>
                <a:latin typeface="Calibri"/>
                <a:ea typeface="Calibri"/>
                <a:cs typeface="Calibri"/>
                <a:sym typeface="Calibri"/>
              </a:rPr>
              <a:t>What is Firebox – 0?</a:t>
            </a:r>
          </a:p>
        </p:txBody>
      </p:sp>
      <p:sp>
        <p:nvSpPr>
          <p:cNvPr id="143" name="Shape 143"/>
          <p:cNvSpPr txBox="1"/>
          <p:nvPr/>
        </p:nvSpPr>
        <p:spPr>
          <a:xfrm>
            <a:off x="98778" y="1707156"/>
            <a:ext cx="5387621" cy="397031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 Firebox – 0 Cluster:</a:t>
            </a:r>
          </a:p>
          <a:p>
            <a:pPr marL="450850" marR="0" lvl="0" indent="-285750"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16-node cluster</a:t>
            </a:r>
          </a:p>
          <a:p>
            <a:pPr marL="450850" marR="0" lvl="0" indent="-285750"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1 Infiniband switch</a:t>
            </a:r>
          </a:p>
          <a:p>
            <a:pPr marL="450850" marR="0" lvl="0" indent="-285750"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1 Ethernet switch</a:t>
            </a:r>
          </a:p>
          <a:p>
            <a:pPr marL="285750" marR="0" lvl="0" indent="-171450" algn="l" rtl="0">
              <a:spcBef>
                <a:spcPts val="0"/>
              </a:spcBef>
              <a:buClr>
                <a:schemeClr val="dk1"/>
              </a:buClr>
              <a:buFont typeface="Arial"/>
              <a:buNone/>
            </a:pPr>
            <a:endParaRPr sz="18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 Node configuration:</a:t>
            </a:r>
          </a:p>
          <a:p>
            <a:pPr marL="169863" marR="0" lvl="0" indent="274637"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Intel Ivy Bridge 8Cores / 16Threads 3.0GHz 25MB</a:t>
            </a:r>
          </a:p>
          <a:p>
            <a:pPr marL="169863" marR="0" lvl="0" indent="274637"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64GB RAM (1TB aggregate)</a:t>
            </a:r>
          </a:p>
          <a:p>
            <a:pPr marL="169863" marR="0" lvl="0" indent="274637"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2 SSDs (120GB + 480GB) (9.4TB aggregate)</a:t>
            </a:r>
          </a:p>
          <a:p>
            <a:pPr marL="169863" marR="0" lvl="0" indent="274637"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Infiniband: Mellanox ConnectX-3 VPI FDR QSFP 56Gbps</a:t>
            </a:r>
          </a:p>
          <a:p>
            <a:pPr marL="169863" marR="0" lvl="0" indent="274637"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Ethernet: Mellanox ConnextX-3 EN QSFP 40Gb</a:t>
            </a:r>
          </a:p>
          <a:p>
            <a:pPr marL="169863" marR="0" lvl="0" indent="274637"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Running Ubuntu 14.04 (Linux 3.13.0)</a:t>
            </a:r>
          </a:p>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pic>
        <p:nvPicPr>
          <p:cNvPr id="144" name="Shape 144"/>
          <p:cNvPicPr preferRelativeResize="0"/>
          <p:nvPr/>
        </p:nvPicPr>
        <p:blipFill rotWithShape="1">
          <a:blip r:embed="rId3">
            <a:alphaModFix/>
          </a:blip>
          <a:srcRect/>
          <a:stretch/>
        </p:blipFill>
        <p:spPr>
          <a:xfrm>
            <a:off x="5486400" y="762000"/>
            <a:ext cx="3048000" cy="5414367"/>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p:nvPr/>
        </p:nvSpPr>
        <p:spPr>
          <a:xfrm>
            <a:off x="182561" y="533400"/>
            <a:ext cx="8732836" cy="7620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FireBox Software Stack</a:t>
            </a:r>
          </a:p>
        </p:txBody>
      </p:sp>
      <p:grpSp>
        <p:nvGrpSpPr>
          <p:cNvPr id="151" name="Shape 151"/>
          <p:cNvGrpSpPr/>
          <p:nvPr/>
        </p:nvGrpSpPr>
        <p:grpSpPr>
          <a:xfrm>
            <a:off x="609600" y="1904999"/>
            <a:ext cx="8295334" cy="4002174"/>
            <a:chOff x="685800" y="1539366"/>
            <a:chExt cx="8295334" cy="3163974"/>
          </a:xfrm>
        </p:grpSpPr>
        <p:sp>
          <p:nvSpPr>
            <p:cNvPr id="152" name="Shape 152"/>
            <p:cNvSpPr/>
            <p:nvPr/>
          </p:nvSpPr>
          <p:spPr>
            <a:xfrm>
              <a:off x="685800" y="4283455"/>
              <a:ext cx="7109232"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“WSC Executive” (</a:t>
              </a:r>
              <a:r>
                <a:rPr lang="en-US" sz="1600" b="1" i="0" u="none" strike="noStrike" cap="none" baseline="0">
                  <a:solidFill>
                    <a:schemeClr val="dk1"/>
                  </a:solidFill>
                  <a:latin typeface="Arial"/>
                  <a:ea typeface="Arial"/>
                  <a:cs typeface="Arial"/>
                  <a:sym typeface="Arial"/>
                </a:rPr>
                <a:t>Xen</a:t>
              </a:r>
              <a:r>
                <a:rPr lang="en-US" sz="1600" b="0" i="0" u="none" strike="noStrike" cap="none" baseline="0">
                  <a:solidFill>
                    <a:schemeClr val="dk1"/>
                  </a:solidFill>
                  <a:latin typeface="Arial"/>
                  <a:ea typeface="Arial"/>
                  <a:cs typeface="Arial"/>
                  <a:sym typeface="Arial"/>
                </a:rPr>
                <a:t> + resource partitioning)</a:t>
              </a:r>
            </a:p>
          </p:txBody>
        </p:sp>
        <p:sp>
          <p:nvSpPr>
            <p:cNvPr id="153" name="Shape 153"/>
            <p:cNvSpPr/>
            <p:nvPr/>
          </p:nvSpPr>
          <p:spPr>
            <a:xfrm>
              <a:off x="685800" y="3762551"/>
              <a:ext cx="5006010"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Bulk Memory API (</a:t>
              </a:r>
              <a:r>
                <a:rPr lang="en-US" sz="1600" b="1" i="0" u="none" strike="noStrike" cap="none" baseline="0">
                  <a:solidFill>
                    <a:schemeClr val="dk1"/>
                  </a:solidFill>
                  <a:latin typeface="Arial"/>
                  <a:ea typeface="Arial"/>
                  <a:cs typeface="Arial"/>
                  <a:sym typeface="Arial"/>
                </a:rPr>
                <a:t>RAMCloud</a:t>
              </a:r>
              <a:r>
                <a:rPr lang="en-US" sz="1600" b="0" i="0" u="none" strike="noStrike" cap="none" baseline="0">
                  <a:solidFill>
                    <a:schemeClr val="dk1"/>
                  </a:solidFill>
                  <a:latin typeface="Arial"/>
                  <a:ea typeface="Arial"/>
                  <a:cs typeface="Arial"/>
                  <a:sym typeface="Arial"/>
                </a:rPr>
                <a:t> + transactions)</a:t>
              </a:r>
            </a:p>
          </p:txBody>
        </p:sp>
        <p:sp>
          <p:nvSpPr>
            <p:cNvPr id="154" name="Shape 154"/>
            <p:cNvSpPr/>
            <p:nvPr/>
          </p:nvSpPr>
          <p:spPr>
            <a:xfrm>
              <a:off x="685800" y="2645402"/>
              <a:ext cx="989614" cy="557989"/>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Batch</a:t>
              </a:r>
            </a:p>
          </p:txBody>
        </p:sp>
        <p:sp>
          <p:nvSpPr>
            <p:cNvPr id="155" name="Shape 155"/>
            <p:cNvSpPr/>
            <p:nvPr/>
          </p:nvSpPr>
          <p:spPr>
            <a:xfrm>
              <a:off x="2922408" y="2645402"/>
              <a:ext cx="2769402" cy="557989"/>
            </a:xfrm>
            <a:prstGeom prst="rect">
              <a:avLst/>
            </a:prstGeom>
            <a:solidFill>
              <a:srgbClr val="C2D59B"/>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Interactive</a:t>
              </a:r>
            </a:p>
          </p:txBody>
        </p:sp>
        <p:sp>
          <p:nvSpPr>
            <p:cNvPr id="156" name="Shape 156"/>
            <p:cNvSpPr/>
            <p:nvPr/>
          </p:nvSpPr>
          <p:spPr>
            <a:xfrm>
              <a:off x="685802" y="2085953"/>
              <a:ext cx="989613" cy="419886"/>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Hadoop</a:t>
              </a:r>
            </a:p>
          </p:txBody>
        </p:sp>
        <p:sp>
          <p:nvSpPr>
            <p:cNvPr id="157" name="Shape 157"/>
            <p:cNvSpPr/>
            <p:nvPr/>
          </p:nvSpPr>
          <p:spPr>
            <a:xfrm>
              <a:off x="1774869" y="2085953"/>
              <a:ext cx="986885" cy="419886"/>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Spark</a:t>
              </a:r>
            </a:p>
          </p:txBody>
        </p:sp>
        <p:sp>
          <p:nvSpPr>
            <p:cNvPr id="158" name="Shape 158"/>
            <p:cNvSpPr/>
            <p:nvPr/>
          </p:nvSpPr>
          <p:spPr>
            <a:xfrm>
              <a:off x="685800" y="1539366"/>
              <a:ext cx="989614" cy="419886"/>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App</a:t>
              </a:r>
            </a:p>
          </p:txBody>
        </p:sp>
        <p:sp>
          <p:nvSpPr>
            <p:cNvPr id="159" name="Shape 159"/>
            <p:cNvSpPr/>
            <p:nvPr/>
          </p:nvSpPr>
          <p:spPr>
            <a:xfrm>
              <a:off x="1774869" y="1539366"/>
              <a:ext cx="986885" cy="419886"/>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App</a:t>
              </a:r>
            </a:p>
          </p:txBody>
        </p:sp>
        <p:sp>
          <p:nvSpPr>
            <p:cNvPr id="160" name="Shape 160"/>
            <p:cNvSpPr/>
            <p:nvPr/>
          </p:nvSpPr>
          <p:spPr>
            <a:xfrm>
              <a:off x="685802" y="3203392"/>
              <a:ext cx="5006010"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Cluster Manager (</a:t>
              </a:r>
              <a:r>
                <a:rPr lang="en-US" sz="1600" b="1" i="0" u="none" strike="noStrike" cap="none" baseline="0">
                  <a:solidFill>
                    <a:schemeClr val="dk1"/>
                  </a:solidFill>
                  <a:latin typeface="Arial"/>
                  <a:ea typeface="Arial"/>
                  <a:cs typeface="Arial"/>
                  <a:sym typeface="Arial"/>
                </a:rPr>
                <a:t>Mesos</a:t>
              </a:r>
              <a:r>
                <a:rPr lang="en-US" sz="1600" b="0" i="0" u="none" strike="noStrike" cap="none" baseline="0">
                  <a:solidFill>
                    <a:schemeClr val="dk1"/>
                  </a:solidFill>
                  <a:latin typeface="Arial"/>
                  <a:ea typeface="Arial"/>
                  <a:cs typeface="Arial"/>
                  <a:sym typeface="Arial"/>
                </a:rPr>
                <a:t> + interactive)</a:t>
              </a:r>
            </a:p>
          </p:txBody>
        </p:sp>
        <p:sp>
          <p:nvSpPr>
            <p:cNvPr id="161" name="Shape 161"/>
            <p:cNvSpPr/>
            <p:nvPr/>
          </p:nvSpPr>
          <p:spPr>
            <a:xfrm>
              <a:off x="1774869" y="2643943"/>
              <a:ext cx="989614" cy="557989"/>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Batch</a:t>
              </a:r>
            </a:p>
          </p:txBody>
        </p:sp>
        <p:sp>
          <p:nvSpPr>
            <p:cNvPr id="162" name="Shape 162"/>
            <p:cNvSpPr/>
            <p:nvPr/>
          </p:nvSpPr>
          <p:spPr>
            <a:xfrm>
              <a:off x="5766132" y="1630649"/>
              <a:ext cx="188886" cy="186018"/>
            </a:xfrm>
            <a:prstGeom prst="rect">
              <a:avLst/>
            </a:prstGeom>
            <a:solidFill>
              <a:srgbClr val="C2D59B"/>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sp>
          <p:nvSpPr>
            <p:cNvPr id="163" name="Shape 163"/>
            <p:cNvSpPr/>
            <p:nvPr/>
          </p:nvSpPr>
          <p:spPr>
            <a:xfrm>
              <a:off x="5943600" y="1599608"/>
              <a:ext cx="3037534" cy="714574"/>
            </a:xfrm>
            <a:prstGeom prst="rect">
              <a:avLst/>
            </a:prstGeom>
            <a:noFill/>
            <a:ln>
              <a:noFill/>
            </a:ln>
          </p:spPr>
          <p:txBody>
            <a:bodyPr lIns="91425" tIns="45700" rIns="91425" bIns="45700" anchor="ctr" anchorCtr="0">
              <a:noAutofit/>
            </a:bodyPr>
            <a:lstStyle/>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New component</a:t>
              </a:r>
            </a:p>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Modified existing component</a:t>
              </a:r>
            </a:p>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Unmodified existing component</a:t>
              </a:r>
            </a:p>
          </p:txBody>
        </p:sp>
        <p:sp>
          <p:nvSpPr>
            <p:cNvPr id="164" name="Shape 164"/>
            <p:cNvSpPr/>
            <p:nvPr/>
          </p:nvSpPr>
          <p:spPr>
            <a:xfrm>
              <a:off x="5770212" y="1875749"/>
              <a:ext cx="188886" cy="186018"/>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sp>
          <p:nvSpPr>
            <p:cNvPr id="165" name="Shape 165"/>
            <p:cNvSpPr/>
            <p:nvPr/>
          </p:nvSpPr>
          <p:spPr>
            <a:xfrm>
              <a:off x="5770212" y="2125403"/>
              <a:ext cx="188886" cy="186018"/>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grpSp>
      <p:sp>
        <p:nvSpPr>
          <p:cNvPr id="166" name="Shape 166"/>
          <p:cNvSpPr/>
          <p:nvPr/>
        </p:nvSpPr>
        <p:spPr>
          <a:xfrm>
            <a:off x="533400" y="5334000"/>
            <a:ext cx="7239000" cy="609599"/>
          </a:xfrm>
          <a:prstGeom prst="rect">
            <a:avLst/>
          </a:prstGeom>
          <a:solidFill>
            <a:srgbClr val="FF0000">
              <a:alpha val="41960"/>
            </a:srgbClr>
          </a:solid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67" name="Shape 167"/>
          <p:cNvSpPr/>
          <p:nvPr/>
        </p:nvSpPr>
        <p:spPr>
          <a:xfrm>
            <a:off x="533400" y="4648200"/>
            <a:ext cx="5181600" cy="685799"/>
          </a:xfrm>
          <a:prstGeom prst="rect">
            <a:avLst/>
          </a:prstGeom>
          <a:solidFill>
            <a:srgbClr val="FF0000">
              <a:alpha val="41960"/>
            </a:srgbClr>
          </a:solid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69" name="Shape 169"/>
          <p:cNvSpPr/>
          <p:nvPr/>
        </p:nvSpPr>
        <p:spPr>
          <a:xfrm>
            <a:off x="2819400" y="3276600"/>
            <a:ext cx="2819400" cy="762000"/>
          </a:xfrm>
          <a:prstGeom prst="rect">
            <a:avLst/>
          </a:prstGeom>
          <a:solidFill>
            <a:srgbClr val="FF0000">
              <a:alpha val="41960"/>
            </a:srgbClr>
          </a:solid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1"/>
                                        <p:tgtEl>
                                          <p:spTgt spid="166"/>
                                        </p:tgtEl>
                                      </p:cBhvr>
                                    </p:animEffect>
                                  </p:childTnLst>
                                </p:cTn>
                              </p:par>
                              <p:par>
                                <p:cTn id="8" presetID="10" presetClass="entr" presetSubtype="0" fill="hold" nodeType="withEffect">
                                  <p:stCondLst>
                                    <p:cond delay="0"/>
                                  </p:stCondLst>
                                  <p:childTnLst>
                                    <p:set>
                                      <p:cBhvr>
                                        <p:cTn id="9" dur="1" fill="hold">
                                          <p:stCondLst>
                                            <p:cond delay="0"/>
                                          </p:stCondLst>
                                        </p:cTn>
                                        <p:tgtEl>
                                          <p:spTgt spid="167"/>
                                        </p:tgtEl>
                                        <p:attrNameLst>
                                          <p:attrName>style.visibility</p:attrName>
                                        </p:attrNameLst>
                                      </p:cBhvr>
                                      <p:to>
                                        <p:strVal val="visible"/>
                                      </p:to>
                                    </p:set>
                                    <p:animEffect transition="in" filter="fade">
                                      <p:cBhvr>
                                        <p:cTn id="10" dur="1"/>
                                        <p:tgtEl>
                                          <p:spTgt spid="167"/>
                                        </p:tgtEl>
                                      </p:cBhvr>
                                    </p:animEffect>
                                  </p:childTnLst>
                                </p:cTn>
                              </p:par>
                              <p:par>
                                <p:cTn id="11" presetID="10" presetClass="entr" presetSubtype="0" fill="hold" nodeType="withEffect">
                                  <p:stCondLst>
                                    <p:cond delay="0"/>
                                  </p:stCondLst>
                                  <p:childTnLst>
                                    <p:set>
                                      <p:cBhvr>
                                        <p:cTn id="12" dur="1" fill="hold">
                                          <p:stCondLst>
                                            <p:cond delay="0"/>
                                          </p:stCondLst>
                                        </p:cTn>
                                        <p:tgtEl>
                                          <p:spTgt spid="169"/>
                                        </p:tgtEl>
                                        <p:attrNameLst>
                                          <p:attrName>style.visibility</p:attrName>
                                        </p:attrNameLst>
                                      </p:cBhvr>
                                      <p:to>
                                        <p:strVal val="visible"/>
                                      </p:to>
                                    </p:set>
                                    <p:animEffect transition="in" filter="fade">
                                      <p:cBhvr>
                                        <p:cTn id="13" dur="1"/>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p:nvPr/>
        </p:nvSpPr>
        <p:spPr>
          <a:xfrm>
            <a:off x="182561" y="533400"/>
            <a:ext cx="8732836" cy="7620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Tessellation</a:t>
            </a:r>
          </a:p>
        </p:txBody>
      </p:sp>
      <p:grpSp>
        <p:nvGrpSpPr>
          <p:cNvPr id="176" name="Shape 176"/>
          <p:cNvGrpSpPr/>
          <p:nvPr/>
        </p:nvGrpSpPr>
        <p:grpSpPr>
          <a:xfrm>
            <a:off x="609600" y="1904999"/>
            <a:ext cx="8295334" cy="4002174"/>
            <a:chOff x="685800" y="1539366"/>
            <a:chExt cx="8295334" cy="3163974"/>
          </a:xfrm>
        </p:grpSpPr>
        <p:sp>
          <p:nvSpPr>
            <p:cNvPr id="177" name="Shape 177"/>
            <p:cNvSpPr/>
            <p:nvPr/>
          </p:nvSpPr>
          <p:spPr>
            <a:xfrm>
              <a:off x="685800" y="4283455"/>
              <a:ext cx="7109232"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“WSC Executive” (</a:t>
              </a:r>
              <a:r>
                <a:rPr lang="en-US" sz="1600" b="1" i="0" u="none" strike="noStrike" cap="none" baseline="0">
                  <a:solidFill>
                    <a:schemeClr val="dk1"/>
                  </a:solidFill>
                  <a:latin typeface="Arial"/>
                  <a:ea typeface="Arial"/>
                  <a:cs typeface="Arial"/>
                  <a:sym typeface="Arial"/>
                </a:rPr>
                <a:t>Xen</a:t>
              </a:r>
              <a:r>
                <a:rPr lang="en-US" sz="1600" b="0" i="0" u="none" strike="noStrike" cap="none" baseline="0">
                  <a:solidFill>
                    <a:schemeClr val="dk1"/>
                  </a:solidFill>
                  <a:latin typeface="Arial"/>
                  <a:ea typeface="Arial"/>
                  <a:cs typeface="Arial"/>
                  <a:sym typeface="Arial"/>
                </a:rPr>
                <a:t> + resource partitioning)</a:t>
              </a:r>
            </a:p>
          </p:txBody>
        </p:sp>
        <p:sp>
          <p:nvSpPr>
            <p:cNvPr id="178" name="Shape 178"/>
            <p:cNvSpPr/>
            <p:nvPr/>
          </p:nvSpPr>
          <p:spPr>
            <a:xfrm>
              <a:off x="685800" y="3762551"/>
              <a:ext cx="5006010"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Bulk Memory API (</a:t>
              </a:r>
              <a:r>
                <a:rPr lang="en-US" sz="1600" b="1" i="0" u="none" strike="noStrike" cap="none" baseline="0">
                  <a:solidFill>
                    <a:schemeClr val="dk1"/>
                  </a:solidFill>
                  <a:latin typeface="Arial"/>
                  <a:ea typeface="Arial"/>
                  <a:cs typeface="Arial"/>
                  <a:sym typeface="Arial"/>
                </a:rPr>
                <a:t>RAMCloud</a:t>
              </a:r>
              <a:r>
                <a:rPr lang="en-US" sz="1600" b="0" i="0" u="none" strike="noStrike" cap="none" baseline="0">
                  <a:solidFill>
                    <a:schemeClr val="dk1"/>
                  </a:solidFill>
                  <a:latin typeface="Arial"/>
                  <a:ea typeface="Arial"/>
                  <a:cs typeface="Arial"/>
                  <a:sym typeface="Arial"/>
                </a:rPr>
                <a:t> + transactions)</a:t>
              </a:r>
            </a:p>
          </p:txBody>
        </p:sp>
        <p:sp>
          <p:nvSpPr>
            <p:cNvPr id="179" name="Shape 179"/>
            <p:cNvSpPr/>
            <p:nvPr/>
          </p:nvSpPr>
          <p:spPr>
            <a:xfrm>
              <a:off x="685800" y="2645402"/>
              <a:ext cx="989614" cy="557989"/>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Batch</a:t>
              </a:r>
            </a:p>
          </p:txBody>
        </p:sp>
        <p:sp>
          <p:nvSpPr>
            <p:cNvPr id="180" name="Shape 180"/>
            <p:cNvSpPr/>
            <p:nvPr/>
          </p:nvSpPr>
          <p:spPr>
            <a:xfrm>
              <a:off x="2922408" y="2645402"/>
              <a:ext cx="2769402" cy="557989"/>
            </a:xfrm>
            <a:prstGeom prst="rect">
              <a:avLst/>
            </a:prstGeom>
            <a:solidFill>
              <a:srgbClr val="C2D59B"/>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Interactive</a:t>
              </a:r>
            </a:p>
          </p:txBody>
        </p:sp>
        <p:sp>
          <p:nvSpPr>
            <p:cNvPr id="181" name="Shape 181"/>
            <p:cNvSpPr/>
            <p:nvPr/>
          </p:nvSpPr>
          <p:spPr>
            <a:xfrm>
              <a:off x="685802" y="2085953"/>
              <a:ext cx="989613" cy="419886"/>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Hadoop</a:t>
              </a:r>
            </a:p>
          </p:txBody>
        </p:sp>
        <p:sp>
          <p:nvSpPr>
            <p:cNvPr id="182" name="Shape 182"/>
            <p:cNvSpPr/>
            <p:nvPr/>
          </p:nvSpPr>
          <p:spPr>
            <a:xfrm>
              <a:off x="1774869" y="2085953"/>
              <a:ext cx="986885" cy="419886"/>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Spark</a:t>
              </a:r>
            </a:p>
          </p:txBody>
        </p:sp>
        <p:sp>
          <p:nvSpPr>
            <p:cNvPr id="183" name="Shape 183"/>
            <p:cNvSpPr/>
            <p:nvPr/>
          </p:nvSpPr>
          <p:spPr>
            <a:xfrm>
              <a:off x="685800" y="1539366"/>
              <a:ext cx="989614" cy="419886"/>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App</a:t>
              </a:r>
            </a:p>
          </p:txBody>
        </p:sp>
        <p:sp>
          <p:nvSpPr>
            <p:cNvPr id="184" name="Shape 184"/>
            <p:cNvSpPr/>
            <p:nvPr/>
          </p:nvSpPr>
          <p:spPr>
            <a:xfrm>
              <a:off x="1774869" y="1539366"/>
              <a:ext cx="986885" cy="419886"/>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App</a:t>
              </a:r>
            </a:p>
          </p:txBody>
        </p:sp>
        <p:sp>
          <p:nvSpPr>
            <p:cNvPr id="185" name="Shape 185"/>
            <p:cNvSpPr/>
            <p:nvPr/>
          </p:nvSpPr>
          <p:spPr>
            <a:xfrm>
              <a:off x="685802" y="3203392"/>
              <a:ext cx="5006010"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Cluster Manager (</a:t>
              </a:r>
              <a:r>
                <a:rPr lang="en-US" sz="1600" b="1" i="0" u="none" strike="noStrike" cap="none" baseline="0">
                  <a:solidFill>
                    <a:schemeClr val="dk1"/>
                  </a:solidFill>
                  <a:latin typeface="Arial"/>
                  <a:ea typeface="Arial"/>
                  <a:cs typeface="Arial"/>
                  <a:sym typeface="Arial"/>
                </a:rPr>
                <a:t>Mesos</a:t>
              </a:r>
              <a:r>
                <a:rPr lang="en-US" sz="1600" b="0" i="0" u="none" strike="noStrike" cap="none" baseline="0">
                  <a:solidFill>
                    <a:schemeClr val="dk1"/>
                  </a:solidFill>
                  <a:latin typeface="Arial"/>
                  <a:ea typeface="Arial"/>
                  <a:cs typeface="Arial"/>
                  <a:sym typeface="Arial"/>
                </a:rPr>
                <a:t> + interactive)</a:t>
              </a:r>
            </a:p>
          </p:txBody>
        </p:sp>
        <p:sp>
          <p:nvSpPr>
            <p:cNvPr id="186" name="Shape 186"/>
            <p:cNvSpPr/>
            <p:nvPr/>
          </p:nvSpPr>
          <p:spPr>
            <a:xfrm>
              <a:off x="1774869" y="2643943"/>
              <a:ext cx="989614" cy="557989"/>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Batch</a:t>
              </a:r>
            </a:p>
          </p:txBody>
        </p:sp>
        <p:sp>
          <p:nvSpPr>
            <p:cNvPr id="187" name="Shape 187"/>
            <p:cNvSpPr/>
            <p:nvPr/>
          </p:nvSpPr>
          <p:spPr>
            <a:xfrm>
              <a:off x="5766132" y="1630649"/>
              <a:ext cx="188886" cy="186018"/>
            </a:xfrm>
            <a:prstGeom prst="rect">
              <a:avLst/>
            </a:prstGeom>
            <a:solidFill>
              <a:srgbClr val="C2D59B"/>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sp>
          <p:nvSpPr>
            <p:cNvPr id="188" name="Shape 188"/>
            <p:cNvSpPr/>
            <p:nvPr/>
          </p:nvSpPr>
          <p:spPr>
            <a:xfrm>
              <a:off x="5943600" y="1599608"/>
              <a:ext cx="3037534" cy="714574"/>
            </a:xfrm>
            <a:prstGeom prst="rect">
              <a:avLst/>
            </a:prstGeom>
            <a:noFill/>
            <a:ln>
              <a:noFill/>
            </a:ln>
          </p:spPr>
          <p:txBody>
            <a:bodyPr lIns="91425" tIns="45700" rIns="91425" bIns="45700" anchor="ctr" anchorCtr="0">
              <a:noAutofit/>
            </a:bodyPr>
            <a:lstStyle/>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New component</a:t>
              </a:r>
            </a:p>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Modified existing component</a:t>
              </a:r>
            </a:p>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Unmodified existing component</a:t>
              </a:r>
            </a:p>
          </p:txBody>
        </p:sp>
        <p:sp>
          <p:nvSpPr>
            <p:cNvPr id="189" name="Shape 189"/>
            <p:cNvSpPr/>
            <p:nvPr/>
          </p:nvSpPr>
          <p:spPr>
            <a:xfrm>
              <a:off x="5770212" y="1875749"/>
              <a:ext cx="188886" cy="186018"/>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sp>
          <p:nvSpPr>
            <p:cNvPr id="190" name="Shape 190"/>
            <p:cNvSpPr/>
            <p:nvPr/>
          </p:nvSpPr>
          <p:spPr>
            <a:xfrm>
              <a:off x="5770212" y="2125403"/>
              <a:ext cx="188886" cy="186018"/>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grpSp>
      <p:sp>
        <p:nvSpPr>
          <p:cNvPr id="191" name="Shape 191"/>
          <p:cNvSpPr/>
          <p:nvPr/>
        </p:nvSpPr>
        <p:spPr>
          <a:xfrm>
            <a:off x="533400" y="5334000"/>
            <a:ext cx="7239000" cy="609599"/>
          </a:xfrm>
          <a:prstGeom prst="rect">
            <a:avLst/>
          </a:prstGeom>
          <a:solidFill>
            <a:srgbClr val="FF0000">
              <a:alpha val="41960"/>
            </a:srgbClr>
          </a:solid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Tessellation</a:t>
            </a:r>
          </a:p>
        </p:txBody>
      </p:sp>
      <p:sp>
        <p:nvSpPr>
          <p:cNvPr id="198" name="Shape 198"/>
          <p:cNvSpPr txBox="1">
            <a:spLocks noGrp="1"/>
          </p:cNvSpPr>
          <p:nvPr>
            <p:ph type="body" idx="1"/>
          </p:nvPr>
        </p:nvSpPr>
        <p:spPr>
          <a:xfrm>
            <a:off x="0" y="1600200"/>
            <a:ext cx="3733800" cy="4525963"/>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buClr>
                <a:schemeClr val="dk1"/>
              </a:buClr>
              <a:buSzPct val="97826"/>
              <a:buFont typeface="Arial"/>
              <a:buChar char="•"/>
            </a:pPr>
            <a:r>
              <a:rPr lang="en-US" sz="2250" b="0" i="0" u="none" strike="noStrike" cap="none" baseline="0">
                <a:solidFill>
                  <a:schemeClr val="dk1"/>
                </a:solidFill>
                <a:latin typeface="Calibri"/>
                <a:ea typeface="Calibri"/>
                <a:cs typeface="Calibri"/>
                <a:sym typeface="Calibri"/>
              </a:rPr>
              <a:t>Adaptive Resource Centric Computing (ARCC)</a:t>
            </a:r>
          </a:p>
          <a:p>
            <a:pPr marL="742950" marR="0" lvl="1" indent="-285750" algn="l" rtl="0">
              <a:lnSpc>
                <a:spcPct val="80000"/>
              </a:lnSpc>
              <a:spcBef>
                <a:spcPts val="390"/>
              </a:spcBef>
              <a:buClr>
                <a:schemeClr val="dk1"/>
              </a:buClr>
              <a:buSzPct val="97500"/>
              <a:buFont typeface="Arial"/>
              <a:buChar char="–"/>
            </a:pPr>
            <a:r>
              <a:rPr lang="en-US" sz="1950" b="0" i="0" u="none" strike="noStrike" cap="none" baseline="0">
                <a:solidFill>
                  <a:schemeClr val="dk1"/>
                </a:solidFill>
                <a:latin typeface="Calibri"/>
                <a:ea typeface="Calibri"/>
                <a:cs typeface="Calibri"/>
                <a:sym typeface="Calibri"/>
              </a:rPr>
              <a:t>Package applications into </a:t>
            </a:r>
            <a:r>
              <a:rPr lang="en-US" sz="1950" b="0" i="1" u="none" strike="noStrike" cap="none" baseline="0">
                <a:solidFill>
                  <a:schemeClr val="dk1"/>
                </a:solidFill>
                <a:latin typeface="Calibri"/>
                <a:ea typeface="Calibri"/>
                <a:cs typeface="Calibri"/>
                <a:sym typeface="Calibri"/>
              </a:rPr>
              <a:t>cells </a:t>
            </a:r>
            <a:r>
              <a:rPr lang="en-US" sz="1950" b="0" i="0" u="none" strike="noStrike" cap="none" baseline="0">
                <a:solidFill>
                  <a:schemeClr val="dk1"/>
                </a:solidFill>
                <a:latin typeface="Calibri"/>
                <a:ea typeface="Calibri"/>
                <a:cs typeface="Calibri"/>
                <a:sym typeface="Calibri"/>
              </a:rPr>
              <a:t>with explicit resource allocation and QoS guarantees</a:t>
            </a:r>
          </a:p>
          <a:p>
            <a:pPr marL="742950" marR="0" lvl="1" indent="-285750" algn="l" rtl="0">
              <a:lnSpc>
                <a:spcPct val="80000"/>
              </a:lnSpc>
              <a:spcBef>
                <a:spcPts val="390"/>
              </a:spcBef>
              <a:buClr>
                <a:schemeClr val="dk1"/>
              </a:buClr>
              <a:buSzPct val="97500"/>
              <a:buFont typeface="Arial"/>
              <a:buChar char="–"/>
            </a:pPr>
            <a:r>
              <a:rPr lang="en-US" sz="1950" b="0" i="0" u="none" strike="noStrike" cap="none" baseline="0">
                <a:solidFill>
                  <a:schemeClr val="dk1"/>
                </a:solidFill>
                <a:latin typeface="Calibri"/>
                <a:ea typeface="Calibri"/>
                <a:cs typeface="Calibri"/>
                <a:sym typeface="Calibri"/>
              </a:rPr>
              <a:t>Manage cells and resource allocation through a thin control plane</a:t>
            </a:r>
          </a:p>
          <a:p>
            <a:pPr marL="742950" marR="0" lvl="1" indent="-161290" algn="l" rtl="0">
              <a:lnSpc>
                <a:spcPct val="80000"/>
              </a:lnSpc>
              <a:spcBef>
                <a:spcPts val="392"/>
              </a:spcBef>
              <a:buClr>
                <a:schemeClr val="dk1"/>
              </a:buClr>
              <a:buFont typeface="Arial"/>
              <a:buNone/>
            </a:pPr>
            <a:endParaRPr sz="1950" b="0" i="0" u="none" strike="noStrike" cap="none" baseline="0">
              <a:solidFill>
                <a:schemeClr val="dk1"/>
              </a:solidFill>
              <a:latin typeface="Calibri"/>
              <a:ea typeface="Calibri"/>
              <a:cs typeface="Calibri"/>
              <a:sym typeface="Calibri"/>
            </a:endParaRPr>
          </a:p>
          <a:p>
            <a:pPr marL="342900" marR="0" lvl="0" indent="-342900" algn="l" rtl="0">
              <a:lnSpc>
                <a:spcPct val="80000"/>
              </a:lnSpc>
              <a:spcBef>
                <a:spcPts val="450"/>
              </a:spcBef>
              <a:buClr>
                <a:schemeClr val="dk1"/>
              </a:buClr>
              <a:buSzPct val="97826"/>
              <a:buFont typeface="Arial"/>
              <a:buChar char="•"/>
            </a:pPr>
            <a:r>
              <a:rPr lang="en-US" sz="2250" b="0" i="0" u="none" strike="noStrike" cap="none" baseline="0">
                <a:solidFill>
                  <a:schemeClr val="dk1"/>
                </a:solidFill>
                <a:latin typeface="Calibri"/>
                <a:ea typeface="Calibri"/>
                <a:cs typeface="Calibri"/>
                <a:sym typeface="Calibri"/>
              </a:rPr>
              <a:t>Service-oriented</a:t>
            </a:r>
          </a:p>
          <a:p>
            <a:pPr marL="742950" marR="0" lvl="1" indent="-285750" algn="l" rtl="0">
              <a:lnSpc>
                <a:spcPct val="80000"/>
              </a:lnSpc>
              <a:spcBef>
                <a:spcPts val="390"/>
              </a:spcBef>
              <a:buClr>
                <a:schemeClr val="dk1"/>
              </a:buClr>
              <a:buSzPct val="97500"/>
              <a:buFont typeface="Arial"/>
              <a:buChar char="–"/>
            </a:pPr>
            <a:r>
              <a:rPr lang="en-US" sz="1950" b="0" i="0" u="none" strike="noStrike" cap="none" baseline="0">
                <a:solidFill>
                  <a:schemeClr val="dk1"/>
                </a:solidFill>
                <a:latin typeface="Calibri"/>
                <a:ea typeface="Calibri"/>
                <a:cs typeface="Calibri"/>
                <a:sym typeface="Calibri"/>
              </a:rPr>
              <a:t>Cells subscribe to services provided by other cells</a:t>
            </a:r>
          </a:p>
          <a:p>
            <a:pPr marL="742950" marR="0" lvl="1" indent="-285750" algn="l" rtl="0">
              <a:lnSpc>
                <a:spcPct val="80000"/>
              </a:lnSpc>
              <a:spcBef>
                <a:spcPts val="390"/>
              </a:spcBef>
              <a:buClr>
                <a:schemeClr val="dk1"/>
              </a:buClr>
              <a:buSzPct val="97500"/>
              <a:buFont typeface="Arial"/>
              <a:buChar char="–"/>
            </a:pPr>
            <a:r>
              <a:rPr lang="en-US" sz="1950" b="0" i="0" u="none" strike="noStrike" cap="none" baseline="0">
                <a:solidFill>
                  <a:schemeClr val="dk1"/>
                </a:solidFill>
                <a:latin typeface="Calibri"/>
                <a:ea typeface="Calibri"/>
                <a:cs typeface="Calibri"/>
                <a:sym typeface="Calibri"/>
              </a:rPr>
              <a:t>Service subscriptions == resource allocations</a:t>
            </a:r>
          </a:p>
        </p:txBody>
      </p:sp>
      <p:sp>
        <p:nvSpPr>
          <p:cNvPr id="199" name="Shape 199"/>
          <p:cNvSpPr/>
          <p:nvPr/>
        </p:nvSpPr>
        <p:spPr>
          <a:xfrm>
            <a:off x="4267200" y="2438400"/>
            <a:ext cx="4495800" cy="4190999"/>
          </a:xfrm>
          <a:prstGeom prst="roundRect">
            <a:avLst>
              <a:gd name="adj" fmla="val 16667"/>
            </a:avLst>
          </a:prstGeom>
          <a:solidFill>
            <a:schemeClr val="lt1"/>
          </a:solidFill>
          <a:ln w="25400" cap="flat">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00" name="Shape 200"/>
          <p:cNvSpPr/>
          <p:nvPr/>
        </p:nvSpPr>
        <p:spPr>
          <a:xfrm>
            <a:off x="4648200" y="3048000"/>
            <a:ext cx="1371599" cy="685799"/>
          </a:xfrm>
          <a:prstGeom prst="roundRect">
            <a:avLst>
              <a:gd name="adj" fmla="val 16667"/>
            </a:avLst>
          </a:prstGeom>
          <a:solidFill>
            <a:schemeClr val="lt1"/>
          </a:solidFill>
          <a:ln w="5715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01" name="Shape 201"/>
          <p:cNvSpPr txBox="1"/>
          <p:nvPr/>
        </p:nvSpPr>
        <p:spPr>
          <a:xfrm>
            <a:off x="4648200" y="3048000"/>
            <a:ext cx="1351523" cy="3385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600" b="0" i="1" u="none" strike="noStrike" cap="none" baseline="0">
                <a:solidFill>
                  <a:schemeClr val="dk1"/>
                </a:solidFill>
                <a:latin typeface="Arial"/>
                <a:ea typeface="Arial"/>
                <a:cs typeface="Arial"/>
                <a:sym typeface="Arial"/>
              </a:rPr>
              <a:t>Application1</a:t>
            </a:r>
          </a:p>
        </p:txBody>
      </p:sp>
      <p:sp>
        <p:nvSpPr>
          <p:cNvPr id="202" name="Shape 202"/>
          <p:cNvSpPr/>
          <p:nvPr/>
        </p:nvSpPr>
        <p:spPr>
          <a:xfrm>
            <a:off x="4495800" y="4572000"/>
            <a:ext cx="1219199" cy="1888558"/>
          </a:xfrm>
          <a:prstGeom prst="roundRect">
            <a:avLst>
              <a:gd name="adj" fmla="val 16667"/>
            </a:avLst>
          </a:prstGeom>
          <a:solidFill>
            <a:schemeClr val="lt1"/>
          </a:solidFill>
          <a:ln w="57150"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03" name="Shape 203"/>
          <p:cNvSpPr/>
          <p:nvPr/>
        </p:nvSpPr>
        <p:spPr>
          <a:xfrm>
            <a:off x="4572000" y="4648200"/>
            <a:ext cx="1093073" cy="407376"/>
          </a:xfrm>
          <a:prstGeom prst="snip2DiagRect">
            <a:avLst>
              <a:gd name="adj1" fmla="val 0"/>
              <a:gd name="adj2" fmla="val 16667"/>
            </a:avLst>
          </a:prstGeom>
          <a:solidFill>
            <a:srgbClr val="CCFFCC"/>
          </a:solidFill>
          <a:ln w="1905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400" b="1" i="0" u="none" strike="noStrike" cap="none" baseline="0">
                <a:solidFill>
                  <a:schemeClr val="dk1"/>
                </a:solidFill>
                <a:latin typeface="Calibri"/>
                <a:ea typeface="Calibri"/>
                <a:cs typeface="Calibri"/>
                <a:sym typeface="Calibri"/>
              </a:rPr>
              <a:t>QoS-aware</a:t>
            </a:r>
          </a:p>
          <a:p>
            <a:pPr marL="0" marR="0" lvl="0" indent="0" algn="ctr" rtl="0">
              <a:spcBef>
                <a:spcPts val="0"/>
              </a:spcBef>
              <a:buSzPct val="25000"/>
              <a:buNone/>
            </a:pPr>
            <a:r>
              <a:rPr lang="en-US" sz="1400" b="1" i="0" u="none" strike="noStrike" cap="none" baseline="0">
                <a:solidFill>
                  <a:schemeClr val="dk1"/>
                </a:solidFill>
                <a:latin typeface="Calibri"/>
                <a:ea typeface="Calibri"/>
                <a:cs typeface="Calibri"/>
                <a:sym typeface="Calibri"/>
              </a:rPr>
              <a:t>Scheduler</a:t>
            </a:r>
          </a:p>
        </p:txBody>
      </p:sp>
      <p:sp>
        <p:nvSpPr>
          <p:cNvPr id="204" name="Shape 204"/>
          <p:cNvSpPr txBox="1"/>
          <p:nvPr/>
        </p:nvSpPr>
        <p:spPr>
          <a:xfrm>
            <a:off x="4572000" y="5257800"/>
            <a:ext cx="926860" cy="517064"/>
          </a:xfrm>
          <a:prstGeom prst="rect">
            <a:avLst/>
          </a:prstGeom>
          <a:noFill/>
          <a:ln>
            <a:noFill/>
          </a:ln>
        </p:spPr>
        <p:txBody>
          <a:bodyPr lIns="91425" tIns="45700" rIns="91425" bIns="45700" anchor="t" anchorCtr="0">
            <a:noAutofit/>
          </a:bodyPr>
          <a:lstStyle/>
          <a:p>
            <a:pPr marL="0" marR="0" lvl="0" indent="0" algn="ctr" rtl="0">
              <a:lnSpc>
                <a:spcPct val="85000"/>
              </a:lnSpc>
              <a:spcBef>
                <a:spcPts val="0"/>
              </a:spcBef>
              <a:buSzPct val="25000"/>
              <a:buNone/>
            </a:pPr>
            <a:r>
              <a:rPr lang="en-US" sz="1600" b="0" i="1" u="none" strike="noStrike" cap="none" baseline="0">
                <a:solidFill>
                  <a:schemeClr val="dk1"/>
                </a:solidFill>
                <a:latin typeface="Arial"/>
                <a:ea typeface="Arial"/>
                <a:cs typeface="Arial"/>
                <a:sym typeface="Arial"/>
              </a:rPr>
              <a:t>GUI</a:t>
            </a:r>
          </a:p>
          <a:p>
            <a:pPr marL="0" marR="0" lvl="0" indent="0" algn="ctr" rtl="0">
              <a:lnSpc>
                <a:spcPct val="85000"/>
              </a:lnSpc>
              <a:spcBef>
                <a:spcPts val="0"/>
              </a:spcBef>
              <a:buSzPct val="25000"/>
              <a:buNone/>
            </a:pPr>
            <a:r>
              <a:rPr lang="en-US" sz="1600" b="0" i="1" u="none" strike="noStrike" cap="none" baseline="0">
                <a:solidFill>
                  <a:schemeClr val="dk1"/>
                </a:solidFill>
                <a:latin typeface="Arial"/>
                <a:ea typeface="Arial"/>
                <a:cs typeface="Arial"/>
                <a:sym typeface="Arial"/>
              </a:rPr>
              <a:t>Service</a:t>
            </a:r>
          </a:p>
        </p:txBody>
      </p:sp>
      <p:pic>
        <p:nvPicPr>
          <p:cNvPr id="205" name="Shape 205"/>
          <p:cNvPicPr preferRelativeResize="0"/>
          <p:nvPr/>
        </p:nvPicPr>
        <p:blipFill rotWithShape="1">
          <a:blip r:embed="rId3">
            <a:alphaModFix/>
          </a:blip>
          <a:srcRect/>
          <a:stretch/>
        </p:blipFill>
        <p:spPr>
          <a:xfrm>
            <a:off x="4876800" y="5715000"/>
            <a:ext cx="531625" cy="779974"/>
          </a:xfrm>
          <a:prstGeom prst="rect">
            <a:avLst/>
          </a:prstGeom>
          <a:noFill/>
          <a:ln>
            <a:noFill/>
          </a:ln>
        </p:spPr>
      </p:pic>
      <p:sp>
        <p:nvSpPr>
          <p:cNvPr id="206" name="Shape 206"/>
          <p:cNvSpPr txBox="1"/>
          <p:nvPr/>
        </p:nvSpPr>
        <p:spPr>
          <a:xfrm>
            <a:off x="4724400" y="2438400"/>
            <a:ext cx="3429000" cy="58477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600" b="0" i="0" u="none" strike="noStrike" cap="none" baseline="0">
                <a:solidFill>
                  <a:schemeClr val="dk1"/>
                </a:solidFill>
                <a:latin typeface="Arial"/>
                <a:ea typeface="Arial"/>
                <a:cs typeface="Arial"/>
                <a:sym typeface="Arial"/>
              </a:rPr>
              <a:t>Running System</a:t>
            </a:r>
          </a:p>
          <a:p>
            <a:pPr marL="0" marR="0" lvl="0" indent="0" algn="ctr" rtl="0">
              <a:spcBef>
                <a:spcPts val="0"/>
              </a:spcBef>
              <a:buSzPct val="25000"/>
              <a:buNone/>
            </a:pPr>
            <a:r>
              <a:rPr lang="en-US" sz="1600" b="0" i="0" u="none" strike="noStrike" cap="none" baseline="0">
                <a:solidFill>
                  <a:schemeClr val="dk1"/>
                </a:solidFill>
                <a:latin typeface="Arial"/>
                <a:ea typeface="Arial"/>
                <a:cs typeface="Arial"/>
                <a:sym typeface="Arial"/>
              </a:rPr>
              <a:t>(Data Plane)</a:t>
            </a:r>
          </a:p>
        </p:txBody>
      </p:sp>
      <p:sp>
        <p:nvSpPr>
          <p:cNvPr id="207" name="Shape 207"/>
          <p:cNvSpPr txBox="1"/>
          <p:nvPr/>
        </p:nvSpPr>
        <p:spPr>
          <a:xfrm>
            <a:off x="7391400" y="1219200"/>
            <a:ext cx="1359266" cy="517064"/>
          </a:xfrm>
          <a:prstGeom prst="rect">
            <a:avLst/>
          </a:prstGeom>
          <a:noFill/>
          <a:ln>
            <a:noFill/>
          </a:ln>
        </p:spPr>
        <p:txBody>
          <a:bodyPr lIns="91425" tIns="45700" rIns="91425" bIns="45700" anchor="t" anchorCtr="0">
            <a:noAutofit/>
          </a:bodyPr>
          <a:lstStyle/>
          <a:p>
            <a:pPr marL="0" marR="0" lvl="0" indent="0" algn="l" rtl="0">
              <a:lnSpc>
                <a:spcPct val="85000"/>
              </a:lnSpc>
              <a:spcBef>
                <a:spcPts val="0"/>
              </a:spcBef>
              <a:buSzPct val="25000"/>
              <a:buNone/>
            </a:pPr>
            <a:r>
              <a:rPr lang="en-US" sz="1600" b="0" i="0" u="none" strike="noStrike" cap="none" baseline="0">
                <a:solidFill>
                  <a:schemeClr val="dk1"/>
                </a:solidFill>
                <a:latin typeface="Arial"/>
                <a:ea typeface="Arial"/>
                <a:cs typeface="Arial"/>
                <a:sym typeface="Arial"/>
              </a:rPr>
              <a:t>Performance</a:t>
            </a:r>
          </a:p>
          <a:p>
            <a:pPr marL="0" marR="0" lvl="0" indent="0" algn="l" rtl="0">
              <a:lnSpc>
                <a:spcPct val="85000"/>
              </a:lnSpc>
              <a:spcBef>
                <a:spcPts val="0"/>
              </a:spcBef>
              <a:buSzPct val="25000"/>
              <a:buNone/>
            </a:pPr>
            <a:r>
              <a:rPr lang="en-US" sz="1600" b="0" i="0" u="none" strike="noStrike" cap="none" baseline="0">
                <a:solidFill>
                  <a:schemeClr val="dk1"/>
                </a:solidFill>
                <a:latin typeface="Arial"/>
                <a:ea typeface="Arial"/>
                <a:cs typeface="Arial"/>
                <a:sym typeface="Arial"/>
              </a:rPr>
              <a:t>Reports</a:t>
            </a:r>
          </a:p>
        </p:txBody>
      </p:sp>
      <p:sp>
        <p:nvSpPr>
          <p:cNvPr id="208" name="Shape 208"/>
          <p:cNvSpPr txBox="1"/>
          <p:nvPr/>
        </p:nvSpPr>
        <p:spPr>
          <a:xfrm>
            <a:off x="4267200" y="1219200"/>
            <a:ext cx="1359266" cy="517064"/>
          </a:xfrm>
          <a:prstGeom prst="rect">
            <a:avLst/>
          </a:prstGeom>
          <a:noFill/>
          <a:ln>
            <a:noFill/>
          </a:ln>
        </p:spPr>
        <p:txBody>
          <a:bodyPr lIns="91425" tIns="45700" rIns="91425" bIns="45700" anchor="t" anchorCtr="0">
            <a:noAutofit/>
          </a:bodyPr>
          <a:lstStyle/>
          <a:p>
            <a:pPr marL="0" marR="0" lvl="0" indent="0" algn="r" rtl="0">
              <a:lnSpc>
                <a:spcPct val="85000"/>
              </a:lnSpc>
              <a:spcBef>
                <a:spcPts val="0"/>
              </a:spcBef>
              <a:buSzPct val="25000"/>
              <a:buNone/>
            </a:pPr>
            <a:r>
              <a:rPr lang="en-US" sz="1600" b="0" i="0" u="none" strike="noStrike" cap="none" baseline="0">
                <a:solidFill>
                  <a:schemeClr val="dk1"/>
                </a:solidFill>
                <a:latin typeface="Arial"/>
                <a:ea typeface="Arial"/>
                <a:cs typeface="Arial"/>
                <a:sym typeface="Arial"/>
              </a:rPr>
              <a:t>Resource</a:t>
            </a:r>
          </a:p>
          <a:p>
            <a:pPr marL="0" marR="0" lvl="0" indent="0" algn="r" rtl="0">
              <a:lnSpc>
                <a:spcPct val="85000"/>
              </a:lnSpc>
              <a:spcBef>
                <a:spcPts val="0"/>
              </a:spcBef>
              <a:buSzPct val="25000"/>
              <a:buNone/>
            </a:pPr>
            <a:r>
              <a:rPr lang="en-US" sz="1600" b="0" i="0" u="none" strike="noStrike" cap="none" baseline="0">
                <a:solidFill>
                  <a:schemeClr val="dk1"/>
                </a:solidFill>
                <a:latin typeface="Arial"/>
                <a:ea typeface="Arial"/>
                <a:cs typeface="Arial"/>
                <a:sym typeface="Arial"/>
              </a:rPr>
              <a:t>Assignments</a:t>
            </a:r>
          </a:p>
        </p:txBody>
      </p:sp>
      <p:sp>
        <p:nvSpPr>
          <p:cNvPr id="209" name="Shape 209"/>
          <p:cNvSpPr/>
          <p:nvPr/>
        </p:nvSpPr>
        <p:spPr>
          <a:xfrm>
            <a:off x="4269896" y="1219200"/>
            <a:ext cx="4493103" cy="1034393"/>
          </a:xfrm>
          <a:prstGeom prst="roundRect">
            <a:avLst>
              <a:gd name="adj" fmla="val 16667"/>
            </a:avLst>
          </a:prstGeom>
          <a:noFill/>
          <a:ln w="25400" cap="flat">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600" b="0" i="0" u="none" strike="noStrike" cap="none" baseline="0">
              <a:solidFill>
                <a:schemeClr val="lt1"/>
              </a:solidFill>
              <a:latin typeface="Calibri"/>
              <a:ea typeface="Calibri"/>
              <a:cs typeface="Calibri"/>
              <a:sym typeface="Calibri"/>
            </a:endParaRPr>
          </a:p>
        </p:txBody>
      </p:sp>
      <p:sp>
        <p:nvSpPr>
          <p:cNvPr id="210" name="Shape 210"/>
          <p:cNvSpPr/>
          <p:nvPr/>
        </p:nvSpPr>
        <p:spPr>
          <a:xfrm rot="-5400000" flipH="1">
            <a:off x="5001998" y="1849586"/>
            <a:ext cx="718207" cy="459421"/>
          </a:xfrm>
          <a:prstGeom prst="bentArrow">
            <a:avLst>
              <a:gd name="adj1" fmla="val 22212"/>
              <a:gd name="adj2" fmla="val 25000"/>
              <a:gd name="adj3" fmla="val 25000"/>
              <a:gd name="adj4" fmla="val 43750"/>
            </a:avLst>
          </a:prstGeom>
          <a:solidFill>
            <a:srgbClr val="C00000"/>
          </a:solidFill>
          <a:ln w="25400" cap="flat">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11" name="Shape 211"/>
          <p:cNvSpPr txBox="1"/>
          <p:nvPr/>
        </p:nvSpPr>
        <p:spPr>
          <a:xfrm rot="10800000" flipH="1">
            <a:off x="5131367" y="1720182"/>
            <a:ext cx="459421" cy="718207"/>
          </a:xfrm>
          <a:prstGeom prst="rect">
            <a:avLst/>
          </a:prstGeom>
          <a:noFill/>
          <a:ln>
            <a:noFill/>
          </a:ln>
        </p:spPr>
        <p:txBody>
          <a:bodyPr lIns="91425" tIns="45700" rIns="91425" bIns="45700" anchor="ctr" anchorCtr="0">
            <a:noAutofit/>
          </a:bodyPr>
          <a:lstStyle/>
          <a:p>
            <a:pPr marL="0" marR="0" lvl="0" indent="0" algn="l" rtl="0">
              <a:spcBef>
                <a:spcPts val="0"/>
              </a:spcBef>
              <a:buNone/>
            </a:pPr>
            <a:endParaRPr sz="1600" b="0" i="0" u="none" strike="noStrike" cap="none" baseline="0">
              <a:solidFill>
                <a:srgbClr val="000000"/>
              </a:solidFill>
              <a:latin typeface="Calibri"/>
              <a:ea typeface="Calibri"/>
              <a:cs typeface="Calibri"/>
              <a:sym typeface="Calibri"/>
            </a:endParaRPr>
          </a:p>
        </p:txBody>
      </p:sp>
      <p:sp>
        <p:nvSpPr>
          <p:cNvPr id="212" name="Shape 212"/>
          <p:cNvSpPr/>
          <p:nvPr/>
        </p:nvSpPr>
        <p:spPr>
          <a:xfrm>
            <a:off x="5524194" y="1379483"/>
            <a:ext cx="1791006" cy="825061"/>
          </a:xfrm>
          <a:prstGeom prst="ellipse">
            <a:avLst/>
          </a:prstGeom>
          <a:solidFill>
            <a:srgbClr val="FFFF00"/>
          </a:solidFill>
          <a:ln w="254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600" b="0" i="0" u="none" strike="noStrike" cap="none" baseline="0">
              <a:solidFill>
                <a:schemeClr val="dk1"/>
              </a:solidFill>
              <a:latin typeface="Calibri"/>
              <a:ea typeface="Calibri"/>
              <a:cs typeface="Calibri"/>
              <a:sym typeface="Calibri"/>
            </a:endParaRPr>
          </a:p>
        </p:txBody>
      </p:sp>
      <p:sp>
        <p:nvSpPr>
          <p:cNvPr id="213" name="Shape 213"/>
          <p:cNvSpPr/>
          <p:nvPr/>
        </p:nvSpPr>
        <p:spPr>
          <a:xfrm flipH="1">
            <a:off x="7312364" y="1665890"/>
            <a:ext cx="368904" cy="756745"/>
          </a:xfrm>
          <a:prstGeom prst="bentArrow">
            <a:avLst>
              <a:gd name="adj1" fmla="val 25000"/>
              <a:gd name="adj2" fmla="val 28653"/>
              <a:gd name="adj3" fmla="val 25000"/>
              <a:gd name="adj4" fmla="val 43750"/>
            </a:avLst>
          </a:prstGeom>
          <a:solidFill>
            <a:srgbClr val="C00000"/>
          </a:solidFill>
          <a:ln w="25400" cap="flat">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14" name="Shape 214"/>
          <p:cNvSpPr txBox="1"/>
          <p:nvPr/>
        </p:nvSpPr>
        <p:spPr>
          <a:xfrm rot="-5400000" flipH="1">
            <a:off x="7118429" y="1859795"/>
            <a:ext cx="756745" cy="368904"/>
          </a:xfrm>
          <a:prstGeom prst="rect">
            <a:avLst/>
          </a:prstGeom>
          <a:noFill/>
          <a:ln>
            <a:noFill/>
          </a:ln>
        </p:spPr>
        <p:txBody>
          <a:bodyPr lIns="91425" tIns="45700" rIns="91425" bIns="45700" anchor="ctr" anchorCtr="0">
            <a:noAutofit/>
          </a:bodyPr>
          <a:lstStyle/>
          <a:p>
            <a:pPr marL="0" marR="0" lvl="0" indent="0" algn="l" rtl="0">
              <a:spcBef>
                <a:spcPts val="0"/>
              </a:spcBef>
              <a:buNone/>
            </a:pPr>
            <a:endParaRPr sz="1600" b="0" i="0" u="none" strike="noStrike" cap="none" baseline="0">
              <a:solidFill>
                <a:srgbClr val="000000"/>
              </a:solidFill>
              <a:latin typeface="Calibri"/>
              <a:ea typeface="Calibri"/>
              <a:cs typeface="Calibri"/>
              <a:sym typeface="Calibri"/>
            </a:endParaRPr>
          </a:p>
        </p:txBody>
      </p:sp>
      <p:sp>
        <p:nvSpPr>
          <p:cNvPr id="215" name="Shape 215"/>
          <p:cNvSpPr txBox="1"/>
          <p:nvPr/>
        </p:nvSpPr>
        <p:spPr>
          <a:xfrm>
            <a:off x="5986228" y="1524000"/>
            <a:ext cx="846104" cy="517064"/>
          </a:xfrm>
          <a:prstGeom prst="rect">
            <a:avLst/>
          </a:prstGeom>
          <a:noFill/>
          <a:ln>
            <a:noFill/>
          </a:ln>
        </p:spPr>
        <p:txBody>
          <a:bodyPr lIns="91425" tIns="45700" rIns="91425" bIns="45700" anchor="t" anchorCtr="0">
            <a:noAutofit/>
          </a:bodyPr>
          <a:lstStyle/>
          <a:p>
            <a:pPr marL="0" marR="0" lvl="0" indent="0" algn="ctr" rtl="0">
              <a:lnSpc>
                <a:spcPct val="85000"/>
              </a:lnSpc>
              <a:spcBef>
                <a:spcPts val="0"/>
              </a:spcBef>
              <a:buSzPct val="25000"/>
              <a:buNone/>
            </a:pPr>
            <a:r>
              <a:rPr lang="en-US" sz="1600" b="0" i="0" u="none" strike="noStrike" cap="none" baseline="0">
                <a:solidFill>
                  <a:schemeClr val="dk1"/>
                </a:solidFill>
                <a:latin typeface="Arial"/>
                <a:ea typeface="Arial"/>
                <a:cs typeface="Arial"/>
                <a:sym typeface="Arial"/>
              </a:rPr>
              <a:t>Control</a:t>
            </a:r>
          </a:p>
          <a:p>
            <a:pPr marL="0" marR="0" lvl="0" indent="0" algn="ctr" rtl="0">
              <a:lnSpc>
                <a:spcPct val="85000"/>
              </a:lnSpc>
              <a:spcBef>
                <a:spcPts val="0"/>
              </a:spcBef>
              <a:buSzPct val="25000"/>
              <a:buNone/>
            </a:pPr>
            <a:r>
              <a:rPr lang="en-US" sz="1600" b="0" i="0" u="none" strike="noStrike" cap="none" baseline="0">
                <a:solidFill>
                  <a:schemeClr val="dk1"/>
                </a:solidFill>
                <a:latin typeface="Arial"/>
                <a:ea typeface="Arial"/>
                <a:cs typeface="Arial"/>
                <a:sym typeface="Arial"/>
              </a:rPr>
              <a:t>Plane</a:t>
            </a:r>
          </a:p>
        </p:txBody>
      </p:sp>
      <p:sp>
        <p:nvSpPr>
          <p:cNvPr id="216" name="Shape 216"/>
          <p:cNvSpPr txBox="1"/>
          <p:nvPr/>
        </p:nvSpPr>
        <p:spPr>
          <a:xfrm>
            <a:off x="5029200" y="3352800"/>
            <a:ext cx="609935" cy="3385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600" b="1" i="1" u="none" strike="noStrike" cap="none" baseline="0">
                <a:solidFill>
                  <a:schemeClr val="dk1"/>
                </a:solidFill>
                <a:latin typeface="Arial"/>
                <a:ea typeface="Arial"/>
                <a:cs typeface="Arial"/>
                <a:sym typeface="Arial"/>
              </a:rPr>
              <a:t>Cell</a:t>
            </a:r>
          </a:p>
        </p:txBody>
      </p:sp>
      <p:sp>
        <p:nvSpPr>
          <p:cNvPr id="217" name="Shape 217"/>
          <p:cNvSpPr/>
          <p:nvPr/>
        </p:nvSpPr>
        <p:spPr>
          <a:xfrm>
            <a:off x="6934200" y="3048000"/>
            <a:ext cx="1371599" cy="685799"/>
          </a:xfrm>
          <a:prstGeom prst="roundRect">
            <a:avLst>
              <a:gd name="adj" fmla="val 16667"/>
            </a:avLst>
          </a:prstGeom>
          <a:solidFill>
            <a:schemeClr val="lt1"/>
          </a:solidFill>
          <a:ln w="5715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18" name="Shape 218"/>
          <p:cNvSpPr txBox="1"/>
          <p:nvPr/>
        </p:nvSpPr>
        <p:spPr>
          <a:xfrm>
            <a:off x="6934200" y="3048000"/>
            <a:ext cx="1351523" cy="3385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600" b="0" i="1" u="none" strike="noStrike" cap="none" baseline="0">
                <a:solidFill>
                  <a:schemeClr val="dk1"/>
                </a:solidFill>
                <a:latin typeface="Arial"/>
                <a:ea typeface="Arial"/>
                <a:cs typeface="Arial"/>
                <a:sym typeface="Arial"/>
              </a:rPr>
              <a:t>Application1</a:t>
            </a:r>
          </a:p>
        </p:txBody>
      </p:sp>
      <p:sp>
        <p:nvSpPr>
          <p:cNvPr id="219" name="Shape 219"/>
          <p:cNvSpPr txBox="1"/>
          <p:nvPr/>
        </p:nvSpPr>
        <p:spPr>
          <a:xfrm>
            <a:off x="7315200" y="3352800"/>
            <a:ext cx="609935" cy="3385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600" b="1" i="1" u="none" strike="noStrike" cap="none" baseline="0">
                <a:solidFill>
                  <a:schemeClr val="dk1"/>
                </a:solidFill>
                <a:latin typeface="Arial"/>
                <a:ea typeface="Arial"/>
                <a:cs typeface="Arial"/>
                <a:sym typeface="Arial"/>
              </a:rPr>
              <a:t>Cell</a:t>
            </a:r>
          </a:p>
        </p:txBody>
      </p:sp>
      <p:sp>
        <p:nvSpPr>
          <p:cNvPr id="220" name="Shape 220"/>
          <p:cNvSpPr/>
          <p:nvPr/>
        </p:nvSpPr>
        <p:spPr>
          <a:xfrm>
            <a:off x="5867400" y="4572000"/>
            <a:ext cx="1219199" cy="1888558"/>
          </a:xfrm>
          <a:prstGeom prst="roundRect">
            <a:avLst>
              <a:gd name="adj" fmla="val 16667"/>
            </a:avLst>
          </a:prstGeom>
          <a:solidFill>
            <a:schemeClr val="lt1"/>
          </a:solidFill>
          <a:ln w="57150"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21" name="Shape 221"/>
          <p:cNvSpPr/>
          <p:nvPr/>
        </p:nvSpPr>
        <p:spPr>
          <a:xfrm>
            <a:off x="5943600" y="4648200"/>
            <a:ext cx="1093073" cy="407376"/>
          </a:xfrm>
          <a:prstGeom prst="snip2DiagRect">
            <a:avLst>
              <a:gd name="adj1" fmla="val 0"/>
              <a:gd name="adj2" fmla="val 16667"/>
            </a:avLst>
          </a:prstGeom>
          <a:solidFill>
            <a:srgbClr val="CCFFCC"/>
          </a:solidFill>
          <a:ln w="1905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400" b="1" i="0" u="none" strike="noStrike" cap="none" baseline="0">
                <a:solidFill>
                  <a:schemeClr val="dk1"/>
                </a:solidFill>
                <a:latin typeface="Calibri"/>
                <a:ea typeface="Calibri"/>
                <a:cs typeface="Calibri"/>
                <a:sym typeface="Calibri"/>
              </a:rPr>
              <a:t>QoS-aware</a:t>
            </a:r>
          </a:p>
          <a:p>
            <a:pPr marL="0" marR="0" lvl="0" indent="0" algn="ctr" rtl="0">
              <a:spcBef>
                <a:spcPts val="0"/>
              </a:spcBef>
              <a:buSzPct val="25000"/>
              <a:buNone/>
            </a:pPr>
            <a:r>
              <a:rPr lang="en-US" sz="1400" b="1" i="0" u="none" strike="noStrike" cap="none" baseline="0">
                <a:solidFill>
                  <a:schemeClr val="dk1"/>
                </a:solidFill>
                <a:latin typeface="Calibri"/>
                <a:ea typeface="Calibri"/>
                <a:cs typeface="Calibri"/>
                <a:sym typeface="Calibri"/>
              </a:rPr>
              <a:t>Scheduler</a:t>
            </a:r>
          </a:p>
        </p:txBody>
      </p:sp>
      <p:sp>
        <p:nvSpPr>
          <p:cNvPr id="222" name="Shape 222"/>
          <p:cNvSpPr txBox="1"/>
          <p:nvPr/>
        </p:nvSpPr>
        <p:spPr>
          <a:xfrm>
            <a:off x="5867400" y="5257800"/>
            <a:ext cx="1003059" cy="517064"/>
          </a:xfrm>
          <a:prstGeom prst="rect">
            <a:avLst/>
          </a:prstGeom>
          <a:noFill/>
          <a:ln>
            <a:noFill/>
          </a:ln>
        </p:spPr>
        <p:txBody>
          <a:bodyPr lIns="91425" tIns="45700" rIns="91425" bIns="45700" anchor="t" anchorCtr="0">
            <a:noAutofit/>
          </a:bodyPr>
          <a:lstStyle/>
          <a:p>
            <a:pPr marL="0" marR="0" lvl="0" indent="0" algn="ctr" rtl="0">
              <a:lnSpc>
                <a:spcPct val="85000"/>
              </a:lnSpc>
              <a:spcBef>
                <a:spcPts val="0"/>
              </a:spcBef>
              <a:buSzPct val="25000"/>
              <a:buNone/>
            </a:pPr>
            <a:r>
              <a:rPr lang="en-US" sz="1600" b="0" i="1" u="none" strike="noStrike" cap="none" baseline="0">
                <a:solidFill>
                  <a:schemeClr val="dk1"/>
                </a:solidFill>
                <a:latin typeface="Arial"/>
                <a:ea typeface="Arial"/>
                <a:cs typeface="Arial"/>
                <a:sym typeface="Arial"/>
              </a:rPr>
              <a:t>Block</a:t>
            </a:r>
          </a:p>
          <a:p>
            <a:pPr marL="0" marR="0" lvl="0" indent="0" algn="ctr" rtl="0">
              <a:lnSpc>
                <a:spcPct val="85000"/>
              </a:lnSpc>
              <a:spcBef>
                <a:spcPts val="0"/>
              </a:spcBef>
              <a:buSzPct val="25000"/>
              <a:buNone/>
            </a:pPr>
            <a:r>
              <a:rPr lang="en-US" sz="1600" b="0" i="1" u="none" strike="noStrike" cap="none" baseline="0">
                <a:solidFill>
                  <a:schemeClr val="dk1"/>
                </a:solidFill>
                <a:latin typeface="Arial"/>
                <a:ea typeface="Arial"/>
                <a:cs typeface="Arial"/>
                <a:sym typeface="Arial"/>
              </a:rPr>
              <a:t>Service</a:t>
            </a:r>
          </a:p>
        </p:txBody>
      </p:sp>
      <p:sp>
        <p:nvSpPr>
          <p:cNvPr id="223" name="Shape 223"/>
          <p:cNvSpPr/>
          <p:nvPr/>
        </p:nvSpPr>
        <p:spPr>
          <a:xfrm>
            <a:off x="7239000" y="4572000"/>
            <a:ext cx="1219199" cy="1888558"/>
          </a:xfrm>
          <a:prstGeom prst="roundRect">
            <a:avLst>
              <a:gd name="adj" fmla="val 16667"/>
            </a:avLst>
          </a:prstGeom>
          <a:solidFill>
            <a:schemeClr val="lt1"/>
          </a:solidFill>
          <a:ln w="57150"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24" name="Shape 224"/>
          <p:cNvSpPr/>
          <p:nvPr/>
        </p:nvSpPr>
        <p:spPr>
          <a:xfrm>
            <a:off x="7315200" y="4648200"/>
            <a:ext cx="1093073" cy="407376"/>
          </a:xfrm>
          <a:prstGeom prst="snip2DiagRect">
            <a:avLst>
              <a:gd name="adj1" fmla="val 0"/>
              <a:gd name="adj2" fmla="val 16667"/>
            </a:avLst>
          </a:prstGeom>
          <a:solidFill>
            <a:srgbClr val="CCFFCC"/>
          </a:solidFill>
          <a:ln w="1905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400" b="1" i="0" u="none" strike="noStrike" cap="none" baseline="0">
                <a:solidFill>
                  <a:schemeClr val="dk1"/>
                </a:solidFill>
                <a:latin typeface="Calibri"/>
                <a:ea typeface="Calibri"/>
                <a:cs typeface="Calibri"/>
                <a:sym typeface="Calibri"/>
              </a:rPr>
              <a:t>QoS-aware</a:t>
            </a:r>
          </a:p>
          <a:p>
            <a:pPr marL="0" marR="0" lvl="0" indent="0" algn="ctr" rtl="0">
              <a:spcBef>
                <a:spcPts val="0"/>
              </a:spcBef>
              <a:buSzPct val="25000"/>
              <a:buNone/>
            </a:pPr>
            <a:r>
              <a:rPr lang="en-US" sz="1400" b="1" i="0" u="none" strike="noStrike" cap="none" baseline="0">
                <a:solidFill>
                  <a:schemeClr val="dk1"/>
                </a:solidFill>
                <a:latin typeface="Calibri"/>
                <a:ea typeface="Calibri"/>
                <a:cs typeface="Calibri"/>
                <a:sym typeface="Calibri"/>
              </a:rPr>
              <a:t>Scheduler</a:t>
            </a:r>
          </a:p>
        </p:txBody>
      </p:sp>
      <p:sp>
        <p:nvSpPr>
          <p:cNvPr id="225" name="Shape 225"/>
          <p:cNvSpPr txBox="1"/>
          <p:nvPr/>
        </p:nvSpPr>
        <p:spPr>
          <a:xfrm>
            <a:off x="7239000" y="5257800"/>
            <a:ext cx="1003059" cy="517064"/>
          </a:xfrm>
          <a:prstGeom prst="rect">
            <a:avLst/>
          </a:prstGeom>
          <a:noFill/>
          <a:ln>
            <a:noFill/>
          </a:ln>
        </p:spPr>
        <p:txBody>
          <a:bodyPr lIns="91425" tIns="45700" rIns="91425" bIns="45700" anchor="t" anchorCtr="0">
            <a:noAutofit/>
          </a:bodyPr>
          <a:lstStyle/>
          <a:p>
            <a:pPr marL="0" marR="0" lvl="0" indent="0" algn="ctr" rtl="0">
              <a:lnSpc>
                <a:spcPct val="85000"/>
              </a:lnSpc>
              <a:spcBef>
                <a:spcPts val="0"/>
              </a:spcBef>
              <a:buSzPct val="25000"/>
              <a:buNone/>
            </a:pPr>
            <a:r>
              <a:rPr lang="en-US" sz="1600" b="0" i="1" u="none" strike="noStrike" cap="none" baseline="0">
                <a:solidFill>
                  <a:schemeClr val="dk1"/>
                </a:solidFill>
                <a:latin typeface="Arial"/>
                <a:ea typeface="Arial"/>
                <a:cs typeface="Arial"/>
                <a:sym typeface="Arial"/>
              </a:rPr>
              <a:t>NW</a:t>
            </a:r>
          </a:p>
          <a:p>
            <a:pPr marL="0" marR="0" lvl="0" indent="0" algn="ctr" rtl="0">
              <a:lnSpc>
                <a:spcPct val="85000"/>
              </a:lnSpc>
              <a:spcBef>
                <a:spcPts val="0"/>
              </a:spcBef>
              <a:buSzPct val="25000"/>
              <a:buNone/>
            </a:pPr>
            <a:r>
              <a:rPr lang="en-US" sz="1600" b="0" i="1" u="none" strike="noStrike" cap="none" baseline="0">
                <a:solidFill>
                  <a:schemeClr val="dk1"/>
                </a:solidFill>
                <a:latin typeface="Arial"/>
                <a:ea typeface="Arial"/>
                <a:cs typeface="Arial"/>
                <a:sym typeface="Arial"/>
              </a:rPr>
              <a:t>Service</a:t>
            </a:r>
          </a:p>
        </p:txBody>
      </p:sp>
      <p:pic>
        <p:nvPicPr>
          <p:cNvPr id="226" name="Shape 226"/>
          <p:cNvPicPr preferRelativeResize="0"/>
          <p:nvPr/>
        </p:nvPicPr>
        <p:blipFill rotWithShape="1">
          <a:blip r:embed="rId4">
            <a:alphaModFix/>
          </a:blip>
          <a:srcRect/>
          <a:stretch/>
        </p:blipFill>
        <p:spPr>
          <a:xfrm>
            <a:off x="6172200" y="5791200"/>
            <a:ext cx="586394" cy="590877"/>
          </a:xfrm>
          <a:prstGeom prst="rect">
            <a:avLst/>
          </a:prstGeom>
          <a:noFill/>
          <a:ln>
            <a:noFill/>
          </a:ln>
        </p:spPr>
      </p:pic>
      <p:pic>
        <p:nvPicPr>
          <p:cNvPr id="227" name="Shape 227"/>
          <p:cNvPicPr preferRelativeResize="0"/>
          <p:nvPr/>
        </p:nvPicPr>
        <p:blipFill rotWithShape="1">
          <a:blip r:embed="rId5">
            <a:alphaModFix/>
          </a:blip>
          <a:srcRect/>
          <a:stretch/>
        </p:blipFill>
        <p:spPr>
          <a:xfrm rot="689278" flipH="1">
            <a:off x="7488955" y="5697231"/>
            <a:ext cx="651639" cy="644875"/>
          </a:xfrm>
          <a:prstGeom prst="rect">
            <a:avLst/>
          </a:prstGeom>
          <a:noFill/>
          <a:ln>
            <a:noFill/>
          </a:ln>
        </p:spPr>
      </p:pic>
      <p:cxnSp>
        <p:nvCxnSpPr>
          <p:cNvPr id="228" name="Shape 228"/>
          <p:cNvCxnSpPr>
            <a:stCxn id="217" idx="2"/>
            <a:endCxn id="223" idx="0"/>
          </p:cNvCxnSpPr>
          <p:nvPr/>
        </p:nvCxnSpPr>
        <p:spPr>
          <a:xfrm>
            <a:off x="7619999" y="3733799"/>
            <a:ext cx="228600" cy="838200"/>
          </a:xfrm>
          <a:prstGeom prst="straightConnector1">
            <a:avLst/>
          </a:prstGeom>
          <a:noFill/>
          <a:ln w="38100" cap="flat">
            <a:solidFill>
              <a:schemeClr val="accent1"/>
            </a:solidFill>
            <a:prstDash val="solid"/>
            <a:round/>
            <a:headEnd type="stealth" w="lg" len="lg"/>
            <a:tailEnd type="stealth" w="lg" len="lg"/>
          </a:ln>
        </p:spPr>
      </p:cxnSp>
      <p:cxnSp>
        <p:nvCxnSpPr>
          <p:cNvPr id="229" name="Shape 229"/>
          <p:cNvCxnSpPr>
            <a:stCxn id="217" idx="2"/>
            <a:endCxn id="220" idx="0"/>
          </p:cNvCxnSpPr>
          <p:nvPr/>
        </p:nvCxnSpPr>
        <p:spPr>
          <a:xfrm flipH="1">
            <a:off x="6476999" y="3733799"/>
            <a:ext cx="1143000" cy="838200"/>
          </a:xfrm>
          <a:prstGeom prst="straightConnector1">
            <a:avLst/>
          </a:prstGeom>
          <a:noFill/>
          <a:ln w="38100" cap="flat">
            <a:solidFill>
              <a:schemeClr val="accent1"/>
            </a:solidFill>
            <a:prstDash val="solid"/>
            <a:round/>
            <a:headEnd type="stealth" w="lg" len="lg"/>
            <a:tailEnd type="stealth" w="lg" len="lg"/>
          </a:ln>
        </p:spPr>
      </p:cxnSp>
      <p:cxnSp>
        <p:nvCxnSpPr>
          <p:cNvPr id="230" name="Shape 230"/>
          <p:cNvCxnSpPr>
            <a:stCxn id="217" idx="2"/>
            <a:endCxn id="202" idx="0"/>
          </p:cNvCxnSpPr>
          <p:nvPr/>
        </p:nvCxnSpPr>
        <p:spPr>
          <a:xfrm flipH="1">
            <a:off x="5105399" y="3733799"/>
            <a:ext cx="2514600" cy="838200"/>
          </a:xfrm>
          <a:prstGeom prst="straightConnector1">
            <a:avLst/>
          </a:prstGeom>
          <a:noFill/>
          <a:ln w="38100" cap="flat">
            <a:solidFill>
              <a:schemeClr val="accent1"/>
            </a:solidFill>
            <a:prstDash val="solid"/>
            <a:round/>
            <a:headEnd type="stealth" w="lg" len="lg"/>
            <a:tailEnd type="stealth" w="lg" len="lg"/>
          </a:ln>
        </p:spPr>
      </p:cxnSp>
      <p:cxnSp>
        <p:nvCxnSpPr>
          <p:cNvPr id="231" name="Shape 231"/>
          <p:cNvCxnSpPr>
            <a:stCxn id="200" idx="2"/>
            <a:endCxn id="220" idx="0"/>
          </p:cNvCxnSpPr>
          <p:nvPr/>
        </p:nvCxnSpPr>
        <p:spPr>
          <a:xfrm>
            <a:off x="5333999" y="3733799"/>
            <a:ext cx="1143000" cy="838200"/>
          </a:xfrm>
          <a:prstGeom prst="straightConnector1">
            <a:avLst/>
          </a:prstGeom>
          <a:noFill/>
          <a:ln w="38100" cap="flat">
            <a:solidFill>
              <a:schemeClr val="accent1"/>
            </a:solidFill>
            <a:prstDash val="solid"/>
            <a:round/>
            <a:headEnd type="stealth" w="lg" len="lg"/>
            <a:tailEnd type="stealth" w="lg" len="lg"/>
          </a:ln>
        </p:spPr>
      </p:cxnSp>
      <p:cxnSp>
        <p:nvCxnSpPr>
          <p:cNvPr id="232" name="Shape 232"/>
          <p:cNvCxnSpPr>
            <a:stCxn id="200" idx="2"/>
            <a:endCxn id="202" idx="0"/>
          </p:cNvCxnSpPr>
          <p:nvPr/>
        </p:nvCxnSpPr>
        <p:spPr>
          <a:xfrm flipH="1">
            <a:off x="5105399" y="3733799"/>
            <a:ext cx="228600" cy="838200"/>
          </a:xfrm>
          <a:prstGeom prst="straightConnector1">
            <a:avLst/>
          </a:prstGeom>
          <a:noFill/>
          <a:ln w="38100" cap="flat">
            <a:solidFill>
              <a:schemeClr val="accent1"/>
            </a:solidFill>
            <a:prstDash val="solid"/>
            <a:round/>
            <a:headEnd type="stealth" w="lg" len="lg"/>
            <a:tailEnd type="stealth" w="lg" len="lg"/>
          </a:ln>
        </p:spPr>
      </p:cxnSp>
      <p:sp>
        <p:nvSpPr>
          <p:cNvPr id="233" name="Shape 233"/>
          <p:cNvSpPr/>
          <p:nvPr/>
        </p:nvSpPr>
        <p:spPr>
          <a:xfrm>
            <a:off x="5638800" y="4038600"/>
            <a:ext cx="1676399" cy="304799"/>
          </a:xfrm>
          <a:prstGeom prst="roundRect">
            <a:avLst>
              <a:gd name="adj" fmla="val 16667"/>
            </a:avLst>
          </a:prstGeom>
          <a:solidFill>
            <a:srgbClr val="366092">
              <a:alpha val="54901"/>
            </a:srgbClr>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lt1"/>
                </a:solidFill>
                <a:latin typeface="Calibri"/>
                <a:ea typeface="Calibri"/>
                <a:cs typeface="Calibri"/>
                <a:sym typeface="Calibri"/>
              </a:rPr>
              <a:t>Channels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000" b="0" i="0" u="none" strike="noStrike" cap="none" baseline="0">
                <a:solidFill>
                  <a:schemeClr val="dk1"/>
                </a:solidFill>
                <a:latin typeface="Calibri"/>
                <a:ea typeface="Calibri"/>
                <a:cs typeface="Calibri"/>
                <a:sym typeface="Calibri"/>
              </a:rPr>
              <a:t>Implementation</a:t>
            </a:r>
          </a:p>
        </p:txBody>
      </p:sp>
      <p:sp>
        <p:nvSpPr>
          <p:cNvPr id="239" name="Shape 239"/>
          <p:cNvSpPr txBox="1">
            <a:spLocks noGrp="1"/>
          </p:cNvSpPr>
          <p:nvPr>
            <p:ph type="body" idx="1"/>
          </p:nvPr>
        </p:nvSpPr>
        <p:spPr>
          <a:xfrm>
            <a:off x="0" y="1600200"/>
            <a:ext cx="8229600" cy="4525963"/>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buClr>
                <a:schemeClr val="dk1"/>
              </a:buClr>
              <a:buSzPct val="100000"/>
              <a:buFont typeface="Arial"/>
              <a:buChar char="•"/>
            </a:pPr>
            <a:r>
              <a:rPr lang="en-US" sz="2700" b="0" i="0" u="none" strike="noStrike" cap="none" baseline="0">
                <a:solidFill>
                  <a:schemeClr val="dk1"/>
                </a:solidFill>
                <a:latin typeface="Calibri"/>
                <a:ea typeface="Calibri"/>
                <a:cs typeface="Calibri"/>
                <a:sym typeface="Calibri"/>
              </a:rPr>
              <a:t>Observation: If the Tessellation kernel looks like a hypervisor, why not just use a hypervisor?</a:t>
            </a:r>
          </a:p>
          <a:p>
            <a:pPr marL="342900" marR="0" lvl="0" indent="-170180" algn="l" rtl="0">
              <a:lnSpc>
                <a:spcPct val="90000"/>
              </a:lnSpc>
              <a:spcBef>
                <a:spcPts val="544"/>
              </a:spcBef>
              <a:buClr>
                <a:schemeClr val="dk1"/>
              </a:buClr>
              <a:buFont typeface="Arial"/>
              <a:buNone/>
            </a:pPr>
            <a:endParaRPr sz="2700" b="0" i="0" u="none" strike="noStrike" cap="none" baseline="0">
              <a:solidFill>
                <a:schemeClr val="dk1"/>
              </a:solidFill>
              <a:latin typeface="Calibri"/>
              <a:ea typeface="Calibri"/>
              <a:cs typeface="Calibri"/>
              <a:sym typeface="Calibri"/>
            </a:endParaRPr>
          </a:p>
          <a:p>
            <a:pPr marL="342900" marR="0" lvl="0" indent="-342900" algn="l" rtl="0">
              <a:lnSpc>
                <a:spcPct val="90000"/>
              </a:lnSpc>
              <a:spcBef>
                <a:spcPts val="540"/>
              </a:spcBef>
              <a:buClr>
                <a:schemeClr val="dk1"/>
              </a:buClr>
              <a:buSzPct val="100000"/>
              <a:buFont typeface="Arial"/>
              <a:buChar char="•"/>
            </a:pPr>
            <a:r>
              <a:rPr lang="en-US" sz="2700" b="0" i="0" u="none" strike="noStrike" cap="none" baseline="0">
                <a:solidFill>
                  <a:schemeClr val="dk1"/>
                </a:solidFill>
                <a:latin typeface="Calibri"/>
                <a:ea typeface="Calibri"/>
                <a:cs typeface="Calibri"/>
                <a:sym typeface="Calibri"/>
              </a:rPr>
              <a:t>Tessellation implements these concepts on top of Xen</a:t>
            </a:r>
          </a:p>
          <a:p>
            <a:pPr marL="742950" marR="0" lvl="1" indent="-285750" algn="l" rtl="0">
              <a:lnSpc>
                <a:spcPct val="90000"/>
              </a:lnSpc>
              <a:spcBef>
                <a:spcPts val="48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Xen Domains become Cells</a:t>
            </a:r>
          </a:p>
          <a:p>
            <a:pPr marL="742950" marR="0" lvl="1" indent="-285750" algn="l" rtl="0">
              <a:lnSpc>
                <a:spcPct val="90000"/>
              </a:lnSpc>
              <a:spcBef>
                <a:spcPts val="48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Pluggable Schedulers allow us to implement custom scheduling policies</a:t>
            </a:r>
          </a:p>
          <a:p>
            <a:pPr marL="742950" marR="0" lvl="1" indent="-285750" algn="l" rtl="0">
              <a:lnSpc>
                <a:spcPct val="90000"/>
              </a:lnSpc>
              <a:spcBef>
                <a:spcPts val="48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Build network or other services in stub-domains (Xen domains intended to run drivers)</a:t>
            </a:r>
          </a:p>
          <a:p>
            <a:pPr marL="742950" marR="0" lvl="1" indent="-285750" algn="l" rtl="0">
              <a:lnSpc>
                <a:spcPct val="90000"/>
              </a:lnSpc>
              <a:spcBef>
                <a:spcPts val="48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Run Linux or a custom Library OS in the cells instead of mandating a particular interface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Tessellation</a:t>
            </a:r>
          </a:p>
        </p:txBody>
      </p:sp>
      <p:sp>
        <p:nvSpPr>
          <p:cNvPr id="245" name="Shape 245"/>
          <p:cNvSpPr/>
          <p:nvPr/>
        </p:nvSpPr>
        <p:spPr>
          <a:xfrm>
            <a:off x="2057400" y="5715000"/>
            <a:ext cx="5029199" cy="457200"/>
          </a:xfrm>
          <a:prstGeom prst="roundRect">
            <a:avLst>
              <a:gd name="adj" fmla="val 0"/>
            </a:avLst>
          </a:prstGeom>
          <a:solidFill>
            <a:srgbClr val="938953"/>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lt1"/>
                </a:solidFill>
                <a:latin typeface="Calibri"/>
                <a:ea typeface="Calibri"/>
                <a:cs typeface="Calibri"/>
                <a:sym typeface="Calibri"/>
              </a:rPr>
              <a:t>Physical Node</a:t>
            </a:r>
          </a:p>
        </p:txBody>
      </p:sp>
      <p:sp>
        <p:nvSpPr>
          <p:cNvPr id="246" name="Shape 246"/>
          <p:cNvSpPr/>
          <p:nvPr/>
        </p:nvSpPr>
        <p:spPr>
          <a:xfrm>
            <a:off x="2057400" y="4191000"/>
            <a:ext cx="5029199" cy="1524000"/>
          </a:xfrm>
          <a:prstGeom prst="roundRect">
            <a:avLst>
              <a:gd name="adj" fmla="val 0"/>
            </a:avLst>
          </a:prstGeom>
          <a:solidFill>
            <a:schemeClr val="lt1"/>
          </a:solidFill>
          <a:ln w="25400" cap="flat">
            <a:solidFill>
              <a:schemeClr val="accent1"/>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baseline="0">
                <a:solidFill>
                  <a:schemeClr val="dk1"/>
                </a:solidFill>
                <a:latin typeface="Calibri"/>
                <a:ea typeface="Calibri"/>
                <a:cs typeface="Calibri"/>
                <a:sym typeface="Calibri"/>
              </a:rPr>
              <a:t>Tessellation OS (modified Xen)</a:t>
            </a:r>
          </a:p>
        </p:txBody>
      </p:sp>
      <p:sp>
        <p:nvSpPr>
          <p:cNvPr id="247" name="Shape 247"/>
          <p:cNvSpPr/>
          <p:nvPr/>
        </p:nvSpPr>
        <p:spPr>
          <a:xfrm>
            <a:off x="2438400" y="4648200"/>
            <a:ext cx="1066799" cy="609599"/>
          </a:xfrm>
          <a:prstGeom prst="roundRect">
            <a:avLst>
              <a:gd name="adj" fmla="val 16667"/>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Cell Scheduler</a:t>
            </a:r>
          </a:p>
        </p:txBody>
      </p:sp>
      <p:sp>
        <p:nvSpPr>
          <p:cNvPr id="248" name="Shape 248"/>
          <p:cNvSpPr/>
          <p:nvPr/>
        </p:nvSpPr>
        <p:spPr>
          <a:xfrm>
            <a:off x="2057400" y="3581400"/>
            <a:ext cx="1066799" cy="609599"/>
          </a:xfrm>
          <a:prstGeom prst="roundRect">
            <a:avLst>
              <a:gd name="adj" fmla="val 0"/>
            </a:avLst>
          </a:prstGeom>
          <a:solidFill>
            <a:srgbClr val="93B3D7"/>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RAB</a:t>
            </a:r>
          </a:p>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Service</a:t>
            </a:r>
          </a:p>
        </p:txBody>
      </p:sp>
      <p:sp>
        <p:nvSpPr>
          <p:cNvPr id="249" name="Shape 249"/>
          <p:cNvSpPr/>
          <p:nvPr/>
        </p:nvSpPr>
        <p:spPr>
          <a:xfrm>
            <a:off x="3733800" y="4648200"/>
            <a:ext cx="1066799" cy="609599"/>
          </a:xfrm>
          <a:prstGeom prst="roundRect">
            <a:avLst>
              <a:gd name="adj" fmla="val 16667"/>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Resource Monitor</a:t>
            </a:r>
          </a:p>
        </p:txBody>
      </p:sp>
      <p:sp>
        <p:nvSpPr>
          <p:cNvPr id="250" name="Shape 250"/>
          <p:cNvSpPr/>
          <p:nvPr/>
        </p:nvSpPr>
        <p:spPr>
          <a:xfrm>
            <a:off x="3124200" y="2514600"/>
            <a:ext cx="1981199" cy="1676399"/>
          </a:xfrm>
          <a:prstGeom prst="roundRect">
            <a:avLst>
              <a:gd name="adj" fmla="val 0"/>
            </a:avLst>
          </a:prstGeom>
          <a:solidFill>
            <a:schemeClr val="lt1"/>
          </a:solidFill>
          <a:ln w="25400" cap="flat">
            <a:solidFill>
              <a:schemeClr val="accent1"/>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1600" b="0" i="0" u="none" strike="noStrike" cap="none" baseline="0">
                <a:solidFill>
                  <a:schemeClr val="dk1"/>
                </a:solidFill>
                <a:latin typeface="Calibri"/>
                <a:ea typeface="Calibri"/>
                <a:cs typeface="Calibri"/>
                <a:sym typeface="Calibri"/>
              </a:rPr>
              <a:t>Traditional Cell</a:t>
            </a:r>
          </a:p>
        </p:txBody>
      </p:sp>
      <p:sp>
        <p:nvSpPr>
          <p:cNvPr id="251" name="Shape 251"/>
          <p:cNvSpPr/>
          <p:nvPr/>
        </p:nvSpPr>
        <p:spPr>
          <a:xfrm>
            <a:off x="3124200" y="3886200"/>
            <a:ext cx="1981199" cy="304799"/>
          </a:xfrm>
          <a:prstGeom prst="roundRect">
            <a:avLst>
              <a:gd name="adj" fmla="val 0"/>
            </a:avLst>
          </a:prstGeom>
          <a:solidFill>
            <a:srgbClr val="4F6128"/>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Linux</a:t>
            </a:r>
          </a:p>
        </p:txBody>
      </p:sp>
      <p:sp>
        <p:nvSpPr>
          <p:cNvPr id="252" name="Shape 252"/>
          <p:cNvSpPr/>
          <p:nvPr/>
        </p:nvSpPr>
        <p:spPr>
          <a:xfrm>
            <a:off x="3124200" y="3581400"/>
            <a:ext cx="1981199" cy="304799"/>
          </a:xfrm>
          <a:prstGeom prst="roundRect">
            <a:avLst>
              <a:gd name="adj" fmla="val 0"/>
            </a:avLst>
          </a:prstGeom>
          <a:solidFill>
            <a:srgbClr val="76923C"/>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Cluster Manager</a:t>
            </a:r>
          </a:p>
        </p:txBody>
      </p:sp>
      <p:sp>
        <p:nvSpPr>
          <p:cNvPr id="253" name="Shape 253"/>
          <p:cNvSpPr/>
          <p:nvPr/>
        </p:nvSpPr>
        <p:spPr>
          <a:xfrm>
            <a:off x="3124200" y="3276600"/>
            <a:ext cx="1981199" cy="304799"/>
          </a:xfrm>
          <a:prstGeom prst="roundRect">
            <a:avLst>
              <a:gd name="adj" fmla="val 0"/>
            </a:avLst>
          </a:prstGeom>
          <a:solidFill>
            <a:srgbClr val="C2D59B"/>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Exec Framework</a:t>
            </a:r>
          </a:p>
        </p:txBody>
      </p:sp>
      <p:sp>
        <p:nvSpPr>
          <p:cNvPr id="254" name="Shape 254"/>
          <p:cNvSpPr/>
          <p:nvPr/>
        </p:nvSpPr>
        <p:spPr>
          <a:xfrm>
            <a:off x="3124200" y="2971800"/>
            <a:ext cx="1981199" cy="304799"/>
          </a:xfrm>
          <a:prstGeom prst="roundRect">
            <a:avLst>
              <a:gd name="adj" fmla="val 0"/>
            </a:avLst>
          </a:prstGeom>
          <a:solidFill>
            <a:srgbClr val="D6E3BC"/>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User App</a:t>
            </a:r>
          </a:p>
        </p:txBody>
      </p:sp>
      <p:sp>
        <p:nvSpPr>
          <p:cNvPr id="255" name="Shape 255"/>
          <p:cNvSpPr/>
          <p:nvPr/>
        </p:nvSpPr>
        <p:spPr>
          <a:xfrm>
            <a:off x="5105400" y="3276600"/>
            <a:ext cx="1981199" cy="914400"/>
          </a:xfrm>
          <a:prstGeom prst="roundRect">
            <a:avLst>
              <a:gd name="adj" fmla="val 0"/>
            </a:avLst>
          </a:prstGeom>
          <a:solidFill>
            <a:schemeClr val="lt1"/>
          </a:solidFill>
          <a:ln w="25400" cap="flat">
            <a:solidFill>
              <a:schemeClr val="accent1"/>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1600" b="0" i="0" u="none" strike="noStrike" cap="none" baseline="0">
                <a:solidFill>
                  <a:schemeClr val="dk1"/>
                </a:solidFill>
                <a:latin typeface="Calibri"/>
                <a:ea typeface="Calibri"/>
                <a:cs typeface="Calibri"/>
                <a:sym typeface="Calibri"/>
              </a:rPr>
              <a:t>Tess Cell</a:t>
            </a:r>
          </a:p>
        </p:txBody>
      </p:sp>
      <p:sp>
        <p:nvSpPr>
          <p:cNvPr id="256" name="Shape 256"/>
          <p:cNvSpPr/>
          <p:nvPr/>
        </p:nvSpPr>
        <p:spPr>
          <a:xfrm>
            <a:off x="5105400" y="3886200"/>
            <a:ext cx="1981199" cy="304799"/>
          </a:xfrm>
          <a:prstGeom prst="roundRect">
            <a:avLst>
              <a:gd name="adj" fmla="val 0"/>
            </a:avLst>
          </a:prstGeom>
          <a:solidFill>
            <a:srgbClr val="3F3151"/>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LibOS</a:t>
            </a:r>
          </a:p>
        </p:txBody>
      </p:sp>
      <p:sp>
        <p:nvSpPr>
          <p:cNvPr id="257" name="Shape 257"/>
          <p:cNvSpPr/>
          <p:nvPr/>
        </p:nvSpPr>
        <p:spPr>
          <a:xfrm>
            <a:off x="5105400" y="3581400"/>
            <a:ext cx="1981199" cy="304799"/>
          </a:xfrm>
          <a:prstGeom prst="roundRect">
            <a:avLst>
              <a:gd name="adj" fmla="val 0"/>
            </a:avLst>
          </a:prstGeom>
          <a:solidFill>
            <a:srgbClr val="5F497A"/>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User App</a:t>
            </a:r>
          </a:p>
        </p:txBody>
      </p:sp>
      <p:sp>
        <p:nvSpPr>
          <p:cNvPr id="258" name="Shape 258"/>
          <p:cNvSpPr txBox="1"/>
          <p:nvPr/>
        </p:nvSpPr>
        <p:spPr>
          <a:xfrm>
            <a:off x="7202442" y="3810000"/>
            <a:ext cx="1941557" cy="923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Unified Inter-node</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and Intra-node IPC</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interfaces</a:t>
            </a:r>
          </a:p>
        </p:txBody>
      </p:sp>
      <p:sp>
        <p:nvSpPr>
          <p:cNvPr id="259" name="Shape 259"/>
          <p:cNvSpPr txBox="1"/>
          <p:nvPr/>
        </p:nvSpPr>
        <p:spPr>
          <a:xfrm>
            <a:off x="6096000" y="1600200"/>
            <a:ext cx="2921293" cy="1200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Most cells run modified</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OS and applications to take</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full advantage of Tessellation</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features</a:t>
            </a:r>
          </a:p>
        </p:txBody>
      </p:sp>
      <p:sp>
        <p:nvSpPr>
          <p:cNvPr id="260" name="Shape 260"/>
          <p:cNvSpPr txBox="1"/>
          <p:nvPr/>
        </p:nvSpPr>
        <p:spPr>
          <a:xfrm>
            <a:off x="152400" y="1447800"/>
            <a:ext cx="2929006"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Traditional virtual-machine</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approaches continue to work</a:t>
            </a:r>
          </a:p>
        </p:txBody>
      </p:sp>
      <p:sp>
        <p:nvSpPr>
          <p:cNvPr id="261" name="Shape 261"/>
          <p:cNvSpPr txBox="1"/>
          <p:nvPr/>
        </p:nvSpPr>
        <p:spPr>
          <a:xfrm>
            <a:off x="76200" y="5029200"/>
            <a:ext cx="1904999" cy="923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Tess kernel</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Provides QoS and ARCC mechanisms</a:t>
            </a:r>
          </a:p>
        </p:txBody>
      </p:sp>
      <p:sp>
        <p:nvSpPr>
          <p:cNvPr id="262" name="Shape 262"/>
          <p:cNvSpPr txBox="1"/>
          <p:nvPr/>
        </p:nvSpPr>
        <p:spPr>
          <a:xfrm>
            <a:off x="152400" y="2286000"/>
            <a:ext cx="1904999" cy="1200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Resource allocation broker provides QoS and ARCC policy</a:t>
            </a:r>
          </a:p>
        </p:txBody>
      </p:sp>
      <p:cxnSp>
        <p:nvCxnSpPr>
          <p:cNvPr id="263" name="Shape 263"/>
          <p:cNvCxnSpPr>
            <a:stCxn id="258" idx="1"/>
          </p:cNvCxnSpPr>
          <p:nvPr/>
        </p:nvCxnSpPr>
        <p:spPr>
          <a:xfrm flipH="1">
            <a:off x="6705642" y="4271664"/>
            <a:ext cx="496800" cy="452700"/>
          </a:xfrm>
          <a:prstGeom prst="straightConnector1">
            <a:avLst/>
          </a:prstGeom>
          <a:noFill/>
          <a:ln w="25400" cap="flat">
            <a:solidFill>
              <a:schemeClr val="accent1"/>
            </a:solidFill>
            <a:prstDash val="solid"/>
            <a:round/>
            <a:headEnd type="none" w="med" len="med"/>
            <a:tailEnd type="stealth" w="lg" len="lg"/>
          </a:ln>
        </p:spPr>
      </p:cxnSp>
      <p:cxnSp>
        <p:nvCxnSpPr>
          <p:cNvPr id="264" name="Shape 264"/>
          <p:cNvCxnSpPr>
            <a:endCxn id="255" idx="0"/>
          </p:cNvCxnSpPr>
          <p:nvPr/>
        </p:nvCxnSpPr>
        <p:spPr>
          <a:xfrm flipH="1">
            <a:off x="6095999" y="2819399"/>
            <a:ext cx="381000" cy="457200"/>
          </a:xfrm>
          <a:prstGeom prst="straightConnector1">
            <a:avLst/>
          </a:prstGeom>
          <a:noFill/>
          <a:ln w="25400" cap="flat">
            <a:solidFill>
              <a:schemeClr val="accent1"/>
            </a:solidFill>
            <a:prstDash val="solid"/>
            <a:round/>
            <a:headEnd type="none" w="med" len="med"/>
            <a:tailEnd type="stealth" w="lg" len="lg"/>
          </a:ln>
        </p:spPr>
      </p:cxnSp>
      <p:sp>
        <p:nvSpPr>
          <p:cNvPr id="265" name="Shape 265"/>
          <p:cNvSpPr/>
          <p:nvPr/>
        </p:nvSpPr>
        <p:spPr>
          <a:xfrm>
            <a:off x="6705600" y="4953000"/>
            <a:ext cx="838199" cy="228600"/>
          </a:xfrm>
          <a:prstGeom prst="rightArrow">
            <a:avLst>
              <a:gd name="adj1" fmla="val 50000"/>
              <a:gd name="adj2" fmla="val 50000"/>
            </a:avLst>
          </a:prstGeom>
          <a:gradFill>
            <a:gsLst>
              <a:gs pos="0">
                <a:srgbClr val="2D5D97"/>
              </a:gs>
              <a:gs pos="80000">
                <a:srgbClr val="3B7BC8"/>
              </a:gs>
              <a:gs pos="100000">
                <a:srgbClr val="3A7CCA"/>
              </a:gs>
            </a:gsLst>
            <a:lin ang="16200000" scaled="0"/>
          </a:gra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266" name="Shape 266"/>
          <p:cNvCxnSpPr>
            <a:stCxn id="260" idx="3"/>
            <a:endCxn id="250" idx="0"/>
          </p:cNvCxnSpPr>
          <p:nvPr/>
        </p:nvCxnSpPr>
        <p:spPr>
          <a:xfrm>
            <a:off x="3081406" y="1770965"/>
            <a:ext cx="1033500" cy="743700"/>
          </a:xfrm>
          <a:prstGeom prst="straightConnector1">
            <a:avLst/>
          </a:prstGeom>
          <a:noFill/>
          <a:ln w="25400" cap="flat">
            <a:solidFill>
              <a:schemeClr val="accent1"/>
            </a:solidFill>
            <a:prstDash val="solid"/>
            <a:round/>
            <a:headEnd type="none" w="med" len="med"/>
            <a:tailEnd type="stealth" w="lg" len="lg"/>
          </a:ln>
        </p:spPr>
      </p:cxnSp>
      <p:cxnSp>
        <p:nvCxnSpPr>
          <p:cNvPr id="267" name="Shape 267"/>
          <p:cNvCxnSpPr>
            <a:stCxn id="262" idx="3"/>
            <a:endCxn id="248" idx="0"/>
          </p:cNvCxnSpPr>
          <p:nvPr/>
        </p:nvCxnSpPr>
        <p:spPr>
          <a:xfrm>
            <a:off x="2057399" y="2886164"/>
            <a:ext cx="533400" cy="695099"/>
          </a:xfrm>
          <a:prstGeom prst="straightConnector1">
            <a:avLst/>
          </a:prstGeom>
          <a:noFill/>
          <a:ln w="25400" cap="flat">
            <a:solidFill>
              <a:schemeClr val="accent1"/>
            </a:solidFill>
            <a:prstDash val="solid"/>
            <a:round/>
            <a:headEnd type="none" w="med" len="med"/>
            <a:tailEnd type="stealth" w="lg" len="lg"/>
          </a:ln>
        </p:spPr>
      </p:cxnSp>
      <p:cxnSp>
        <p:nvCxnSpPr>
          <p:cNvPr id="268" name="Shape 268"/>
          <p:cNvCxnSpPr>
            <a:stCxn id="261" idx="3"/>
            <a:endCxn id="247" idx="1"/>
          </p:cNvCxnSpPr>
          <p:nvPr/>
        </p:nvCxnSpPr>
        <p:spPr>
          <a:xfrm rot="10800000" flipH="1">
            <a:off x="1981199" y="4952964"/>
            <a:ext cx="457200" cy="537900"/>
          </a:xfrm>
          <a:prstGeom prst="straightConnector1">
            <a:avLst/>
          </a:prstGeom>
          <a:noFill/>
          <a:ln w="25400" cap="flat">
            <a:solidFill>
              <a:schemeClr val="accent1"/>
            </a:solidFill>
            <a:prstDash val="solid"/>
            <a:round/>
            <a:headEnd type="none" w="med" len="med"/>
            <a:tailEnd type="stealth" w="lg" len="lg"/>
          </a:ln>
        </p:spPr>
      </p:cxnSp>
      <p:cxnSp>
        <p:nvCxnSpPr>
          <p:cNvPr id="269" name="Shape 269"/>
          <p:cNvCxnSpPr>
            <a:stCxn id="261" idx="3"/>
          </p:cNvCxnSpPr>
          <p:nvPr/>
        </p:nvCxnSpPr>
        <p:spPr>
          <a:xfrm rot="10800000" flipH="1">
            <a:off x="1981199" y="5257764"/>
            <a:ext cx="1752600" cy="233100"/>
          </a:xfrm>
          <a:prstGeom prst="straightConnector1">
            <a:avLst/>
          </a:prstGeom>
          <a:noFill/>
          <a:ln w="25400" cap="flat">
            <a:solidFill>
              <a:schemeClr val="accent1"/>
            </a:solidFill>
            <a:prstDash val="solid"/>
            <a:round/>
            <a:headEnd type="none" w="med" len="med"/>
            <a:tailEnd type="stealth" w="lg" len="lg"/>
          </a:ln>
        </p:spPr>
      </p:cxnSp>
      <p:sp>
        <p:nvSpPr>
          <p:cNvPr id="270" name="Shape 270"/>
          <p:cNvSpPr/>
          <p:nvPr/>
        </p:nvSpPr>
        <p:spPr>
          <a:xfrm>
            <a:off x="6172200" y="4191000"/>
            <a:ext cx="228600" cy="445007"/>
          </a:xfrm>
          <a:prstGeom prst="upArrow">
            <a:avLst>
              <a:gd name="adj1" fmla="val 50000"/>
              <a:gd name="adj2" fmla="val 50000"/>
            </a:avLst>
          </a:prstGeom>
          <a:gradFill>
            <a:gsLst>
              <a:gs pos="0">
                <a:srgbClr val="2D5D97"/>
              </a:gs>
              <a:gs pos="80000">
                <a:srgbClr val="3B7BC8"/>
              </a:gs>
              <a:gs pos="100000">
                <a:srgbClr val="3A7CCA"/>
              </a:gs>
            </a:gsLst>
            <a:lin ang="16200000" scaled="0"/>
          </a:gra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71" name="Shape 271"/>
          <p:cNvSpPr/>
          <p:nvPr/>
        </p:nvSpPr>
        <p:spPr>
          <a:xfrm>
            <a:off x="5105400" y="4648200"/>
            <a:ext cx="1600199" cy="762000"/>
          </a:xfrm>
          <a:prstGeom prst="roundRect">
            <a:avLst>
              <a:gd name="adj" fmla="val 16667"/>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Cell Communication Channels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1"/>
                                        <p:tgtEl>
                                          <p:spTgt spid="258"/>
                                        </p:tgtEl>
                                      </p:cBhvr>
                                    </p:animEffect>
                                  </p:childTnLst>
                                </p:cTn>
                              </p:par>
                              <p:par>
                                <p:cTn id="8" presetID="10" presetClass="entr" presetSubtype="0" fill="hold" nodeType="withEffect">
                                  <p:stCondLst>
                                    <p:cond delay="0"/>
                                  </p:stCondLst>
                                  <p:childTnLst>
                                    <p:set>
                                      <p:cBhvr>
                                        <p:cTn id="9" dur="1" fill="hold">
                                          <p:stCondLst>
                                            <p:cond delay="0"/>
                                          </p:stCondLst>
                                        </p:cTn>
                                        <p:tgtEl>
                                          <p:spTgt spid="263"/>
                                        </p:tgtEl>
                                        <p:attrNameLst>
                                          <p:attrName>style.visibility</p:attrName>
                                        </p:attrNameLst>
                                      </p:cBhvr>
                                      <p:to>
                                        <p:strVal val="visible"/>
                                      </p:to>
                                    </p:set>
                                    <p:animEffect transition="in" filter="fade">
                                      <p:cBhvr>
                                        <p:cTn id="10" dur="1"/>
                                        <p:tgtEl>
                                          <p:spTgt spid="2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9"/>
                                        </p:tgtEl>
                                        <p:attrNameLst>
                                          <p:attrName>style.visibility</p:attrName>
                                        </p:attrNameLst>
                                      </p:cBhvr>
                                      <p:to>
                                        <p:strVal val="visible"/>
                                      </p:to>
                                    </p:set>
                                    <p:animEffect transition="in" filter="fade">
                                      <p:cBhvr>
                                        <p:cTn id="15" dur="1"/>
                                        <p:tgtEl>
                                          <p:spTgt spid="259"/>
                                        </p:tgtEl>
                                      </p:cBhvr>
                                    </p:animEffect>
                                  </p:childTnLst>
                                </p:cTn>
                              </p:par>
                              <p:par>
                                <p:cTn id="16" presetID="10" presetClass="entr" presetSubtype="0" fill="hold" nodeType="withEffect">
                                  <p:stCondLst>
                                    <p:cond delay="0"/>
                                  </p:stCondLst>
                                  <p:childTnLst>
                                    <p:set>
                                      <p:cBhvr>
                                        <p:cTn id="17" dur="1" fill="hold">
                                          <p:stCondLst>
                                            <p:cond delay="0"/>
                                          </p:stCondLst>
                                        </p:cTn>
                                        <p:tgtEl>
                                          <p:spTgt spid="264"/>
                                        </p:tgtEl>
                                        <p:attrNameLst>
                                          <p:attrName>style.visibility</p:attrName>
                                        </p:attrNameLst>
                                      </p:cBhvr>
                                      <p:to>
                                        <p:strVal val="visible"/>
                                      </p:to>
                                    </p:set>
                                    <p:animEffect transition="in" filter="fade">
                                      <p:cBhvr>
                                        <p:cTn id="18" dur="1"/>
                                        <p:tgtEl>
                                          <p:spTgt spid="26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0"/>
                                        </p:tgtEl>
                                        <p:attrNameLst>
                                          <p:attrName>style.visibility</p:attrName>
                                        </p:attrNameLst>
                                      </p:cBhvr>
                                      <p:to>
                                        <p:strVal val="visible"/>
                                      </p:to>
                                    </p:set>
                                    <p:animEffect transition="in" filter="fade">
                                      <p:cBhvr>
                                        <p:cTn id="23" dur="1"/>
                                        <p:tgtEl>
                                          <p:spTgt spid="260"/>
                                        </p:tgtEl>
                                      </p:cBhvr>
                                    </p:animEffect>
                                  </p:childTnLst>
                                </p:cTn>
                              </p:par>
                              <p:par>
                                <p:cTn id="24" presetID="10" presetClass="entr" presetSubtype="0" fill="hold" nodeType="withEffect">
                                  <p:stCondLst>
                                    <p:cond delay="0"/>
                                  </p:stCondLst>
                                  <p:childTnLst>
                                    <p:set>
                                      <p:cBhvr>
                                        <p:cTn id="25" dur="1" fill="hold">
                                          <p:stCondLst>
                                            <p:cond delay="0"/>
                                          </p:stCondLst>
                                        </p:cTn>
                                        <p:tgtEl>
                                          <p:spTgt spid="266"/>
                                        </p:tgtEl>
                                        <p:attrNameLst>
                                          <p:attrName>style.visibility</p:attrName>
                                        </p:attrNameLst>
                                      </p:cBhvr>
                                      <p:to>
                                        <p:strVal val="visible"/>
                                      </p:to>
                                    </p:set>
                                    <p:animEffect transition="in" filter="fade">
                                      <p:cBhvr>
                                        <p:cTn id="26" dur="1"/>
                                        <p:tgtEl>
                                          <p:spTgt spid="26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62"/>
                                        </p:tgtEl>
                                        <p:attrNameLst>
                                          <p:attrName>style.visibility</p:attrName>
                                        </p:attrNameLst>
                                      </p:cBhvr>
                                      <p:to>
                                        <p:strVal val="visible"/>
                                      </p:to>
                                    </p:set>
                                    <p:animEffect transition="in" filter="fade">
                                      <p:cBhvr>
                                        <p:cTn id="31" dur="1"/>
                                        <p:tgtEl>
                                          <p:spTgt spid="262"/>
                                        </p:tgtEl>
                                      </p:cBhvr>
                                    </p:animEffect>
                                  </p:childTnLst>
                                </p:cTn>
                              </p:par>
                              <p:par>
                                <p:cTn id="32" presetID="10" presetClass="entr" presetSubtype="0" fill="hold" nodeType="withEffect">
                                  <p:stCondLst>
                                    <p:cond delay="0"/>
                                  </p:stCondLst>
                                  <p:childTnLst>
                                    <p:set>
                                      <p:cBhvr>
                                        <p:cTn id="33" dur="1" fill="hold">
                                          <p:stCondLst>
                                            <p:cond delay="0"/>
                                          </p:stCondLst>
                                        </p:cTn>
                                        <p:tgtEl>
                                          <p:spTgt spid="267"/>
                                        </p:tgtEl>
                                        <p:attrNameLst>
                                          <p:attrName>style.visibility</p:attrName>
                                        </p:attrNameLst>
                                      </p:cBhvr>
                                      <p:to>
                                        <p:strVal val="visible"/>
                                      </p:to>
                                    </p:set>
                                    <p:animEffect transition="in" filter="fade">
                                      <p:cBhvr>
                                        <p:cTn id="34" dur="1"/>
                                        <p:tgtEl>
                                          <p:spTgt spid="26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61"/>
                                        </p:tgtEl>
                                        <p:attrNameLst>
                                          <p:attrName>style.visibility</p:attrName>
                                        </p:attrNameLst>
                                      </p:cBhvr>
                                      <p:to>
                                        <p:strVal val="visible"/>
                                      </p:to>
                                    </p:set>
                                    <p:animEffect transition="in" filter="fade">
                                      <p:cBhvr>
                                        <p:cTn id="39" dur="1"/>
                                        <p:tgtEl>
                                          <p:spTgt spid="261"/>
                                        </p:tgtEl>
                                      </p:cBhvr>
                                    </p:animEffect>
                                  </p:childTnLst>
                                </p:cTn>
                              </p:par>
                              <p:par>
                                <p:cTn id="40" presetID="10" presetClass="entr" presetSubtype="0" fill="hold" nodeType="withEffect">
                                  <p:stCondLst>
                                    <p:cond delay="0"/>
                                  </p:stCondLst>
                                  <p:childTnLst>
                                    <p:set>
                                      <p:cBhvr>
                                        <p:cTn id="41" dur="1" fill="hold">
                                          <p:stCondLst>
                                            <p:cond delay="0"/>
                                          </p:stCondLst>
                                        </p:cTn>
                                        <p:tgtEl>
                                          <p:spTgt spid="269"/>
                                        </p:tgtEl>
                                        <p:attrNameLst>
                                          <p:attrName>style.visibility</p:attrName>
                                        </p:attrNameLst>
                                      </p:cBhvr>
                                      <p:to>
                                        <p:strVal val="visible"/>
                                      </p:to>
                                    </p:set>
                                    <p:animEffect transition="in" filter="fade">
                                      <p:cBhvr>
                                        <p:cTn id="42" dur="1"/>
                                        <p:tgtEl>
                                          <p:spTgt spid="269"/>
                                        </p:tgtEl>
                                      </p:cBhvr>
                                    </p:animEffect>
                                  </p:childTnLst>
                                </p:cTn>
                              </p:par>
                              <p:par>
                                <p:cTn id="43" presetID="10" presetClass="entr" presetSubtype="0" fill="hold" nodeType="withEffect">
                                  <p:stCondLst>
                                    <p:cond delay="0"/>
                                  </p:stCondLst>
                                  <p:childTnLst>
                                    <p:set>
                                      <p:cBhvr>
                                        <p:cTn id="44" dur="1" fill="hold">
                                          <p:stCondLst>
                                            <p:cond delay="0"/>
                                          </p:stCondLst>
                                        </p:cTn>
                                        <p:tgtEl>
                                          <p:spTgt spid="268"/>
                                        </p:tgtEl>
                                        <p:attrNameLst>
                                          <p:attrName>style.visibility</p:attrName>
                                        </p:attrNameLst>
                                      </p:cBhvr>
                                      <p:to>
                                        <p:strVal val="visible"/>
                                      </p:to>
                                    </p:set>
                                    <p:animEffect transition="in" filter="fade">
                                      <p:cBhvr>
                                        <p:cTn id="45" dur="1"/>
                                        <p:tgtEl>
                                          <p:spTgt spid="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xfrm>
            <a:off x="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Tessellation 2.0: Status</a:t>
            </a:r>
          </a:p>
        </p:txBody>
      </p:sp>
      <p:sp>
        <p:nvSpPr>
          <p:cNvPr id="277" name="Shape 277"/>
          <p:cNvSpPr txBox="1">
            <a:spLocks noGrp="1"/>
          </p:cNvSpPr>
          <p:nvPr>
            <p:ph type="body" idx="1"/>
          </p:nvPr>
        </p:nvSpPr>
        <p:spPr>
          <a:xfrm>
            <a:off x="152400" y="1600200"/>
            <a:ext cx="8229600" cy="5029199"/>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buClr>
                <a:schemeClr val="dk1"/>
              </a:buClr>
              <a:buSzPct val="97826"/>
              <a:buFont typeface="Arial"/>
              <a:buChar char="•"/>
            </a:pPr>
            <a:r>
              <a:rPr lang="en-US" sz="2250" b="0" i="0" u="none" strike="noStrike" cap="none" baseline="0">
                <a:solidFill>
                  <a:schemeClr val="dk1"/>
                </a:solidFill>
                <a:latin typeface="Calibri"/>
                <a:ea typeface="Calibri"/>
                <a:cs typeface="Calibri"/>
                <a:sym typeface="Calibri"/>
              </a:rPr>
              <a:t>Scheduling</a:t>
            </a:r>
          </a:p>
          <a:p>
            <a:pPr marL="742950" marR="0" lvl="1" indent="-285750" algn="l" rtl="0">
              <a:lnSpc>
                <a:spcPct val="80000"/>
              </a:lnSpc>
              <a:spcBef>
                <a:spcPts val="390"/>
              </a:spcBef>
              <a:buClr>
                <a:schemeClr val="dk1"/>
              </a:buClr>
              <a:buSzPct val="97500"/>
              <a:buFont typeface="Arial"/>
              <a:buChar char="–"/>
            </a:pPr>
            <a:r>
              <a:rPr lang="en-US" sz="1950" b="0" i="0" u="none" strike="noStrike" cap="none" baseline="0">
                <a:solidFill>
                  <a:schemeClr val="dk1"/>
                </a:solidFill>
                <a:latin typeface="Calibri"/>
                <a:ea typeface="Calibri"/>
                <a:cs typeface="Calibri"/>
                <a:sym typeface="Calibri"/>
              </a:rPr>
              <a:t>Implemented gang scheduler to enable more effective 2-level scheduling</a:t>
            </a:r>
          </a:p>
          <a:p>
            <a:pPr marL="742950" marR="0" lvl="1" indent="-285750" algn="l" rtl="0">
              <a:lnSpc>
                <a:spcPct val="80000"/>
              </a:lnSpc>
              <a:spcBef>
                <a:spcPts val="390"/>
              </a:spcBef>
              <a:buClr>
                <a:schemeClr val="dk1"/>
              </a:buClr>
              <a:buSzPct val="97500"/>
              <a:buFont typeface="Arial"/>
              <a:buChar char="–"/>
            </a:pPr>
            <a:r>
              <a:rPr lang="en-US" sz="1950" b="0" i="0" u="none" strike="noStrike" cap="none" baseline="0">
                <a:solidFill>
                  <a:schemeClr val="dk1"/>
                </a:solidFill>
                <a:latin typeface="Calibri"/>
                <a:ea typeface="Calibri"/>
                <a:cs typeface="Calibri"/>
                <a:sym typeface="Calibri"/>
              </a:rPr>
              <a:t>Results show potential for some workloads but reduced CPU utilization for others</a:t>
            </a:r>
          </a:p>
          <a:p>
            <a:pPr marL="742950" marR="0" lvl="1" indent="-285750" algn="l" rtl="0">
              <a:lnSpc>
                <a:spcPct val="80000"/>
              </a:lnSpc>
              <a:spcBef>
                <a:spcPts val="390"/>
              </a:spcBef>
              <a:buClr>
                <a:schemeClr val="dk1"/>
              </a:buClr>
              <a:buSzPct val="97500"/>
              <a:buFont typeface="Arial"/>
              <a:buChar char="–"/>
            </a:pPr>
            <a:r>
              <a:rPr lang="en-US" sz="1950" b="0" i="0" u="none" strike="noStrike" cap="none" baseline="0">
                <a:solidFill>
                  <a:schemeClr val="dk1"/>
                </a:solidFill>
                <a:latin typeface="Calibri"/>
                <a:ea typeface="Calibri"/>
                <a:cs typeface="Calibri"/>
                <a:sym typeface="Calibri"/>
              </a:rPr>
              <a:t>Needs more experimentation with complex user-level frameworks</a:t>
            </a:r>
          </a:p>
          <a:p>
            <a:pPr marL="742950" marR="0" lvl="1" indent="-161290" algn="l" rtl="0">
              <a:lnSpc>
                <a:spcPct val="80000"/>
              </a:lnSpc>
              <a:spcBef>
                <a:spcPts val="392"/>
              </a:spcBef>
              <a:buClr>
                <a:schemeClr val="dk1"/>
              </a:buClr>
              <a:buFont typeface="Arial"/>
              <a:buNone/>
            </a:pPr>
            <a:endParaRPr sz="1950" b="0" i="0" u="none" strike="noStrike" cap="none" baseline="0">
              <a:solidFill>
                <a:schemeClr val="dk1"/>
              </a:solidFill>
              <a:latin typeface="Calibri"/>
              <a:ea typeface="Calibri"/>
              <a:cs typeface="Calibri"/>
              <a:sym typeface="Calibri"/>
            </a:endParaRPr>
          </a:p>
          <a:p>
            <a:pPr marL="342900" marR="0" lvl="0" indent="-342900" algn="l" rtl="0">
              <a:lnSpc>
                <a:spcPct val="80000"/>
              </a:lnSpc>
              <a:spcBef>
                <a:spcPts val="450"/>
              </a:spcBef>
              <a:buClr>
                <a:schemeClr val="dk1"/>
              </a:buClr>
              <a:buSzPct val="97826"/>
              <a:buFont typeface="Arial"/>
              <a:buChar char="•"/>
            </a:pPr>
            <a:r>
              <a:rPr lang="en-US" sz="2250" b="0" i="0" u="none" strike="noStrike" cap="none" baseline="0">
                <a:solidFill>
                  <a:schemeClr val="dk1"/>
                </a:solidFill>
                <a:latin typeface="Calibri"/>
                <a:ea typeface="Calibri"/>
                <a:cs typeface="Calibri"/>
                <a:sym typeface="Calibri"/>
              </a:rPr>
              <a:t>CellOS</a:t>
            </a:r>
          </a:p>
          <a:p>
            <a:pPr marL="742950" marR="0" lvl="1" indent="-285750" algn="l" rtl="0">
              <a:lnSpc>
                <a:spcPct val="80000"/>
              </a:lnSpc>
              <a:spcBef>
                <a:spcPts val="390"/>
              </a:spcBef>
              <a:buClr>
                <a:schemeClr val="dk1"/>
              </a:buClr>
              <a:buSzPct val="97500"/>
              <a:buFont typeface="Arial"/>
              <a:buChar char="–"/>
            </a:pPr>
            <a:r>
              <a:rPr lang="en-US" sz="1950" b="0" i="0" u="none" strike="noStrike" cap="none" baseline="0">
                <a:solidFill>
                  <a:schemeClr val="dk1"/>
                </a:solidFill>
                <a:latin typeface="Calibri"/>
                <a:ea typeface="Calibri"/>
                <a:cs typeface="Calibri"/>
                <a:sym typeface="Calibri"/>
              </a:rPr>
              <a:t>CellOS is a stripped down OS Based on Guk</a:t>
            </a:r>
            <a:r>
              <a:rPr lang="en-US" sz="1950" b="0" i="0" u="none" strike="noStrike" cap="none" baseline="30000">
                <a:solidFill>
                  <a:schemeClr val="dk1"/>
                </a:solidFill>
                <a:latin typeface="Calibri"/>
                <a:ea typeface="Calibri"/>
                <a:cs typeface="Calibri"/>
                <a:sym typeface="Calibri"/>
              </a:rPr>
              <a:t>1</a:t>
            </a:r>
            <a:r>
              <a:rPr lang="en-US" sz="1950" b="0" i="0" u="none" strike="noStrike" cap="none" baseline="0">
                <a:solidFill>
                  <a:schemeClr val="dk1"/>
                </a:solidFill>
                <a:latin typeface="Calibri"/>
                <a:ea typeface="Calibri"/>
                <a:cs typeface="Calibri"/>
                <a:sym typeface="Calibri"/>
              </a:rPr>
              <a:t> and newLib</a:t>
            </a:r>
            <a:r>
              <a:rPr lang="en-US" sz="1950" b="0" i="0" u="none" strike="noStrike" cap="none" baseline="30000">
                <a:solidFill>
                  <a:schemeClr val="dk1"/>
                </a:solidFill>
                <a:latin typeface="Calibri"/>
                <a:ea typeface="Calibri"/>
                <a:cs typeface="Calibri"/>
                <a:sym typeface="Calibri"/>
              </a:rPr>
              <a:t>2 </a:t>
            </a:r>
          </a:p>
          <a:p>
            <a:pPr marL="1143000" marR="0" lvl="2" indent="-228600" algn="l" rtl="0">
              <a:lnSpc>
                <a:spcPct val="80000"/>
              </a:lnSpc>
              <a:spcBef>
                <a:spcPts val="340"/>
              </a:spcBef>
              <a:buClr>
                <a:schemeClr val="dk1"/>
              </a:buClr>
              <a:buSzPct val="100000"/>
              <a:buFont typeface="Arial"/>
              <a:buChar char="•"/>
            </a:pPr>
            <a:r>
              <a:rPr lang="en-US" sz="1700" b="0" i="0" u="none" strike="noStrike" cap="none" baseline="0">
                <a:solidFill>
                  <a:schemeClr val="dk1"/>
                </a:solidFill>
                <a:latin typeface="Calibri"/>
                <a:ea typeface="Calibri"/>
                <a:cs typeface="Calibri"/>
                <a:sym typeface="Calibri"/>
              </a:rPr>
              <a:t>Supports a subset of POSIX</a:t>
            </a:r>
          </a:p>
          <a:p>
            <a:pPr marL="742950" marR="0" lvl="1" indent="-285750" algn="l" rtl="0">
              <a:lnSpc>
                <a:spcPct val="80000"/>
              </a:lnSpc>
              <a:spcBef>
                <a:spcPts val="390"/>
              </a:spcBef>
              <a:buClr>
                <a:schemeClr val="dk1"/>
              </a:buClr>
              <a:buSzPct val="97500"/>
              <a:buFont typeface="Arial"/>
              <a:buChar char="–"/>
            </a:pPr>
            <a:r>
              <a:rPr lang="en-US" sz="1950" b="0" i="0" u="none" strike="noStrike" cap="none" baseline="0">
                <a:solidFill>
                  <a:schemeClr val="dk1"/>
                </a:solidFill>
                <a:latin typeface="Calibri"/>
                <a:ea typeface="Calibri"/>
                <a:cs typeface="Calibri"/>
                <a:sym typeface="Calibri"/>
              </a:rPr>
              <a:t>Pthread based benchmarks have been ported (e.g. CoEVP and CoHMM)</a:t>
            </a:r>
          </a:p>
          <a:p>
            <a:pPr marL="742950" marR="0" lvl="1" indent="-285750" algn="l" rtl="0">
              <a:lnSpc>
                <a:spcPct val="80000"/>
              </a:lnSpc>
              <a:spcBef>
                <a:spcPts val="390"/>
              </a:spcBef>
              <a:buClr>
                <a:schemeClr val="dk1"/>
              </a:buClr>
              <a:buSzPct val="97500"/>
              <a:buFont typeface="Arial"/>
              <a:buChar char="–"/>
            </a:pPr>
            <a:r>
              <a:rPr lang="en-US" sz="1950" b="0" i="0" u="none" strike="noStrike" cap="none" baseline="0">
                <a:solidFill>
                  <a:schemeClr val="dk1"/>
                </a:solidFill>
                <a:latin typeface="Calibri"/>
                <a:ea typeface="Calibri"/>
                <a:cs typeface="Calibri"/>
                <a:sym typeface="Calibri"/>
              </a:rPr>
              <a:t>Experiences</a:t>
            </a:r>
          </a:p>
          <a:p>
            <a:pPr marL="1143000" marR="0" lvl="2" indent="-228600" algn="l" rtl="0">
              <a:lnSpc>
                <a:spcPct val="80000"/>
              </a:lnSpc>
              <a:spcBef>
                <a:spcPts val="340"/>
              </a:spcBef>
              <a:buClr>
                <a:schemeClr val="dk1"/>
              </a:buClr>
              <a:buSzPct val="100000"/>
              <a:buFont typeface="Arial"/>
              <a:buChar char="•"/>
            </a:pPr>
            <a:r>
              <a:rPr lang="en-US" sz="1700" b="0" i="0" u="none" strike="noStrike" cap="none" baseline="0">
                <a:solidFill>
                  <a:schemeClr val="dk1"/>
                </a:solidFill>
                <a:latin typeface="Calibri"/>
                <a:ea typeface="Calibri"/>
                <a:cs typeface="Calibri"/>
                <a:sym typeface="Calibri"/>
              </a:rPr>
              <a:t>Some single-application benchmarks are slower on CellOS than on Linux </a:t>
            </a:r>
          </a:p>
          <a:p>
            <a:pPr marL="1143000" marR="0" lvl="2" indent="-228600" algn="l" rtl="0">
              <a:lnSpc>
                <a:spcPct val="80000"/>
              </a:lnSpc>
              <a:spcBef>
                <a:spcPts val="340"/>
              </a:spcBef>
              <a:buClr>
                <a:schemeClr val="dk1"/>
              </a:buClr>
              <a:buSzPct val="100000"/>
              <a:buFont typeface="Arial"/>
              <a:buChar char="•"/>
            </a:pPr>
            <a:r>
              <a:rPr lang="en-US" sz="1700" b="0" i="0" u="none" strike="noStrike" cap="none" baseline="0">
                <a:solidFill>
                  <a:schemeClr val="dk1"/>
                </a:solidFill>
                <a:latin typeface="Calibri"/>
                <a:ea typeface="Calibri"/>
                <a:cs typeface="Calibri"/>
                <a:sym typeface="Calibri"/>
              </a:rPr>
              <a:t>Debugging is very difficult</a:t>
            </a:r>
          </a:p>
          <a:p>
            <a:pPr marL="1143000" marR="0" lvl="2" indent="-228600" algn="l" rtl="0">
              <a:lnSpc>
                <a:spcPct val="80000"/>
              </a:lnSpc>
              <a:spcBef>
                <a:spcPts val="340"/>
              </a:spcBef>
              <a:buClr>
                <a:schemeClr val="dk1"/>
              </a:buClr>
              <a:buSzPct val="100000"/>
              <a:buFont typeface="Arial"/>
              <a:buChar char="•"/>
            </a:pPr>
            <a:r>
              <a:rPr lang="en-US" sz="1700" b="0" i="0" u="none" strike="noStrike" cap="none" baseline="0">
                <a:solidFill>
                  <a:schemeClr val="dk1"/>
                </a:solidFill>
                <a:latin typeface="Calibri"/>
                <a:ea typeface="Calibri"/>
                <a:cs typeface="Calibri"/>
                <a:sym typeface="Calibri"/>
              </a:rPr>
              <a:t>More work is needed to improve performance and usability</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1842</Words>
  <Application>Microsoft Macintosh PowerPoint</Application>
  <PresentationFormat>On-screen Show (4:3)</PresentationFormat>
  <Paragraphs>359</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PowerPoint Presentation</vt:lpstr>
      <vt:lpstr>PowerPoint Presentation</vt:lpstr>
      <vt:lpstr>PowerPoint Presentation</vt:lpstr>
      <vt:lpstr>PowerPoint Presentation</vt:lpstr>
      <vt:lpstr>Tessellation</vt:lpstr>
      <vt:lpstr>Implementation</vt:lpstr>
      <vt:lpstr>Tessellation</vt:lpstr>
      <vt:lpstr>Tessellation 2.0: Status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Benchmarking Distributed Search:  Apache Solr on Firebox-0</vt:lpstr>
      <vt:lpstr>Solr on Firebox-0</vt:lpstr>
      <vt:lpstr>Experiment: Latency and IO</vt:lpstr>
      <vt:lpstr>Testing Framework (BITS)</vt:lpstr>
      <vt:lpstr>PowerPoint Presentation</vt:lpstr>
      <vt:lpstr>PowerPoint Presentation</vt:lpstr>
      <vt:lpstr>Questions</vt:lpstr>
      <vt:lpstr>Backup Slides</vt:lpstr>
      <vt:lpstr>Gang Scheduling Experiments</vt:lpstr>
      <vt:lpstr>Micro Benchmark Results</vt:lpstr>
      <vt:lpstr>Macro Benchmark Results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Joao Carreira</cp:lastModifiedBy>
  <cp:revision>10</cp:revision>
  <dcterms:modified xsi:type="dcterms:W3CDTF">2015-01-09T22:11:24Z</dcterms:modified>
</cp:coreProperties>
</file>