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58" r:id="rId5"/>
    <p:sldId id="266" r:id="rId6"/>
    <p:sldId id="265" r:id="rId7"/>
    <p:sldId id="270" r:id="rId8"/>
    <p:sldId id="261" r:id="rId9"/>
    <p:sldId id="271" r:id="rId10"/>
    <p:sldId id="260" r:id="rId11"/>
    <p:sldId id="262" r:id="rId12"/>
    <p:sldId id="263" r:id="rId13"/>
    <p:sldId id="264" r:id="rId14"/>
    <p:sldId id="269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1120A3-9031-182C-C35B-6417EB19E3BF}" v="19" dt="2024-04-26T14:22:29.394"/>
    <p1510:client id="{4D7C4CD4-40F9-85D5-3B64-D75EF4660832}" v="694" dt="2024-04-26T14:13:19.093"/>
    <p1510:client id="{563340EC-06F7-2A30-25B7-3031C9192331}" v="645" dt="2024-04-26T14:28:17.8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1400" y="965580"/>
            <a:ext cx="5204489" cy="3160593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The Obesity Problem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0817" y="4409960"/>
            <a:ext cx="4508641" cy="111641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By: Sawyer Mason &amp; John Cason</a:t>
            </a:r>
          </a:p>
        </p:txBody>
      </p:sp>
      <p:sp>
        <p:nvSpPr>
          <p:cNvPr id="16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0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8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7" y="4175797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13B067F-3154-4968-A886-DF93A787E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7583D6C-C05B-47AB-8540-B2700B82A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501AD91-D973-4968-95E4-4C26CFD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C165989-F5FE-4BB6-9817-E7828CB1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B0649CC-B912-4E82-BEA0-DA75ECB19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BA08C17-C9A5-4FA8-ABC4-44FB3B869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0DEAC6C-553C-437E-BC17-D4495233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46E9027-5C0F-4DF5-21DD-6532F6DAD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4018137"/>
            <a:ext cx="5071221" cy="2129586"/>
          </a:xfrm>
          <a:noFill/>
        </p:spPr>
        <p:txBody>
          <a:bodyPr anchor="t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Experimental Design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C77E20-18EA-D460-56DB-3BEDF5506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59" y="718820"/>
            <a:ext cx="10843065" cy="3063165"/>
          </a:xfrm>
          <a:prstGeom prst="rect">
            <a:avLst/>
          </a:prstGeom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1F4E1649-4D1F-4A91-AF97-A254BFDD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E483602-62F9-474D-9C9B-5EE4CD76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D7D1AC0-A6C7-40E3-9841-F34AC831A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951C4DD-7427-497D-9DE3-9D731D3F4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EE18298-0BF5-4D7A-921A-2F4186E8D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Oval 67">
            <a:extLst>
              <a:ext uri="{FF2B5EF4-FFF2-40B4-BE49-F238E27FC236}">
                <a16:creationId xmlns:a16="http://schemas.microsoft.com/office/drawing/2014/main" id="{773AEA78-C03B-40B7-9D11-DC022119D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600000">
            <a:off x="10150845" y="4270841"/>
            <a:ext cx="1897885" cy="1897885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C7D9C64A-6EC8-8F70-48AD-9F36D8C76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2410" y="7771398"/>
            <a:ext cx="5549111" cy="2129599"/>
          </a:xfrm>
          <a:noFill/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>
                <a:solidFill>
                  <a:schemeClr val="bg1"/>
                </a:solidFill>
              </a:rPr>
              <a:t>The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642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09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14848-248A-47DD-88E0-95099D95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301" y="1178924"/>
            <a:ext cx="5089552" cy="4483379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8BDA89-0D2C-4C4E-99F6-D7A220F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1130846"/>
            <a:ext cx="5039475" cy="443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40" y="1424181"/>
            <a:ext cx="1355538" cy="503582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7CE98B01-ED41-482F-AFA1-19C7FA7C0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B9CABDD0-8DF6-4974-A224-9A2A81778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32678" y="5188770"/>
            <a:ext cx="1076787" cy="1076789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743B5A-BC05-BBF6-B7AB-1693BD836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1619"/>
            <a:ext cx="4905401" cy="4042196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0216B-5464-76A3-07B6-84D9BCAA5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solidFill>
                  <a:schemeClr val="bg1"/>
                </a:solidFill>
                <a:latin typeface="Arial"/>
                <a:cs typeface="Arial"/>
              </a:rPr>
              <a:t>Testing success rate</a:t>
            </a:r>
          </a:p>
          <a:p>
            <a:r>
              <a:rPr lang="en-US" sz="1800">
                <a:solidFill>
                  <a:schemeClr val="bg1"/>
                </a:solidFill>
                <a:latin typeface="Arial"/>
                <a:cs typeface="Arial"/>
              </a:rPr>
              <a:t>Model 1: 4 tests, 100% success</a:t>
            </a:r>
            <a:endParaRPr lang="en-US">
              <a:solidFill>
                <a:schemeClr val="bg1"/>
              </a:solidFill>
            </a:endParaRPr>
          </a:p>
          <a:p>
            <a:r>
              <a:rPr lang="en-US" sz="1800">
                <a:solidFill>
                  <a:schemeClr val="bg1"/>
                </a:solidFill>
                <a:latin typeface="Arial"/>
                <a:cs typeface="Arial"/>
              </a:rPr>
              <a:t>Model 2: 3 tests, 33.33% success</a:t>
            </a:r>
          </a:p>
          <a:p>
            <a:r>
              <a:rPr lang="en-US" sz="1800" dirty="0">
                <a:solidFill>
                  <a:schemeClr val="bg1"/>
                </a:solidFill>
                <a:latin typeface="Arial"/>
                <a:cs typeface="Arial"/>
              </a:rPr>
              <a:t>Model 3: 3 tests, 33.33% success</a:t>
            </a:r>
            <a:endParaRPr lang="en-US" sz="1800">
              <a:solidFill>
                <a:schemeClr val="bg1"/>
              </a:solidFill>
              <a:latin typeface="Arial"/>
              <a:cs typeface="Arial"/>
            </a:endParaRPr>
          </a:p>
          <a:p>
            <a:endParaRPr lang="en-US" sz="1800">
              <a:solidFill>
                <a:schemeClr val="bg1"/>
              </a:solidFill>
              <a:latin typeface="Arial"/>
              <a:cs typeface="Arial"/>
            </a:endParaRPr>
          </a:p>
          <a:p>
            <a:r>
              <a:rPr lang="en-US" sz="1800">
                <a:solidFill>
                  <a:schemeClr val="bg1"/>
                </a:solidFill>
                <a:latin typeface="Arial"/>
                <a:cs typeface="Arial"/>
              </a:rPr>
              <a:t>Classification Report scores: f1, recall, precision</a:t>
            </a:r>
          </a:p>
          <a:p>
            <a:r>
              <a:rPr lang="en-US" sz="1800">
                <a:solidFill>
                  <a:schemeClr val="bg1"/>
                </a:solidFill>
                <a:latin typeface="Arial"/>
                <a:cs typeface="Arial"/>
              </a:rPr>
              <a:t>Model 1: 71%, 72%, 71%</a:t>
            </a:r>
          </a:p>
          <a:p>
            <a:r>
              <a:rPr lang="en-US" sz="1800">
                <a:solidFill>
                  <a:schemeClr val="bg1"/>
                </a:solidFill>
                <a:latin typeface="Arial"/>
                <a:cs typeface="Arial"/>
              </a:rPr>
              <a:t>Model 2: 69%, 70%, 69%</a:t>
            </a:r>
          </a:p>
          <a:p>
            <a:r>
              <a:rPr lang="en-US" sz="1800">
                <a:solidFill>
                  <a:schemeClr val="bg1"/>
                </a:solidFill>
                <a:latin typeface="Arial"/>
                <a:cs typeface="Arial"/>
              </a:rPr>
              <a:t>Model 3: 71%, 72%, 72%</a:t>
            </a:r>
          </a:p>
        </p:txBody>
      </p:sp>
    </p:spTree>
    <p:extLst>
      <p:ext uri="{BB962C8B-B14F-4D97-AF65-F5344CB8AC3E}">
        <p14:creationId xmlns:p14="http://schemas.microsoft.com/office/powerpoint/2010/main" val="401049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0984C8-0CB4-5015-4F69-1292179EA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Findings</a:t>
            </a:r>
          </a:p>
        </p:txBody>
      </p:sp>
      <p:grpSp>
        <p:nvGrpSpPr>
          <p:cNvPr id="12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0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4" y="4748270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1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4" y="4748270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FF0D3-3485-D463-F0EE-FDA1BE6D8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Model 1 and 3 had similar classification reports </a:t>
            </a:r>
          </a:p>
          <a:p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Model 2's was slightly worse</a:t>
            </a:r>
          </a:p>
          <a:p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Model 1 is the best regression model due to classification scores and our testing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323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4984B4-E6BA-0009-F474-D241A4251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923293"/>
            <a:ext cx="4030132" cy="4641720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Problems and Solutions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0A98BBA-D3EA-45DC-B8A1-9C61397D4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5862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E4C95AB-2BD7-4E38-BDD5-1E41F3A9B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0894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82100-5DCA-B83B-7C7A-F1579513F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>
                <a:solidFill>
                  <a:schemeClr val="bg1"/>
                </a:solidFill>
                <a:latin typeface="Times New Roman"/>
                <a:cs typeface="Times New Roman"/>
              </a:rPr>
              <a:t>Encoding of the data </a:t>
            </a:r>
            <a:endParaRPr lang="en-US" sz="3200">
              <a:solidFill>
                <a:schemeClr val="bg1"/>
              </a:solidFill>
            </a:endParaRPr>
          </a:p>
          <a:p>
            <a:r>
              <a:rPr lang="en-US" sz="3200">
                <a:solidFill>
                  <a:schemeClr val="bg1"/>
                </a:solidFill>
                <a:latin typeface="Times New Roman"/>
                <a:cs typeface="Times New Roman"/>
              </a:rPr>
              <a:t>Two different types of encoding</a:t>
            </a:r>
            <a:endParaRPr lang="en-US" sz="3200">
              <a:solidFill>
                <a:schemeClr val="bg1"/>
              </a:solidFill>
              <a:latin typeface="Aptos" panose="020B0004020202020204"/>
              <a:cs typeface="Times New Roman"/>
            </a:endParaRPr>
          </a:p>
          <a:p>
            <a:r>
              <a:rPr lang="en-US" sz="3200">
                <a:solidFill>
                  <a:schemeClr val="bg1"/>
                </a:solidFill>
                <a:latin typeface="Times New Roman"/>
                <a:cs typeface="Times New Roman"/>
              </a:rPr>
              <a:t>Test whether or not or model predicted the correct result for the dependent variable. </a:t>
            </a:r>
            <a:endParaRPr lang="en-US" sz="3200">
              <a:solidFill>
                <a:schemeClr val="bg1"/>
              </a:solidFill>
              <a:latin typeface="Aptos" panose="020B0004020202020204"/>
              <a:cs typeface="Times New Roman"/>
            </a:endParaRPr>
          </a:p>
          <a:p>
            <a:pPr marL="0" indent="0">
              <a:buNone/>
            </a:pPr>
            <a:endParaRPr lang="en-US" sz="24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24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240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5836128-58DE-4E5A-B27E-DFE747CA0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1349" y="5364542"/>
            <a:ext cx="1562428" cy="1493465"/>
            <a:chOff x="3121343" y="4864099"/>
            <a:chExt cx="2085971" cy="1993901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DA0090F-4FBF-434D-83B1-B274F83A9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8DF6032-C07A-45C6-8A4F-04EF4EDC0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5B89F44-A096-479D-AD1F-120561C28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1174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4984B4-E6BA-0009-F474-D241A4251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923293"/>
            <a:ext cx="4030132" cy="464172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Future Improvements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0A98BBA-D3EA-45DC-B8A1-9C61397D4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5862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E4C95AB-2BD7-4E38-BDD5-1E41F3A9B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0894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82100-5DCA-B83B-7C7A-F1579513F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</a:rPr>
              <a:t>Improvement of the dataset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More objective measures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More actually collected data 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</a:rPr>
              <a:t>Improved model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More complex logarithmic models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</a:rPr>
              <a:t>Further testing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Further adjustment of experimental parameters</a:t>
            </a:r>
          </a:p>
          <a:p>
            <a:endParaRPr lang="en-US" sz="24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240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5836128-58DE-4E5A-B27E-DFE747CA0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1349" y="5364542"/>
            <a:ext cx="1562428" cy="1493465"/>
            <a:chOff x="3121343" y="4864099"/>
            <a:chExt cx="2085971" cy="1993901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DA0090F-4FBF-434D-83B1-B274F83A9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8DF6032-C07A-45C6-8A4F-04EF4EDC0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5B89F44-A096-479D-AD1F-120561C28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4989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0984C8-0CB4-5015-4F69-1292179EA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Conclusion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FF0D3-3485-D463-F0EE-FDA1BE6D8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Some difficulty</a:t>
            </a:r>
          </a:p>
          <a:p>
            <a:r>
              <a:rPr lang="en-US" dirty="0">
                <a:solidFill>
                  <a:schemeClr val="bg1"/>
                </a:solidFill>
              </a:rPr>
              <a:t>Categorical variable encoding</a:t>
            </a:r>
          </a:p>
          <a:p>
            <a:r>
              <a:rPr lang="en-US">
                <a:solidFill>
                  <a:schemeClr val="bg1"/>
                </a:solidFill>
              </a:rPr>
              <a:t>3 experiment parameters used for the model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Experiment model 1 is the best model</a:t>
            </a:r>
          </a:p>
          <a:p>
            <a:r>
              <a:rPr lang="en-US">
                <a:solidFill>
                  <a:schemeClr val="bg1"/>
                </a:solidFill>
              </a:rPr>
              <a:t>Possibility</a:t>
            </a:r>
            <a:r>
              <a:rPr lang="en-US" dirty="0">
                <a:solidFill>
                  <a:schemeClr val="bg1"/>
                </a:solidFill>
              </a:rPr>
              <a:t> for improvement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36769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09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6814848-248A-47DD-88E0-95099D95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301" y="1178924"/>
            <a:ext cx="5089552" cy="4483379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18BDA89-0D2C-4C4E-99F6-D7A220F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1130846"/>
            <a:ext cx="5039475" cy="443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40" y="1424181"/>
            <a:ext cx="1355538" cy="503582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3" name="Graphic 212">
            <a:extLst>
              <a:ext uri="{FF2B5EF4-FFF2-40B4-BE49-F238E27FC236}">
                <a16:creationId xmlns:a16="http://schemas.microsoft.com/office/drawing/2014/main" id="{7CE98B01-ED41-482F-AFA1-19C7FA7C0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4" name="Graphic 212">
            <a:extLst>
              <a:ext uri="{FF2B5EF4-FFF2-40B4-BE49-F238E27FC236}">
                <a16:creationId xmlns:a16="http://schemas.microsoft.com/office/drawing/2014/main" id="{B9CABDD0-8DF6-4974-A224-9A2A81778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45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32678" y="5188770"/>
            <a:ext cx="1076787" cy="1076789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7544B48-850A-23D6-22EF-14F08123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1619"/>
            <a:ext cx="4905401" cy="4042196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3C0CD-97EC-6DE4-8D58-600DE3AD5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bg1"/>
                </a:solidFill>
                <a:latin typeface="Times New Roman"/>
                <a:cs typeface="Times New Roman"/>
              </a:rPr>
              <a:t>Obesity is a disease involving having so much body fat that it leads to other health risks. 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  <a:latin typeface="Times New Roman"/>
                <a:cs typeface="Times New Roman"/>
              </a:rPr>
              <a:t>It is estimated that 69% of the US population is overweight and 36% of that are obese.</a:t>
            </a:r>
            <a:endParaRPr lang="en-US">
              <a:solidFill>
                <a:schemeClr val="bg1"/>
              </a:solidFill>
              <a:latin typeface="Aptos" panose="020B0004020202020204"/>
              <a:cs typeface="Times New Roman"/>
            </a:endParaRPr>
          </a:p>
          <a:p>
            <a:r>
              <a:rPr lang="en-US">
                <a:solidFill>
                  <a:schemeClr val="bg1"/>
                </a:solidFill>
                <a:latin typeface="Times New Roman"/>
                <a:cs typeface="Times New Roman"/>
              </a:rPr>
              <a:t>Data was collected from Mexico, Peru, and Colombia.</a:t>
            </a:r>
            <a:endParaRPr lang="en-US">
              <a:solidFill>
                <a:schemeClr val="bg1"/>
              </a:solidFill>
              <a:latin typeface="Aptos" panose="020B0004020202020204"/>
              <a:cs typeface="Times New Roman"/>
            </a:endParaRPr>
          </a:p>
          <a:p>
            <a:r>
              <a:rPr lang="en-US">
                <a:solidFill>
                  <a:schemeClr val="bg1"/>
                </a:solidFill>
                <a:latin typeface="Times New Roman"/>
                <a:cs typeface="Times New Roman"/>
              </a:rPr>
              <a:t>Finding the leading factors to Obesity </a:t>
            </a:r>
          </a:p>
        </p:txBody>
      </p:sp>
    </p:spTree>
    <p:extLst>
      <p:ext uri="{BB962C8B-B14F-4D97-AF65-F5344CB8AC3E}">
        <p14:creationId xmlns:p14="http://schemas.microsoft.com/office/powerpoint/2010/main" val="2489228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8A2B46-CFA4-84B1-AEAE-671B4AD48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694268"/>
            <a:ext cx="3553510" cy="5477932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Tools used</a:t>
            </a:r>
          </a:p>
        </p:txBody>
      </p:sp>
      <p:grpSp>
        <p:nvGrpSpPr>
          <p:cNvPr id="10" name="Graphic 38">
            <a:extLst>
              <a:ext uri="{FF2B5EF4-FFF2-40B4-BE49-F238E27FC236}">
                <a16:creationId xmlns:a16="http://schemas.microsoft.com/office/drawing/2014/main" id="{1E8369D0-2C3B-4E27-AC6C-A246AC28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3D5586F-4573-4C57-9793-1EBFDC89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EED35EF-93A0-4921-941C-ECC67AE2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Graphic 4">
            <a:extLst>
              <a:ext uri="{FF2B5EF4-FFF2-40B4-BE49-F238E27FC236}">
                <a16:creationId xmlns:a16="http://schemas.microsoft.com/office/drawing/2014/main" id="{C6F74901-2A71-43C3-837C-27CCD6B6D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37426" y="2203009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17B7142-9D64-4D34-B23C-9471326A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8EB71CD-AB26-440E-A0D5-E1081DB5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423BD2-7458-4680-AF49-5013C9D30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EC11F68A-CC71-4196-BBF3-20CDCD75D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85F9950-F10E-4E64-962B-F7034578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27D03-914D-6765-13FA-6AF884E82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endParaRPr lang="en-US" sz="22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We used Anaconda to run Python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Python to write the code </a:t>
            </a:r>
            <a:endParaRPr lang="en-US" sz="2200" dirty="0">
              <a:solidFill>
                <a:schemeClr val="bg1"/>
              </a:solidFill>
              <a:latin typeface="Aptos" panose="020B0004020202020204"/>
              <a:cs typeface="Times New Roman"/>
            </a:endParaRPr>
          </a:p>
          <a:p>
            <a:r>
              <a:rPr lang="en-US" sz="2200">
                <a:solidFill>
                  <a:schemeClr val="bg1"/>
                </a:solidFill>
                <a:latin typeface="Times New Roman"/>
                <a:cs typeface="Times New Roman"/>
              </a:rPr>
              <a:t>Pandas to import the dataset and to get dummy variables </a:t>
            </a:r>
            <a:endParaRPr lang="en-US" sz="2200">
              <a:solidFill>
                <a:schemeClr val="bg1"/>
              </a:solidFill>
              <a:latin typeface="Aptos" panose="020B0004020202020204"/>
              <a:cs typeface="Times New Roman"/>
            </a:endParaRPr>
          </a:p>
          <a:p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Matplotlib was used to create the pie chart</a:t>
            </a:r>
          </a:p>
          <a:p>
            <a:r>
              <a:rPr lang="en-US" sz="2200" dirty="0" err="1">
                <a:solidFill>
                  <a:schemeClr val="bg1"/>
                </a:solidFill>
                <a:latin typeface="Times New Roman"/>
                <a:cs typeface="Times New Roman"/>
              </a:rPr>
              <a:t>Numpy</a:t>
            </a: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 was used to create our arrays </a:t>
            </a:r>
            <a:endParaRPr lang="en-US" sz="2200" dirty="0">
              <a:solidFill>
                <a:schemeClr val="bg1"/>
              </a:solidFill>
              <a:latin typeface="Aptos" panose="020B0004020202020204"/>
              <a:cs typeface="Times New Roman"/>
            </a:endParaRPr>
          </a:p>
          <a:p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Seaborn was used to create the heat </a:t>
            </a:r>
            <a:r>
              <a:rPr lang="en-US" sz="2200">
                <a:solidFill>
                  <a:schemeClr val="bg1"/>
                </a:solidFill>
                <a:latin typeface="Times New Roman"/>
                <a:cs typeface="Times New Roman"/>
              </a:rPr>
              <a:t>map</a:t>
            </a:r>
            <a:endParaRPr lang="en-US" sz="2200">
              <a:solidFill>
                <a:schemeClr val="bg1"/>
              </a:solidFill>
              <a:latin typeface="Aptos" panose="020B0004020202020204"/>
              <a:cs typeface="Times New Roman"/>
            </a:endParaRPr>
          </a:p>
          <a:p>
            <a:r>
              <a:rPr lang="en-US" sz="2200" dirty="0" err="1">
                <a:solidFill>
                  <a:schemeClr val="bg1"/>
                </a:solidFill>
                <a:latin typeface="Times New Roman"/>
                <a:cs typeface="Times New Roman"/>
              </a:rPr>
              <a:t>SKlearn</a:t>
            </a: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 was used to  create the training and test sets as well as the label encoder and creating the logistical regression model.</a:t>
            </a: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940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D08DFF-4CD3-27C3-64B2-73B991E02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Exploratory Analysis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B28E4-7E06-F24E-7492-8DDB647DD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bg1"/>
                </a:solidFill>
                <a:latin typeface="Times New Roman"/>
                <a:cs typeface="Times New Roman"/>
              </a:rPr>
              <a:t>Dataset contains 17 attributes and 2111 records. </a:t>
            </a:r>
          </a:p>
          <a:p>
            <a:r>
              <a:rPr lang="en-US">
                <a:solidFill>
                  <a:schemeClr val="bg1"/>
                </a:solidFill>
                <a:latin typeface="Times New Roman"/>
                <a:cs typeface="Times New Roman"/>
              </a:rPr>
              <a:t>This dataset has 8 Float64 variables and 9 Object variables. </a:t>
            </a:r>
          </a:p>
          <a:p>
            <a:r>
              <a:rPr lang="en-US">
                <a:solidFill>
                  <a:schemeClr val="bg1"/>
                </a:solidFill>
                <a:latin typeface="Times New Roman"/>
                <a:cs typeface="Times New Roman"/>
              </a:rPr>
              <a:t>All data was kept the same while looking through statistics and plots. </a:t>
            </a:r>
          </a:p>
          <a:p>
            <a:r>
              <a:rPr lang="en-US">
                <a:solidFill>
                  <a:schemeClr val="bg1"/>
                </a:solidFill>
                <a:latin typeface="Times New Roman"/>
                <a:cs typeface="Times New Roman"/>
              </a:rPr>
              <a:t>Logistical Regression required extra data cleaning steps</a:t>
            </a:r>
            <a:endParaRPr lang="en-US">
              <a:solidFill>
                <a:schemeClr val="bg1"/>
              </a:solidFill>
              <a:latin typeface="Aptos" panose="020B0004020202020204"/>
              <a:cs typeface="Times New Roman"/>
            </a:endParaRP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8663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table of data type&#10;&#10;Description automatically generated">
            <a:extLst>
              <a:ext uri="{FF2B5EF4-FFF2-40B4-BE49-F238E27FC236}">
                <a16:creationId xmlns:a16="http://schemas.microsoft.com/office/drawing/2014/main" id="{A45B1837-0F65-BC3C-0BFD-1DE65850E8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667" b="3243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639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D4B126-422E-163B-057F-328A7A40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6200">
                <a:solidFill>
                  <a:schemeClr val="bg1"/>
                </a:solidFill>
                <a:ea typeface="+mj-lt"/>
                <a:cs typeface="+mj-lt"/>
              </a:rPr>
              <a:t>Exploratory Analysis Continued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C0FE8-115B-A16E-D29B-90D87963A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solidFill>
                  <a:schemeClr val="bg1"/>
                </a:solidFill>
                <a:latin typeface="Times New Roman"/>
                <a:cs typeface="Times New Roman"/>
              </a:rPr>
              <a:t>Object variables FAVC, SCC, SMOKE, Family_history_with_overweight, and CAEC were changed through One-Hot encoding to binary code with 1=yes 0=no. </a:t>
            </a:r>
            <a:endParaRPr lang="en-US" sz="2000">
              <a:solidFill>
                <a:schemeClr val="bg1"/>
              </a:solidFill>
              <a:latin typeface="Aptos" panose="020B0004020202020204"/>
              <a:cs typeface="Times New Roman"/>
            </a:endParaRPr>
          </a:p>
          <a:p>
            <a:r>
              <a:rPr lang="en-US" sz="2000">
                <a:solidFill>
                  <a:schemeClr val="bg1"/>
                </a:solidFill>
                <a:latin typeface="Times New Roman"/>
                <a:cs typeface="Times New Roman"/>
              </a:rPr>
              <a:t>N0beyedsdad was encoded using Label encoding. </a:t>
            </a:r>
            <a:endParaRPr lang="en-US" sz="2000">
              <a:solidFill>
                <a:schemeClr val="bg1"/>
              </a:solidFill>
              <a:latin typeface="Aptos" panose="020B0004020202020204"/>
              <a:cs typeface="Times New Roman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solidFill>
                  <a:schemeClr val="bg1"/>
                </a:solidFill>
                <a:latin typeface="Times New Roman"/>
                <a:cs typeface="Times New Roman"/>
              </a:rPr>
              <a:t>Insufficient weight = 0</a:t>
            </a:r>
            <a:endParaRPr lang="en-US" sz="2000">
              <a:solidFill>
                <a:schemeClr val="bg1"/>
              </a:solidFill>
              <a:latin typeface="Aptos" panose="020B0004020202020204"/>
              <a:cs typeface="Times New Roman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solidFill>
                  <a:schemeClr val="bg1"/>
                </a:solidFill>
                <a:latin typeface="Times New Roman"/>
                <a:cs typeface="Times New Roman"/>
              </a:rPr>
              <a:t>Normal weight = 1</a:t>
            </a:r>
            <a:endParaRPr lang="en-US" sz="2000">
              <a:solidFill>
                <a:schemeClr val="bg1"/>
              </a:solidFill>
              <a:latin typeface="Aptos" panose="020B0004020202020204"/>
              <a:cs typeface="Times New Roman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solidFill>
                  <a:schemeClr val="bg1"/>
                </a:solidFill>
                <a:latin typeface="Times New Roman"/>
                <a:cs typeface="Times New Roman"/>
              </a:rPr>
              <a:t>Obesity level I = 2</a:t>
            </a:r>
            <a:endParaRPr lang="en-US" sz="2000">
              <a:solidFill>
                <a:schemeClr val="bg1"/>
              </a:solidFill>
              <a:latin typeface="Aptos" panose="020B0004020202020204"/>
              <a:cs typeface="Times New Roman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solidFill>
                  <a:schemeClr val="bg1"/>
                </a:solidFill>
                <a:latin typeface="Times New Roman"/>
                <a:cs typeface="Times New Roman"/>
              </a:rPr>
              <a:t>Obesity level II = 3</a:t>
            </a:r>
            <a:endParaRPr lang="en-US" sz="2000">
              <a:solidFill>
                <a:schemeClr val="bg1"/>
              </a:solidFill>
              <a:latin typeface="Aptos" panose="020B0004020202020204"/>
              <a:cs typeface="Times New Roman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solidFill>
                  <a:schemeClr val="bg1"/>
                </a:solidFill>
                <a:latin typeface="Times New Roman"/>
                <a:cs typeface="Times New Roman"/>
              </a:rPr>
              <a:t>Obesity level III = 4</a:t>
            </a:r>
            <a:endParaRPr lang="en-US" sz="2000">
              <a:solidFill>
                <a:schemeClr val="bg1"/>
              </a:solidFill>
              <a:latin typeface="Aptos" panose="020B0004020202020204"/>
              <a:cs typeface="Times New Roman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solidFill>
                  <a:schemeClr val="bg1"/>
                </a:solidFill>
                <a:latin typeface="Times New Roman"/>
                <a:cs typeface="Times New Roman"/>
              </a:rPr>
              <a:t>Overweight level I = 5</a:t>
            </a:r>
            <a:endParaRPr lang="en-US" sz="2000">
              <a:solidFill>
                <a:schemeClr val="bg1"/>
              </a:solidFill>
              <a:latin typeface="Aptos" panose="020B0004020202020204"/>
              <a:cs typeface="Times New Roman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solidFill>
                  <a:schemeClr val="bg1"/>
                </a:solidFill>
                <a:latin typeface="Times New Roman"/>
                <a:cs typeface="Times New Roman"/>
              </a:rPr>
              <a:t>Overweight level II = 6 </a:t>
            </a: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977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colorful pie chart with white text&#10;&#10;Description automatically generated">
            <a:extLst>
              <a:ext uri="{FF2B5EF4-FFF2-40B4-BE49-F238E27FC236}">
                <a16:creationId xmlns:a16="http://schemas.microsoft.com/office/drawing/2014/main" id="{235C9383-02B5-808D-87BF-FF1D1A2D6B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88" b="7668"/>
          <a:stretch/>
        </p:blipFill>
        <p:spPr>
          <a:xfrm>
            <a:off x="811780" y="457200"/>
            <a:ext cx="10568439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374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4CBA9C-6903-77DB-1D7D-90A2BAAFF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694268"/>
            <a:ext cx="3553510" cy="5477932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Data Preparation</a:t>
            </a:r>
          </a:p>
        </p:txBody>
      </p:sp>
      <p:grpSp>
        <p:nvGrpSpPr>
          <p:cNvPr id="10" name="Graphic 38">
            <a:extLst>
              <a:ext uri="{FF2B5EF4-FFF2-40B4-BE49-F238E27FC236}">
                <a16:creationId xmlns:a16="http://schemas.microsoft.com/office/drawing/2014/main" id="{1E8369D0-2C3B-4E27-AC6C-A246AC28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3D5586F-4573-4C57-9793-1EBFDC89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EED35EF-93A0-4921-941C-ECC67AE2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Graphic 4">
            <a:extLst>
              <a:ext uri="{FF2B5EF4-FFF2-40B4-BE49-F238E27FC236}">
                <a16:creationId xmlns:a16="http://schemas.microsoft.com/office/drawing/2014/main" id="{C6F74901-2A71-43C3-837C-27CCD6B6D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37426" y="2203009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17B7142-9D64-4D34-B23C-9471326A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8EB71CD-AB26-440E-A0D5-E1081DB5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423BD2-7458-4680-AF49-5013C9D30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EC11F68A-CC71-4196-BBF3-20CDCD75D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85F9950-F10E-4E64-962B-F7034578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8E19B-4C52-6EC7-193A-C656B0D62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>
                <a:solidFill>
                  <a:schemeClr val="bg1"/>
                </a:solidFill>
                <a:latin typeface="Times New Roman"/>
                <a:cs typeface="Times New Roman"/>
              </a:rPr>
              <a:t>No data normalization was required for this dataset </a:t>
            </a:r>
            <a:endParaRPr lang="en-US" sz="2200">
              <a:solidFill>
                <a:schemeClr val="bg1"/>
              </a:solidFill>
            </a:endParaRPr>
          </a:p>
          <a:p>
            <a:r>
              <a:rPr lang="en-US" sz="2200">
                <a:solidFill>
                  <a:schemeClr val="bg1"/>
                </a:solidFill>
                <a:latin typeface="Times New Roman"/>
                <a:cs typeface="Times New Roman"/>
              </a:rPr>
              <a:t>No variables were dropped </a:t>
            </a:r>
            <a:endParaRPr lang="en-US" sz="2200">
              <a:solidFill>
                <a:schemeClr val="bg1"/>
              </a:solidFill>
              <a:latin typeface="Aptos" panose="020B0004020202020204"/>
              <a:cs typeface="Times New Roman"/>
            </a:endParaRPr>
          </a:p>
          <a:p>
            <a:r>
              <a:rPr lang="en-US" sz="2200">
                <a:solidFill>
                  <a:schemeClr val="bg1"/>
                </a:solidFill>
                <a:latin typeface="Times New Roman"/>
                <a:cs typeface="Times New Roman"/>
              </a:rPr>
              <a:t>One-Hot encoding was used for the Object variables FAVC, SCC, SMOKE, </a:t>
            </a:r>
            <a:r>
              <a:rPr lang="en-US" sz="2200" err="1">
                <a:solidFill>
                  <a:schemeClr val="bg1"/>
                </a:solidFill>
                <a:latin typeface="Times New Roman"/>
                <a:cs typeface="Times New Roman"/>
              </a:rPr>
              <a:t>Family_history_with_overweight</a:t>
            </a:r>
            <a:r>
              <a:rPr lang="en-US" sz="2200">
                <a:solidFill>
                  <a:schemeClr val="bg1"/>
                </a:solidFill>
                <a:latin typeface="Times New Roman"/>
                <a:cs typeface="Times New Roman"/>
              </a:rPr>
              <a:t>, and CAEC in order to make them binary</a:t>
            </a:r>
            <a:endParaRPr lang="en-US" sz="2200">
              <a:solidFill>
                <a:schemeClr val="bg1"/>
              </a:solidFill>
              <a:latin typeface="Aptos" panose="020B0004020202020204"/>
              <a:cs typeface="Times New Roman"/>
            </a:endParaRPr>
          </a:p>
          <a:p>
            <a:r>
              <a:rPr lang="en-US" sz="2200">
                <a:solidFill>
                  <a:schemeClr val="bg1"/>
                </a:solidFill>
                <a:latin typeface="Times New Roman"/>
                <a:cs typeface="Times New Roman"/>
              </a:rPr>
              <a:t>Label encoding was used to convert the “N0beyesdad” object into integer values between 0-6 inclusive.</a:t>
            </a:r>
            <a:endParaRPr lang="en-US" sz="2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378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9A7165-6403-FC63-4170-A1ED3466C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Heat Map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7">
            <a:extLst>
              <a:ext uri="{FF2B5EF4-FFF2-40B4-BE49-F238E27FC236}">
                <a16:creationId xmlns:a16="http://schemas.microsoft.com/office/drawing/2014/main" id="{C974381D-F825-B5B1-29E1-B253E601A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No good linear correlations</a:t>
            </a:r>
          </a:p>
          <a:p>
            <a:r>
              <a:rPr lang="en-US" sz="4000" dirty="0">
                <a:solidFill>
                  <a:schemeClr val="bg1"/>
                </a:solidFill>
              </a:rPr>
              <a:t>Logistic regression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screenshot of a graph&#10;&#10;Description automatically generated">
            <a:extLst>
              <a:ext uri="{FF2B5EF4-FFF2-40B4-BE49-F238E27FC236}">
                <a16:creationId xmlns:a16="http://schemas.microsoft.com/office/drawing/2014/main" id="{F9A35D10-224B-1794-0EFE-2713C23ED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453" y="1332378"/>
            <a:ext cx="5666547" cy="419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187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The Obesity Problem</vt:lpstr>
      <vt:lpstr>Background</vt:lpstr>
      <vt:lpstr>Tools used</vt:lpstr>
      <vt:lpstr>Exploratory Analysis</vt:lpstr>
      <vt:lpstr>PowerPoint Presentation</vt:lpstr>
      <vt:lpstr>Exploratory Analysis Continued</vt:lpstr>
      <vt:lpstr>PowerPoint Presentation</vt:lpstr>
      <vt:lpstr>Data Preparation</vt:lpstr>
      <vt:lpstr>Heat Map</vt:lpstr>
      <vt:lpstr>Experimental Design</vt:lpstr>
      <vt:lpstr>Results</vt:lpstr>
      <vt:lpstr>Findings</vt:lpstr>
      <vt:lpstr>Problems and Solutions</vt:lpstr>
      <vt:lpstr>Future Improvements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249</cp:revision>
  <dcterms:created xsi:type="dcterms:W3CDTF">2024-04-25T16:59:41Z</dcterms:created>
  <dcterms:modified xsi:type="dcterms:W3CDTF">2024-04-26T14:28:20Z</dcterms:modified>
</cp:coreProperties>
</file>