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62" r:id="rId4"/>
    <p:sldId id="263" r:id="rId5"/>
    <p:sldId id="264" r:id="rId6"/>
    <p:sldId id="271" r:id="rId7"/>
    <p:sldId id="266" r:id="rId8"/>
    <p:sldId id="268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273EB7-FF98-4789-B118-75E0A4BAEA4C}" v="3" dt="2019-11-27T04:20:26.012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>
        <p:scale>
          <a:sx n="75" d="100"/>
          <a:sy n="75" d="100"/>
        </p:scale>
        <p:origin x="540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11/26/2019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7391" y="3783043"/>
            <a:ext cx="2827581" cy="1489252"/>
          </a:xfrm>
        </p:spPr>
        <p:txBody>
          <a:bodyPr>
            <a:normAutofit/>
          </a:bodyPr>
          <a:lstStyle/>
          <a:p>
            <a:r>
              <a:rPr lang="en-US" dirty="0"/>
              <a:t>Ruby</a:t>
            </a:r>
          </a:p>
        </p:txBody>
      </p:sp>
      <p:pic>
        <p:nvPicPr>
          <p:cNvPr id="5" name="Picture 4" descr="A picture containing accessory, umbrella, rain&#10;&#10;Description automatically generated">
            <a:extLst>
              <a:ext uri="{FF2B5EF4-FFF2-40B4-BE49-F238E27FC236}">
                <a16:creationId xmlns:a16="http://schemas.microsoft.com/office/drawing/2014/main" id="{278AF92C-8B23-4F2B-967A-69F9AC85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45" y="235226"/>
            <a:ext cx="4895850" cy="48768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72B6335-9295-4419-AE0D-A46E09007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Las Chicas Super Poderosas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B302-9E0B-4FE1-B8F0-139370F008D2}"/>
              </a:ext>
            </a:extLst>
          </p:cNvPr>
          <p:cNvSpPr txBox="1">
            <a:spLocks/>
          </p:cNvSpPr>
          <p:nvPr/>
        </p:nvSpPr>
        <p:spPr>
          <a:xfrm>
            <a:off x="3009900" y="533400"/>
            <a:ext cx="5791200" cy="609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/>
              <a:t>Conceptos del paradigma 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B4D4B-89E0-4608-8703-64B0A75B500E}"/>
              </a:ext>
            </a:extLst>
          </p:cNvPr>
          <p:cNvSpPr txBox="1"/>
          <p:nvPr/>
        </p:nvSpPr>
        <p:spPr>
          <a:xfrm>
            <a:off x="189283" y="3198167"/>
            <a:ext cx="250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6">
                    <a:lumMod val="75000"/>
                  </a:schemeClr>
                </a:solidFill>
              </a:rPr>
              <a:t>EXPRESIVIDAD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95F31-EAB4-44E4-941D-A8BCF2DF7B86}"/>
              </a:ext>
            </a:extLst>
          </p:cNvPr>
          <p:cNvSpPr txBox="1"/>
          <p:nvPr/>
        </p:nvSpPr>
        <p:spPr>
          <a:xfrm>
            <a:off x="6960343" y="3708231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00B050"/>
                </a:solidFill>
              </a:rPr>
              <a:t>EFECTO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CE9AB-5DFA-4A9D-8040-B35673A01015}"/>
              </a:ext>
            </a:extLst>
          </p:cNvPr>
          <p:cNvSpPr txBox="1"/>
          <p:nvPr/>
        </p:nvSpPr>
        <p:spPr>
          <a:xfrm>
            <a:off x="8851900" y="2488168"/>
            <a:ext cx="264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002060"/>
                </a:solidFill>
              </a:rPr>
              <a:t>INMUTABILIDAD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548978B-3B82-4925-8CDE-6E3FBA5C94E1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 rot="10800000" flipV="1">
            <a:off x="1440234" y="838199"/>
            <a:ext cx="1569667" cy="235996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B6E9BF5-F8BB-40E7-8C0B-13F0000CBCFA}"/>
              </a:ext>
            </a:extLst>
          </p:cNvPr>
          <p:cNvCxnSpPr>
            <a:stCxn id="2" idx="3"/>
            <a:endCxn id="6" idx="0"/>
          </p:cNvCxnSpPr>
          <p:nvPr/>
        </p:nvCxnSpPr>
        <p:spPr>
          <a:xfrm>
            <a:off x="8801100" y="838200"/>
            <a:ext cx="1371600" cy="164996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8097459-C620-449B-9650-D60575EE9851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5524956" y="1523543"/>
            <a:ext cx="2565231" cy="1804143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71935C3-C7B1-41E7-9E14-60B38C0FEDCA}"/>
              </a:ext>
            </a:extLst>
          </p:cNvPr>
          <p:cNvSpPr/>
          <p:nvPr/>
        </p:nvSpPr>
        <p:spPr>
          <a:xfrm>
            <a:off x="2945404" y="3370281"/>
            <a:ext cx="3597275" cy="26495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05B543-4F92-4338-9F5B-4C914B08E896}"/>
              </a:ext>
            </a:extLst>
          </p:cNvPr>
          <p:cNvSpPr txBox="1"/>
          <p:nvPr/>
        </p:nvSpPr>
        <p:spPr>
          <a:xfrm rot="18268834">
            <a:off x="2141625" y="4344939"/>
            <a:ext cx="3142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RESPONSABILIDAD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D89DB-138E-4173-B94F-961FFA9E3706}"/>
              </a:ext>
            </a:extLst>
          </p:cNvPr>
          <p:cNvSpPr txBox="1"/>
          <p:nvPr/>
        </p:nvSpPr>
        <p:spPr>
          <a:xfrm>
            <a:off x="3416410" y="5995771"/>
            <a:ext cx="263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POLIMORFISMO</a:t>
            </a:r>
            <a:endParaRPr 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0359F-C6A0-4827-B211-ECC7A8836B06}"/>
              </a:ext>
            </a:extLst>
          </p:cNvPr>
          <p:cNvSpPr txBox="1"/>
          <p:nvPr/>
        </p:nvSpPr>
        <p:spPr>
          <a:xfrm rot="3337412">
            <a:off x="4196561" y="4455111"/>
            <a:ext cx="328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ENCAPSULAMIENTO</a:t>
            </a:r>
            <a:endParaRPr lang="en-US" sz="2400" b="1" dirty="0"/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0F9E51-3E92-4CE9-B4A4-C686C85C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239" y="3645931"/>
            <a:ext cx="2632075" cy="309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2BFE-9C90-42EC-B740-EA187330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900" y="1193800"/>
            <a:ext cx="8966200" cy="1054099"/>
          </a:xfrm>
        </p:spPr>
        <p:txBody>
          <a:bodyPr>
            <a:normAutofit fontScale="90000"/>
          </a:bodyPr>
          <a:lstStyle/>
          <a:p>
            <a:r>
              <a:rPr lang="es-AR" dirty="0"/>
              <a:t>¡Gracias por su atención!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521B8-8550-4886-ACAD-E5235EAE2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3568700" cy="457200"/>
          </a:xfrm>
        </p:spPr>
        <p:txBody>
          <a:bodyPr/>
          <a:lstStyle/>
          <a:p>
            <a:r>
              <a:rPr lang="es-AR" dirty="0"/>
              <a:t>Las Chicas Super Poderosas</a:t>
            </a:r>
            <a:endParaRPr lang="en-US" dirty="0"/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C6E7B1F-F500-4702-AADA-ED0C16FC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752" y="2183764"/>
            <a:ext cx="2394150" cy="33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945"/>
            <a:ext cx="9601200" cy="533056"/>
          </a:xfrm>
        </p:spPr>
        <p:txBody>
          <a:bodyPr/>
          <a:lstStyle/>
          <a:p>
            <a:r>
              <a:rPr lang="es-AR" dirty="0"/>
              <a:t>A</a:t>
            </a:r>
            <a:r>
              <a:rPr lang="en-US" dirty="0"/>
              <a:t>SPECTOS A ANALIZAR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57126"/>
            <a:ext cx="9601200" cy="51388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ES" sz="11200" dirty="0"/>
              <a:t>● Introducción.</a:t>
            </a:r>
          </a:p>
          <a:p>
            <a:pPr marL="0" indent="0">
              <a:buNone/>
            </a:pPr>
            <a:r>
              <a:rPr lang="es-ES" sz="11200" dirty="0"/>
              <a:t>● Disciplina de Tipado.</a:t>
            </a:r>
          </a:p>
          <a:p>
            <a:pPr marL="0" indent="0">
              <a:buNone/>
            </a:pPr>
            <a:r>
              <a:rPr lang="es-ES" sz="11200" dirty="0"/>
              <a:t>● Interpretación.</a:t>
            </a:r>
          </a:p>
          <a:p>
            <a:pPr marL="0" indent="0">
              <a:buNone/>
            </a:pPr>
            <a:r>
              <a:rPr lang="es-ES" sz="11200" dirty="0"/>
              <a:t>● </a:t>
            </a:r>
            <a:r>
              <a:rPr lang="es-ES" sz="11200" dirty="0" err="1"/>
              <a:t>Metaprogramación</a:t>
            </a:r>
            <a:r>
              <a:rPr lang="es-ES" sz="11200" dirty="0"/>
              <a:t>.</a:t>
            </a:r>
          </a:p>
          <a:p>
            <a:pPr marL="0" indent="0">
              <a:buNone/>
            </a:pPr>
            <a:r>
              <a:rPr lang="es-ES" sz="11200" dirty="0"/>
              <a:t>● Clases abiertas – </a:t>
            </a:r>
            <a:r>
              <a:rPr lang="es-ES" sz="11200" dirty="0" err="1"/>
              <a:t>Monkey</a:t>
            </a:r>
            <a:r>
              <a:rPr lang="es-ES" sz="11200" dirty="0"/>
              <a:t> </a:t>
            </a:r>
            <a:r>
              <a:rPr lang="es-ES" sz="11200" dirty="0" err="1"/>
              <a:t>Patching</a:t>
            </a:r>
            <a:endParaRPr lang="es-ES" sz="11200" dirty="0"/>
          </a:p>
          <a:p>
            <a:pPr marL="0" indent="0">
              <a:buNone/>
            </a:pPr>
            <a:r>
              <a:rPr lang="es-ES" sz="11200" dirty="0"/>
              <a:t>● Módulos – </a:t>
            </a:r>
            <a:r>
              <a:rPr lang="es-ES" sz="11200" dirty="0" err="1"/>
              <a:t>Mixins</a:t>
            </a:r>
            <a:r>
              <a:rPr lang="es-ES" sz="11200" dirty="0"/>
              <a:t>.</a:t>
            </a:r>
          </a:p>
          <a:p>
            <a:pPr marL="0" indent="0">
              <a:buNone/>
            </a:pPr>
            <a:r>
              <a:rPr lang="es-ES" sz="11200" dirty="0"/>
              <a:t>● Pureza.</a:t>
            </a:r>
          </a:p>
          <a:p>
            <a:pPr marL="0" indent="0">
              <a:buNone/>
            </a:pPr>
            <a:r>
              <a:rPr lang="es-ES" sz="11200" dirty="0"/>
              <a:t>● Objetos.</a:t>
            </a:r>
          </a:p>
          <a:p>
            <a:pPr marL="0" indent="0">
              <a:buNone/>
            </a:pPr>
            <a:r>
              <a:rPr lang="es-ES" sz="11200" dirty="0"/>
              <a:t>● Conceptos del paradigma que se ven reflejados en el lenguaje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874643"/>
          </a:xfrm>
        </p:spPr>
        <p:txBody>
          <a:bodyPr>
            <a:normAutofit/>
          </a:bodyPr>
          <a:lstStyle/>
          <a:p>
            <a:r>
              <a:rPr lang="en-US" sz="4000" dirty="0"/>
              <a:t>Hola, me </a:t>
            </a:r>
            <a:r>
              <a:rPr lang="es-AR" sz="4000" dirty="0"/>
              <a:t>presento ¡Soy Ruby!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3D2F-4C82-4AA8-845D-6846F87F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05948"/>
            <a:ext cx="9601200" cy="4916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dirty="0"/>
              <a:t>Soy un lenguaje de programación de alto nivel y nací en </a:t>
            </a:r>
            <a:r>
              <a:rPr lang="es-AR" sz="2800" b="1" dirty="0"/>
              <a:t>1993</a:t>
            </a:r>
            <a:r>
              <a:rPr lang="es-AR" sz="2800" dirty="0"/>
              <a:t>.</a:t>
            </a:r>
          </a:p>
          <a:p>
            <a:pPr marL="0" indent="0">
              <a:buNone/>
            </a:pPr>
            <a:r>
              <a:rPr lang="es-AR" sz="2800" dirty="0"/>
              <a:t>Fui creado por </a:t>
            </a:r>
            <a:r>
              <a:rPr lang="en-US" sz="2800" b="1" dirty="0"/>
              <a:t>Yukihiro “Matz” Matsumoto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Japón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 err="1"/>
              <a:t>Según</a:t>
            </a:r>
            <a:r>
              <a:rPr lang="en-US" sz="2800" dirty="0"/>
              <a:t> </a:t>
            </a:r>
            <a:r>
              <a:rPr lang="en-US" sz="2800" dirty="0" err="1"/>
              <a:t>él</a:t>
            </a:r>
            <a:r>
              <a:rPr lang="en-US" sz="2800" dirty="0"/>
              <a:t>, </a:t>
            </a:r>
            <a:r>
              <a:rPr lang="en-US" sz="2800" dirty="0" err="1"/>
              <a:t>soporto</a:t>
            </a:r>
            <a:r>
              <a:rPr lang="en-US" sz="2800" dirty="0"/>
              <a:t> el </a:t>
            </a:r>
            <a:r>
              <a:rPr lang="es-AR" sz="2800" dirty="0"/>
              <a:t>paradigma</a:t>
            </a:r>
            <a:r>
              <a:rPr lang="en-US" sz="2800" dirty="0"/>
              <a:t> por </a:t>
            </a:r>
            <a:r>
              <a:rPr lang="en-US" sz="2800" dirty="0" err="1"/>
              <a:t>procedimientos</a:t>
            </a:r>
            <a:r>
              <a:rPr lang="en-US" sz="2800" dirty="0"/>
              <a:t>, el </a:t>
            </a:r>
            <a:r>
              <a:rPr lang="en-US" sz="2800" dirty="0" err="1"/>
              <a:t>paradigma</a:t>
            </a:r>
            <a:r>
              <a:rPr lang="en-US" sz="2800" dirty="0"/>
              <a:t> </a:t>
            </a:r>
            <a:r>
              <a:rPr lang="en-US" sz="2800" dirty="0" err="1"/>
              <a:t>funcional</a:t>
            </a:r>
            <a:r>
              <a:rPr lang="en-US" sz="2800" dirty="0"/>
              <a:t> y el </a:t>
            </a:r>
            <a:r>
              <a:rPr lang="en-US" sz="2800" dirty="0" err="1"/>
              <a:t>paradigma</a:t>
            </a:r>
            <a:r>
              <a:rPr lang="en-US" sz="2800" dirty="0"/>
              <a:t> </a:t>
            </a:r>
            <a:r>
              <a:rPr lang="en-US" sz="2800" dirty="0" err="1"/>
              <a:t>orientado</a:t>
            </a:r>
            <a:r>
              <a:rPr lang="en-US" sz="2800" dirty="0"/>
              <a:t> a </a:t>
            </a:r>
            <a:r>
              <a:rPr lang="en-US" sz="2800" dirty="0" err="1"/>
              <a:t>objetos</a:t>
            </a:r>
            <a:r>
              <a:rPr lang="en-US" sz="2800" dirty="0"/>
              <a:t>. Pero me </a:t>
            </a:r>
            <a:r>
              <a:rPr lang="en-US" sz="2800" dirty="0" err="1"/>
              <a:t>gusta</a:t>
            </a:r>
            <a:r>
              <a:rPr lang="en-US" sz="2800" dirty="0"/>
              <a:t> </a:t>
            </a:r>
            <a:r>
              <a:rPr lang="en-US" sz="2800" dirty="0" err="1"/>
              <a:t>reconocerme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uno</a:t>
            </a:r>
            <a:r>
              <a:rPr lang="en-US" sz="2800" dirty="0"/>
              <a:t> de los </a:t>
            </a:r>
            <a:r>
              <a:rPr lang="en-US" sz="2800" dirty="0" err="1"/>
              <a:t>lenguajes</a:t>
            </a:r>
            <a:r>
              <a:rPr lang="en-US" sz="2800" dirty="0"/>
              <a:t> </a:t>
            </a:r>
            <a:r>
              <a:rPr lang="en-US" sz="2800" b="1" dirty="0" err="1"/>
              <a:t>orientado</a:t>
            </a:r>
            <a:r>
              <a:rPr lang="en-US" sz="2800" b="1" dirty="0"/>
              <a:t> a </a:t>
            </a:r>
            <a:r>
              <a:rPr lang="en-US" sz="2800" b="1" dirty="0" err="1"/>
              <a:t>objetos</a:t>
            </a:r>
            <a:r>
              <a:rPr lang="en-US" sz="2800" b="1" dirty="0"/>
              <a:t> </a:t>
            </a:r>
            <a:r>
              <a:rPr lang="es-AR" sz="2800" dirty="0"/>
              <a:t>más</a:t>
            </a:r>
            <a:r>
              <a:rPr lang="en-US" sz="2800" dirty="0"/>
              <a:t> puro.</a:t>
            </a:r>
          </a:p>
          <a:p>
            <a:pPr marL="0" indent="0">
              <a:buNone/>
            </a:pPr>
            <a:r>
              <a:rPr lang="en-US" sz="2800" dirty="0" err="1"/>
              <a:t>Fui</a:t>
            </a:r>
            <a:r>
              <a:rPr lang="en-US" sz="2800" dirty="0"/>
              <a:t> </a:t>
            </a:r>
            <a:r>
              <a:rPr lang="en-US" sz="2800" dirty="0" err="1"/>
              <a:t>muy</a:t>
            </a:r>
            <a:r>
              <a:rPr lang="en-US" sz="2800" dirty="0"/>
              <a:t> </a:t>
            </a:r>
            <a:r>
              <a:rPr lang="en-US" sz="2800" dirty="0" err="1"/>
              <a:t>influenciado</a:t>
            </a:r>
            <a:r>
              <a:rPr lang="en-US" sz="2800" dirty="0"/>
              <a:t> por Smalltalk, Perl y Python. Por </a:t>
            </a:r>
            <a:r>
              <a:rPr lang="en-US" sz="2800" dirty="0" err="1"/>
              <a:t>eso</a:t>
            </a:r>
            <a:r>
              <a:rPr lang="en-US" sz="2800" dirty="0"/>
              <a:t> es que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encontrarme</a:t>
            </a:r>
            <a:r>
              <a:rPr lang="en-US" sz="2800" dirty="0"/>
              <a:t> </a:t>
            </a:r>
            <a:r>
              <a:rPr lang="en-US" sz="2800" dirty="0" err="1"/>
              <a:t>algunas</a:t>
            </a:r>
            <a:r>
              <a:rPr lang="en-US" sz="2800" dirty="0"/>
              <a:t> similitudes con </a:t>
            </a:r>
            <a:r>
              <a:rPr lang="en-US" sz="2800" dirty="0" err="1"/>
              <a:t>ellos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77" y="450574"/>
            <a:ext cx="2839279" cy="798099"/>
          </a:xfrm>
        </p:spPr>
        <p:txBody>
          <a:bodyPr>
            <a:normAutofit/>
          </a:bodyPr>
          <a:lstStyle/>
          <a:p>
            <a:r>
              <a:rPr lang="en-US" sz="4400" dirty="0"/>
              <a:t>Mi </a:t>
            </a:r>
            <a:r>
              <a:rPr lang="en-US" sz="4400" dirty="0" err="1"/>
              <a:t>Tipado</a:t>
            </a:r>
            <a:r>
              <a:rPr lang="en-US" sz="4400" dirty="0"/>
              <a:t>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EA921-E8D7-4805-A43A-E1EF609BBA7F}"/>
              </a:ext>
            </a:extLst>
          </p:cNvPr>
          <p:cNvSpPr txBox="1"/>
          <p:nvPr/>
        </p:nvSpPr>
        <p:spPr>
          <a:xfrm>
            <a:off x="1050236" y="2779884"/>
            <a:ext cx="200770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400" dirty="0"/>
              <a:t>Dinámico</a:t>
            </a:r>
            <a:endParaRPr lang="en-US" sz="3400" dirty="0"/>
          </a:p>
          <a:p>
            <a:pPr marL="457200" indent="-457200">
              <a:buFontTx/>
              <a:buChar char="-"/>
            </a:pPr>
            <a:endParaRPr lang="en-US" sz="3400" dirty="0"/>
          </a:p>
          <a:p>
            <a:pPr marL="457200" indent="-457200">
              <a:buFontTx/>
              <a:buChar char="-"/>
            </a:pPr>
            <a:endParaRPr lang="en-US" sz="3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E0C9E38-C523-4991-9FEE-3062A4009EA1}"/>
              </a:ext>
            </a:extLst>
          </p:cNvPr>
          <p:cNvSpPr txBox="1">
            <a:spLocks/>
          </p:cNvSpPr>
          <p:nvPr/>
        </p:nvSpPr>
        <p:spPr>
          <a:xfrm>
            <a:off x="7043532" y="246752"/>
            <a:ext cx="4552120" cy="10019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Mi </a:t>
            </a:r>
            <a:r>
              <a:rPr lang="en-US" sz="4400" dirty="0" err="1"/>
              <a:t>Interpretación</a:t>
            </a:r>
            <a:endParaRPr lang="en-US" sz="4400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88AC5CD-A39C-46FE-8BF2-2C0A4B9A789B}"/>
              </a:ext>
            </a:extLst>
          </p:cNvPr>
          <p:cNvSpPr/>
          <p:nvPr/>
        </p:nvSpPr>
        <p:spPr>
          <a:xfrm>
            <a:off x="647699" y="4320209"/>
            <a:ext cx="10896601" cy="159026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400" dirty="0"/>
              <a:t>Soporto </a:t>
            </a:r>
            <a:r>
              <a:rPr lang="es-AR" sz="3400" dirty="0" err="1"/>
              <a:t>instrospección</a:t>
            </a:r>
            <a:r>
              <a:rPr lang="es-AR" sz="3400" dirty="0"/>
              <a:t>, reflexión y </a:t>
            </a:r>
            <a:r>
              <a:rPr lang="es-AR" sz="3400" dirty="0" err="1"/>
              <a:t>metaprogramación</a:t>
            </a:r>
            <a:endParaRPr lang="en-US" sz="3400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05C81A2-2F9C-44E3-A122-51F1A8E4B8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2514" y="1611624"/>
            <a:ext cx="1494525" cy="768624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70B3C17-6F41-4EB0-9274-9E6B9E02F2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86536" y="1581806"/>
            <a:ext cx="1998110" cy="1331843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66E69D-9BC8-4453-A283-591CF0BE22CA}"/>
              </a:ext>
            </a:extLst>
          </p:cNvPr>
          <p:cNvSpPr txBox="1"/>
          <p:nvPr/>
        </p:nvSpPr>
        <p:spPr>
          <a:xfrm>
            <a:off x="3780182" y="3303103"/>
            <a:ext cx="17426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400" dirty="0"/>
              <a:t>Flexible</a:t>
            </a:r>
            <a:endParaRPr lang="en-US" sz="3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FD557-349A-4929-B5C7-79112AC9E3F4}"/>
              </a:ext>
            </a:extLst>
          </p:cNvPr>
          <p:cNvSpPr txBox="1"/>
          <p:nvPr/>
        </p:nvSpPr>
        <p:spPr>
          <a:xfrm>
            <a:off x="7069208" y="1419393"/>
            <a:ext cx="450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¡No necesito que me compilen!</a:t>
            </a:r>
            <a:endParaRPr lang="en-US" sz="2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282EE7-16F5-48FF-8D4C-EA5FD755AEA2}"/>
              </a:ext>
            </a:extLst>
          </p:cNvPr>
          <p:cNvCxnSpPr/>
          <p:nvPr/>
        </p:nvCxnSpPr>
        <p:spPr>
          <a:xfrm>
            <a:off x="9283147" y="1995936"/>
            <a:ext cx="0" cy="999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226A90-079C-41DF-8968-E12DDB2443A2}"/>
              </a:ext>
            </a:extLst>
          </p:cNvPr>
          <p:cNvSpPr txBox="1"/>
          <p:nvPr/>
        </p:nvSpPr>
        <p:spPr>
          <a:xfrm>
            <a:off x="8015907" y="3072271"/>
            <a:ext cx="25344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400" dirty="0"/>
              <a:t>Interpretado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619" y="0"/>
            <a:ext cx="8638761" cy="1142385"/>
          </a:xfrm>
        </p:spPr>
        <p:txBody>
          <a:bodyPr>
            <a:normAutofit fontScale="90000"/>
          </a:bodyPr>
          <a:lstStyle/>
          <a:p>
            <a:r>
              <a:rPr lang="es-AR" sz="4000" dirty="0"/>
              <a:t>Hablemos de.. METAPROGRAMACIÓN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66690-18D6-46BD-A0E4-D839BBBCCDC7}"/>
              </a:ext>
            </a:extLst>
          </p:cNvPr>
          <p:cNvSpPr txBox="1"/>
          <p:nvPr/>
        </p:nvSpPr>
        <p:spPr>
          <a:xfrm>
            <a:off x="1776619" y="1508760"/>
            <a:ext cx="8638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dirty="0"/>
              <a:t>Técnica con la que se puede escribir código que genera código de forma dinámica en tiempo de ejecución.</a:t>
            </a:r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488503-AD39-4084-A3F2-71A384040492}"/>
              </a:ext>
            </a:extLst>
          </p:cNvPr>
          <p:cNvSpPr txBox="1">
            <a:spLocks/>
          </p:cNvSpPr>
          <p:nvPr/>
        </p:nvSpPr>
        <p:spPr>
          <a:xfrm>
            <a:off x="1567481" y="2729528"/>
            <a:ext cx="7466773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/>
              <a:t>¿Código para generar código?</a:t>
            </a:r>
            <a:endParaRPr lang="en-US" sz="40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014D1BA-F0FE-4186-AE6C-4F038200F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668" y="3352463"/>
            <a:ext cx="2475424" cy="28245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136C4A-5FAB-4BF9-922A-FFDB22F1BE09}"/>
              </a:ext>
            </a:extLst>
          </p:cNvPr>
          <p:cNvSpPr txBox="1"/>
          <p:nvPr/>
        </p:nvSpPr>
        <p:spPr>
          <a:xfrm>
            <a:off x="1567481" y="4206856"/>
            <a:ext cx="761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dirty="0"/>
              <a:t>¡Si! Se pueden definir y/o modificar métodos y clases en tiempo de ejecución. 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C37B03-34F0-4A1B-B72F-3916AE496FF2}"/>
              </a:ext>
            </a:extLst>
          </p:cNvPr>
          <p:cNvSpPr txBox="1">
            <a:spLocks/>
          </p:cNvSpPr>
          <p:nvPr/>
        </p:nvSpPr>
        <p:spPr>
          <a:xfrm>
            <a:off x="629478" y="344557"/>
            <a:ext cx="10933043" cy="14312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4000" dirty="0"/>
              <a:t>Algunos ejemplos de herramientas para que puedas programar conmigo..</a:t>
            </a:r>
            <a:endParaRPr lang="en-US" sz="4000" dirty="0"/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D48291F7-E56B-4DC8-BBEB-32ED4A1C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217" y="2204720"/>
            <a:ext cx="3035783" cy="3035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2E602-C8BD-4475-97F2-F57C35E02406}"/>
              </a:ext>
            </a:extLst>
          </p:cNvPr>
          <p:cNvSpPr txBox="1"/>
          <p:nvPr/>
        </p:nvSpPr>
        <p:spPr>
          <a:xfrm>
            <a:off x="629478" y="2204720"/>
            <a:ext cx="89783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AR" sz="2400" dirty="0"/>
              <a:t>¿Cómo defino métodos dinámicamente? </a:t>
            </a:r>
            <a:r>
              <a:rPr lang="es-AR" sz="2400" b="1" dirty="0" err="1"/>
              <a:t>method_missing</a:t>
            </a:r>
            <a:endParaRPr lang="es-AR" sz="2400" b="1" dirty="0"/>
          </a:p>
          <a:p>
            <a:pPr marL="285750" indent="-285750">
              <a:buFontTx/>
              <a:buChar char="-"/>
            </a:pPr>
            <a:endParaRPr lang="es-AR" sz="2400" b="1" dirty="0"/>
          </a:p>
          <a:p>
            <a:pPr marL="285750" indent="-285750">
              <a:buFontTx/>
              <a:buChar char="-"/>
            </a:pPr>
            <a:r>
              <a:rPr lang="es-AR" sz="2400" dirty="0"/>
              <a:t>Defino diferentes métodos para una instancia de una clase con </a:t>
            </a:r>
            <a:r>
              <a:rPr lang="es-AR" sz="2400" b="1" dirty="0" err="1"/>
              <a:t>define_method</a:t>
            </a:r>
            <a:endParaRPr lang="es-AR" sz="2400" b="1" dirty="0"/>
          </a:p>
          <a:p>
            <a:endParaRPr lang="es-AR" sz="2400" b="1" dirty="0"/>
          </a:p>
          <a:p>
            <a:pPr marL="285750" indent="-285750">
              <a:buFontTx/>
              <a:buChar char="-"/>
            </a:pPr>
            <a:r>
              <a:rPr lang="es-AR" sz="2400" dirty="0"/>
              <a:t>Remuevo un método de una clase con </a:t>
            </a:r>
            <a:r>
              <a:rPr lang="es-AR" sz="2400" b="1" dirty="0" err="1"/>
              <a:t>remove_method</a:t>
            </a:r>
            <a:endParaRPr lang="es-AR" sz="2400" b="1" dirty="0"/>
          </a:p>
          <a:p>
            <a:endParaRPr lang="es-AR" sz="2400" b="1" dirty="0"/>
          </a:p>
          <a:p>
            <a:pPr marL="285750" indent="-285750">
              <a:buFontTx/>
              <a:buChar char="-"/>
            </a:pPr>
            <a:r>
              <a:rPr lang="es-AR" sz="2400" dirty="0"/>
              <a:t>Hago que la clase no responda a cierto método, ni siquiera utilizando look up con </a:t>
            </a:r>
            <a:r>
              <a:rPr lang="es-AR" sz="2400" b="1" dirty="0" err="1"/>
              <a:t>undef</a:t>
            </a:r>
            <a:r>
              <a:rPr lang="es-AR" sz="2400" b="1" dirty="0"/>
              <a:t>_ </a:t>
            </a:r>
            <a:r>
              <a:rPr lang="es-AR" sz="2400" b="1" dirty="0" err="1"/>
              <a:t>method</a:t>
            </a:r>
            <a:endParaRPr lang="es-AR" sz="2400" b="1" dirty="0"/>
          </a:p>
          <a:p>
            <a:pPr marL="285750" indent="-285750">
              <a:buFontTx/>
              <a:buChar char="-"/>
            </a:pPr>
            <a:endParaRPr lang="es-AR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885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755" y="357809"/>
            <a:ext cx="3621157" cy="742122"/>
          </a:xfrm>
        </p:spPr>
        <p:txBody>
          <a:bodyPr>
            <a:normAutofit/>
          </a:bodyPr>
          <a:lstStyle/>
          <a:p>
            <a:r>
              <a:rPr lang="es-AR" sz="3600" dirty="0"/>
              <a:t>Clases abiertas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D06F9-07D6-4DF3-B3DD-565593E8C3C2}"/>
              </a:ext>
            </a:extLst>
          </p:cNvPr>
          <p:cNvSpPr txBox="1"/>
          <p:nvPr/>
        </p:nvSpPr>
        <p:spPr>
          <a:xfrm>
            <a:off x="4041912" y="1072346"/>
            <a:ext cx="772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Clases que se pueden modificar en cualquier momento</a:t>
            </a:r>
            <a:endParaRPr lang="en-US" sz="24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7B8AE1D-0A71-437C-B132-B221714113AC}"/>
              </a:ext>
            </a:extLst>
          </p:cNvPr>
          <p:cNvCxnSpPr>
            <a:cxnSpLocks/>
            <a:stCxn id="2" idx="2"/>
            <a:endCxn id="7" idx="1"/>
          </p:cNvCxnSpPr>
          <p:nvPr/>
        </p:nvCxnSpPr>
        <p:spPr>
          <a:xfrm rot="16200000" flipH="1">
            <a:off x="3034999" y="296266"/>
            <a:ext cx="203248" cy="181057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2C09B5AE-90B5-4902-A646-1F6610E2E47F}"/>
              </a:ext>
            </a:extLst>
          </p:cNvPr>
          <p:cNvSpPr txBox="1">
            <a:spLocks/>
          </p:cNvSpPr>
          <p:nvPr/>
        </p:nvSpPr>
        <p:spPr>
          <a:xfrm>
            <a:off x="897007" y="2187832"/>
            <a:ext cx="2239616" cy="7421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/>
              <a:t>Ventajas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0B9EF-C1A2-400A-8A26-356BEF597FD9}"/>
              </a:ext>
            </a:extLst>
          </p:cNvPr>
          <p:cNvSpPr txBox="1"/>
          <p:nvPr/>
        </p:nvSpPr>
        <p:spPr>
          <a:xfrm>
            <a:off x="6096000" y="2145124"/>
            <a:ext cx="5066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Flexibilidad a la hora de agregar comportamiento en métodos.</a:t>
            </a:r>
          </a:p>
          <a:p>
            <a:r>
              <a:rPr lang="es-AR" sz="2400" dirty="0"/>
              <a:t>Aumenta la dinámica del lenguaje.</a:t>
            </a:r>
          </a:p>
          <a:p>
            <a:endParaRPr lang="en-US" sz="24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474F6C2-5CA0-4F76-AE8C-0DC18361898E}"/>
              </a:ext>
            </a:extLst>
          </p:cNvPr>
          <p:cNvSpPr txBox="1">
            <a:spLocks/>
          </p:cNvSpPr>
          <p:nvPr/>
        </p:nvSpPr>
        <p:spPr>
          <a:xfrm>
            <a:off x="897007" y="4017855"/>
            <a:ext cx="2952751" cy="7421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/>
              <a:t>Desventajas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511136-AAF6-4587-A1AA-84EDC509B75C}"/>
              </a:ext>
            </a:extLst>
          </p:cNvPr>
          <p:cNvCxnSpPr>
            <a:cxnSpLocks/>
          </p:cNvCxnSpPr>
          <p:nvPr/>
        </p:nvCxnSpPr>
        <p:spPr>
          <a:xfrm>
            <a:off x="3136623" y="2664910"/>
            <a:ext cx="26943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FD59A5-E815-43A8-A574-0CB0CF9E3D94}"/>
              </a:ext>
            </a:extLst>
          </p:cNvPr>
          <p:cNvCxnSpPr>
            <a:cxnSpLocks/>
          </p:cNvCxnSpPr>
          <p:nvPr/>
        </p:nvCxnSpPr>
        <p:spPr>
          <a:xfrm>
            <a:off x="3849758" y="4500336"/>
            <a:ext cx="19811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18377E-6BC9-4333-BA18-CE4355ABDB0F}"/>
              </a:ext>
            </a:extLst>
          </p:cNvPr>
          <p:cNvSpPr txBox="1"/>
          <p:nvPr/>
        </p:nvSpPr>
        <p:spPr>
          <a:xfrm>
            <a:off x="6096000" y="3900171"/>
            <a:ext cx="5066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Alterar las clases estándar nos puede llevar a, por ejemplo, valores incoherentes.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2C56-57BF-4A90-A875-87164A81412E}"/>
              </a:ext>
            </a:extLst>
          </p:cNvPr>
          <p:cNvSpPr txBox="1">
            <a:spLocks/>
          </p:cNvSpPr>
          <p:nvPr/>
        </p:nvSpPr>
        <p:spPr>
          <a:xfrm>
            <a:off x="4952309" y="419100"/>
            <a:ext cx="2287381" cy="812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/>
              <a:t>Módulos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B72A7-4F21-4FC8-A84F-DBD19768C469}"/>
              </a:ext>
            </a:extLst>
          </p:cNvPr>
          <p:cNvSpPr txBox="1"/>
          <p:nvPr/>
        </p:nvSpPr>
        <p:spPr>
          <a:xfrm>
            <a:off x="552449" y="1066800"/>
            <a:ext cx="1108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Agrupan métodos, constantes, clases. Son similares a las clases pero </a:t>
            </a:r>
            <a:r>
              <a:rPr lang="es-ES" sz="2400" b="1" dirty="0"/>
              <a:t>no</a:t>
            </a:r>
            <a:r>
              <a:rPr lang="es-ES" sz="2400" dirty="0"/>
              <a:t> se pueden instanciar objetos a partir de ellos. Se declaran con la palabra clave "module"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96859-AAC7-4E5E-A729-59F9C55A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90" y="2740660"/>
            <a:ext cx="4124960" cy="309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6C29A-4369-4FDD-BE0F-0675134719B1}"/>
              </a:ext>
            </a:extLst>
          </p:cNvPr>
          <p:cNvSpPr txBox="1"/>
          <p:nvPr/>
        </p:nvSpPr>
        <p:spPr>
          <a:xfrm>
            <a:off x="1066800" y="2459504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1) Sirven como “Librerías”. Generalmente se agrupan por tener algo en común.</a:t>
            </a:r>
          </a:p>
          <a:p>
            <a:r>
              <a:rPr lang="es-ES" sz="2400" dirty="0"/>
              <a:t>2) Proveen un "</a:t>
            </a:r>
            <a:r>
              <a:rPr lang="es-ES" sz="2400" dirty="0" err="1"/>
              <a:t>namespace</a:t>
            </a:r>
            <a:r>
              <a:rPr lang="es-ES" sz="2400" dirty="0"/>
              <a:t>”.</a:t>
            </a:r>
          </a:p>
          <a:p>
            <a:r>
              <a:rPr lang="es-ES" sz="2400" dirty="0"/>
              <a:t>3) Permiten implementar </a:t>
            </a:r>
            <a:r>
              <a:rPr lang="es-ES" sz="2400" dirty="0" err="1"/>
              <a:t>Mixins</a:t>
            </a:r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99EF38-45E2-4FD1-A794-365B77404D6F}"/>
              </a:ext>
            </a:extLst>
          </p:cNvPr>
          <p:cNvSpPr txBox="1">
            <a:spLocks/>
          </p:cNvSpPr>
          <p:nvPr/>
        </p:nvSpPr>
        <p:spPr>
          <a:xfrm>
            <a:off x="2423160" y="4590871"/>
            <a:ext cx="2468880" cy="812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/>
              <a:t>¿</a:t>
            </a:r>
            <a:r>
              <a:rPr lang="es-AR" sz="4000" dirty="0" err="1"/>
              <a:t>Mixins</a:t>
            </a:r>
            <a:r>
              <a:rPr lang="es-AR" sz="4000" dirty="0"/>
              <a:t>?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65B5F4-3D09-4A07-A4B4-EC55665A319A}"/>
              </a:ext>
            </a:extLst>
          </p:cNvPr>
          <p:cNvSpPr txBox="1"/>
          <p:nvPr/>
        </p:nvSpPr>
        <p:spPr>
          <a:xfrm>
            <a:off x="313979" y="5332611"/>
            <a:ext cx="6687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Técnica para la reutilización de código. Se busca que un </a:t>
            </a:r>
            <a:r>
              <a:rPr lang="es-ES" sz="2400" dirty="0" err="1"/>
              <a:t>metodo</a:t>
            </a:r>
            <a:r>
              <a:rPr lang="es-ES" sz="2400" dirty="0"/>
              <a:t> pueda estar en diferentes clases.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8FF8-BF24-4255-A169-D92D91628409}"/>
              </a:ext>
            </a:extLst>
          </p:cNvPr>
          <p:cNvSpPr txBox="1">
            <a:spLocks/>
          </p:cNvSpPr>
          <p:nvPr/>
        </p:nvSpPr>
        <p:spPr>
          <a:xfrm>
            <a:off x="495300" y="673100"/>
            <a:ext cx="11188700" cy="13843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/>
              <a:t>Temo decepcionarlos... </a:t>
            </a:r>
          </a:p>
          <a:p>
            <a:r>
              <a:rPr lang="es-AR" sz="4000" dirty="0"/>
              <a:t>             </a:t>
            </a:r>
          </a:p>
          <a:p>
            <a:r>
              <a:rPr lang="es-AR" sz="4000" dirty="0"/>
              <a:t>                                   NO todo en Ruby es un objeto</a:t>
            </a:r>
            <a:endParaRPr lang="en-US" sz="4000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1173F28-9785-442C-868E-83F18FFD6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199" y="2585888"/>
            <a:ext cx="2898801" cy="3459311"/>
          </a:xfrm>
          <a:prstGeom prst="rect">
            <a:avLst/>
          </a:prstGeom>
        </p:spPr>
      </p:pic>
      <p:sp>
        <p:nvSpPr>
          <p:cNvPr id="8" name="Cube 7">
            <a:extLst>
              <a:ext uri="{FF2B5EF4-FFF2-40B4-BE49-F238E27FC236}">
                <a16:creationId xmlns:a16="http://schemas.microsoft.com/office/drawing/2014/main" id="{CCB4C2F0-5C03-4E67-93CC-F6D4B1B7D611}"/>
              </a:ext>
            </a:extLst>
          </p:cNvPr>
          <p:cNvSpPr/>
          <p:nvPr/>
        </p:nvSpPr>
        <p:spPr>
          <a:xfrm rot="20631169">
            <a:off x="863600" y="1778854"/>
            <a:ext cx="2108200" cy="1384300"/>
          </a:xfrm>
          <a:prstGeom prst="cube">
            <a:avLst/>
          </a:prstGeom>
          <a:solidFill>
            <a:srgbClr val="00B050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/>
              <a:t>Bloques</a:t>
            </a:r>
            <a:endParaRPr lang="en-US" sz="3200" dirty="0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D93D75C1-EF60-4CC0-8132-D0ECC977F7BA}"/>
              </a:ext>
            </a:extLst>
          </p:cNvPr>
          <p:cNvSpPr/>
          <p:nvPr/>
        </p:nvSpPr>
        <p:spPr>
          <a:xfrm rot="1678299">
            <a:off x="4541905" y="2398774"/>
            <a:ext cx="1854200" cy="1600200"/>
          </a:xfrm>
          <a:prstGeom prst="teardrop">
            <a:avLst/>
          </a:prstGeom>
          <a:solidFill>
            <a:srgbClr val="00206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PROCS</a:t>
            </a:r>
            <a:endParaRPr lang="en-US" sz="2400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79685AB-AF68-43C4-B961-780E680C9105}"/>
              </a:ext>
            </a:extLst>
          </p:cNvPr>
          <p:cNvSpPr/>
          <p:nvPr/>
        </p:nvSpPr>
        <p:spPr>
          <a:xfrm>
            <a:off x="2293734" y="3820243"/>
            <a:ext cx="1981200" cy="990600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LAMDAS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4F217-9A92-4847-BBB6-67160B10DDD5}"/>
              </a:ext>
            </a:extLst>
          </p:cNvPr>
          <p:cNvSpPr txBox="1"/>
          <p:nvPr/>
        </p:nvSpPr>
        <p:spPr>
          <a:xfrm>
            <a:off x="863600" y="5783589"/>
            <a:ext cx="702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accent1">
                    <a:lumMod val="75000"/>
                  </a:schemeClr>
                </a:solidFill>
              </a:rPr>
              <a:t>Objetos y clases ¿Hay objeto sin clase?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6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605</TotalTime>
  <Words>435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Diamond Grid 16x9</vt:lpstr>
      <vt:lpstr>Ruby</vt:lpstr>
      <vt:lpstr>ASPECTOS A ANALIZAR</vt:lpstr>
      <vt:lpstr>Hola, me presento ¡Soy Ruby!</vt:lpstr>
      <vt:lpstr>Mi Tipado     </vt:lpstr>
      <vt:lpstr>Hablemos de.. METAPROGRAMACIÓN</vt:lpstr>
      <vt:lpstr>PowerPoint Presentation</vt:lpstr>
      <vt:lpstr>Clases abiertas</vt:lpstr>
      <vt:lpstr>PowerPoint Presentation</vt:lpstr>
      <vt:lpstr>PowerPoint Presentation</vt:lpstr>
      <vt:lpstr>PowerPoint Presentation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Ailen Celeste</dc:creator>
  <cp:lastModifiedBy>Ailen Celeste</cp:lastModifiedBy>
  <cp:revision>17</cp:revision>
  <dcterms:created xsi:type="dcterms:W3CDTF">2019-11-26T18:22:52Z</dcterms:created>
  <dcterms:modified xsi:type="dcterms:W3CDTF">2019-11-27T04:28:07Z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