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53"/>
  </p:notesMasterIdLst>
  <p:sldIdLst>
    <p:sldId id="265" r:id="rId3"/>
    <p:sldId id="263" r:id="rId4"/>
    <p:sldId id="270" r:id="rId5"/>
    <p:sldId id="271" r:id="rId6"/>
    <p:sldId id="259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316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258" r:id="rId51"/>
    <p:sldId id="262" r:id="rId5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>
        <p:scale>
          <a:sx n="59" d="100"/>
          <a:sy n="59" d="100"/>
        </p:scale>
        <p:origin x="472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F2D23-1273-4D30-839D-D6B9E7FC8695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4CC28-0A5A-4839-8812-F65378975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77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07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Slide Objectives:</a:t>
            </a:r>
            <a:endParaRPr lang="en-US" sz="1200" kern="1200" dirty="0" smtClean="0">
              <a:solidFill>
                <a:schemeClr val="tx1"/>
              </a:solidFill>
              <a:effectLst/>
              <a:latin typeface="Segoe UI" pitchFamily="34" charset="0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Objective #1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Segoe UI" pitchFamily="34" charset="0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Transition:</a:t>
            </a:r>
            <a:endParaRPr lang="en-US" sz="1200" kern="1200" dirty="0" smtClean="0">
              <a:solidFill>
                <a:schemeClr val="tx1"/>
              </a:solidFill>
              <a:effectLst/>
              <a:latin typeface="Segoe UI" pitchFamily="34" charset="0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Transition statement(s) to setup the slide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Segoe UI" pitchFamily="34" charset="0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Speaking Points:</a:t>
            </a:r>
            <a:endParaRPr lang="en-US" sz="1200" kern="1200" dirty="0" smtClean="0">
              <a:solidFill>
                <a:schemeClr val="tx1"/>
              </a:solidFill>
              <a:effectLst/>
              <a:latin typeface="Segoe UI" pitchFamily="34" charset="0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Speaking Point  #1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Speaking Point  #2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Segoe UI" pitchFamily="34" charset="0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Notes:</a:t>
            </a:r>
            <a:endParaRPr lang="en-US" sz="1200" kern="1200" dirty="0" smtClean="0">
              <a:solidFill>
                <a:schemeClr val="tx1"/>
              </a:solidFill>
              <a:effectLst/>
              <a:latin typeface="Segoe UI" pitchFamily="34" charset="0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Any notes go 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C67A6-C0E7-47DF-97C2-CA9B11275397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12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17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01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3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45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33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92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80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03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23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07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Speaking</a:t>
            </a:r>
            <a:r>
              <a:rPr lang="en-US" baseline="0" dirty="0" smtClean="0"/>
              <a:t> Notes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Azure Mobile Services is a Backend-as-a-Service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Instead of you having to design, build, test, deploy, manage, and upgrade your whole backend, we do it for you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Features of Mobile Services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Storage – SQL DB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Authentication – built in support for social providers w/ ability to custom </a:t>
            </a:r>
            <a:r>
              <a:rPr lang="en-US" baseline="0" dirty="0" err="1" smtClean="0"/>
              <a:t>auth</a:t>
            </a:r>
            <a:endParaRPr lang="en-US" baseline="0" dirty="0" smtClean="0"/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Backend logic – data validation, logical flows,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Push Notifications – across all major mobile platforms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Scheduler – backend job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9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Speaking</a:t>
            </a:r>
            <a:r>
              <a:rPr lang="en-US" baseline="0" dirty="0" smtClean="0"/>
              <a:t> points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This is the mapping for the REST API exposed by table storage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Standard REST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Anything that can talk REST can connect to your Mobile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34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Speaking points</a:t>
            </a:r>
          </a:p>
          <a:p>
            <a:r>
              <a:rPr lang="en-US" dirty="0" smtClean="0"/>
              <a:t>*</a:t>
            </a:r>
            <a:r>
              <a:rPr lang="en-US" baseline="0" dirty="0" smtClean="0"/>
              <a:t> Section change: Backend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95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66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1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01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3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28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43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08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0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3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494" y="-203502"/>
            <a:ext cx="12418493" cy="721615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392" y="4799879"/>
            <a:ext cx="1136719" cy="1143721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00" y="892201"/>
            <a:ext cx="1371598" cy="105338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868" y="993226"/>
            <a:ext cx="1783243" cy="65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04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3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6175" y="2235200"/>
            <a:ext cx="11034445" cy="2387600"/>
          </a:xfrm>
        </p:spPr>
        <p:txBody>
          <a:bodyPr anchor="b">
            <a:normAutofit/>
          </a:bodyPr>
          <a:lstStyle>
            <a:lvl1pPr algn="l">
              <a:defRPr sz="13800"/>
            </a:lvl1pPr>
          </a:lstStyle>
          <a:p>
            <a:r>
              <a:rPr lang="en-US" dirty="0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33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/>
              </a:gs>
              <a:gs pos="0">
                <a:srgbClr val="000000">
                  <a:lumMod val="100000"/>
                  <a:alpha val="5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534345"/>
            <a:ext cx="11034445" cy="1007888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2853732"/>
            <a:ext cx="11034445" cy="2404068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02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6175" y="2243915"/>
            <a:ext cx="11034445" cy="2387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6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74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76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34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2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93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648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32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gray">
          <a:xfrm flipH="1">
            <a:off x="6544212" y="5629606"/>
            <a:ext cx="4990853" cy="413419"/>
          </a:xfrm>
          <a:prstGeom prst="rect">
            <a:avLst/>
          </a:prstGeom>
          <a:solidFill>
            <a:srgbClr val="9FC54D">
              <a:alpha val="80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chemeClr val="tx1">
                      <a:lumMod val="50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 flipH="1">
            <a:off x="7291822" y="5795020"/>
            <a:ext cx="4900178" cy="409756"/>
          </a:xfrm>
          <a:prstGeom prst="rect">
            <a:avLst/>
          </a:prstGeom>
          <a:solidFill>
            <a:srgbClr val="9FC54D">
              <a:alpha val="80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chemeClr val="tx1">
                      <a:lumMod val="50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 flipH="1">
            <a:off x="7052181" y="6160357"/>
            <a:ext cx="4973080" cy="409756"/>
          </a:xfrm>
          <a:prstGeom prst="rect">
            <a:avLst/>
          </a:prstGeom>
          <a:solidFill>
            <a:srgbClr val="9FC54D">
              <a:alpha val="80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chemeClr val="tx1">
                      <a:lumMod val="50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2305" y="233366"/>
            <a:ext cx="10983385" cy="1198652"/>
          </a:xfrm>
        </p:spPr>
        <p:txBody>
          <a:bodyPr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22310" y="1960564"/>
            <a:ext cx="6921490" cy="3924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800">
                <a:latin typeface="+mn-lt"/>
              </a:defRPr>
            </a:lvl1pPr>
            <a:lvl2pPr marL="169863" indent="-146050">
              <a:defRPr sz="1200">
                <a:latin typeface="+mn-lt"/>
              </a:defRPr>
            </a:lvl2pPr>
            <a:lvl3pPr marL="339725" indent="-152400">
              <a:defRPr sz="1200">
                <a:latin typeface="+mn-lt"/>
              </a:defRPr>
            </a:lvl3pPr>
            <a:lvl4pPr marL="509588" indent="-169863">
              <a:defRPr sz="1200">
                <a:latin typeface="+mn-lt"/>
              </a:defRPr>
            </a:lvl4pPr>
            <a:lvl5pPr marL="690563" indent="-180975">
              <a:defRPr sz="1200"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679277" y="1960564"/>
            <a:ext cx="3926407" cy="3924300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309" y="5911035"/>
            <a:ext cx="953519" cy="95939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60" y="5884864"/>
            <a:ext cx="1267104" cy="973136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459" y="6054757"/>
            <a:ext cx="1387365" cy="70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22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848" y="600700"/>
            <a:ext cx="5631935" cy="566662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24" y="3964039"/>
            <a:ext cx="6270435" cy="23032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60" y="600700"/>
            <a:ext cx="4271387" cy="32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99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596-A2FD-49F9-8243-AA7A60B12A04}" type="datetimeFigureOut">
              <a:rPr lang="es-PE" smtClean="0"/>
              <a:t>25/04/2015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0108-4440-4E3C-A39F-602854A8EDE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267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0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8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6175" y="2243915"/>
            <a:ext cx="11034445" cy="2387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6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20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4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305" y="233366"/>
            <a:ext cx="10983385" cy="98388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2300" y="1447809"/>
            <a:ext cx="10983384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71951" y="6621463"/>
            <a:ext cx="3860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28001" y="6621463"/>
            <a:ext cx="3970867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0108-4440-4E3C-A39F-602854A8EDEA}" type="slidenum">
              <a:rPr lang="es-PE" smtClean="0"/>
              <a:t>‹#›</a:t>
            </a:fld>
            <a:endParaRPr lang="es-P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95251" y="6621463"/>
            <a:ext cx="3964516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6596-A2FD-49F9-8243-AA7A60B12A04}" type="datetimeFigureOut">
              <a:rPr lang="es-PE" smtClean="0"/>
              <a:t>25/04/2015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975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86" r:id="rId2"/>
    <p:sldLayoutId id="2147483678" r:id="rId3"/>
    <p:sldLayoutId id="2147483680" r:id="rId4"/>
    <p:sldLayoutId id="2147483683" r:id="rId5"/>
    <p:sldLayoutId id="2147483684" r:id="rId6"/>
    <p:sldLayoutId id="2147483687" r:id="rId7"/>
    <p:sldLayoutId id="2147483688" r:id="rId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8604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259660" indent="-25966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4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j-lt"/>
          <a:ea typeface="+mn-ea"/>
          <a:cs typeface="+mn-cs"/>
        </a:defRPr>
      </a:lvl1pPr>
      <a:lvl2pPr marL="472868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6074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911225" indent="-166688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144588" indent="-17145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629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652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76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700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2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47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7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9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1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14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6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8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7" b="4063"/>
          <a:stretch/>
        </p:blipFill>
        <p:spPr>
          <a:xfrm>
            <a:off x="10947" y="973"/>
            <a:ext cx="12170106" cy="685702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342355"/>
            <a:ext cx="11079822" cy="95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482812"/>
            <a:ext cx="11079822" cy="441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289FD7"/>
                </a:solidFill>
                <a:latin typeface="+mj-lt"/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48.emf"/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12" Type="http://schemas.openxmlformats.org/officeDocument/2006/relationships/image" Target="../media/image47.emf"/><Relationship Id="rId2" Type="http://schemas.openxmlformats.org/officeDocument/2006/relationships/image" Target="../media/image37.emf"/><Relationship Id="rId16" Type="http://schemas.openxmlformats.org/officeDocument/2006/relationships/image" Target="../media/image51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1.emf"/><Relationship Id="rId11" Type="http://schemas.openxmlformats.org/officeDocument/2006/relationships/image" Target="../media/image46.png"/><Relationship Id="rId5" Type="http://schemas.openxmlformats.org/officeDocument/2006/relationships/image" Target="../media/image40.emf"/><Relationship Id="rId15" Type="http://schemas.openxmlformats.org/officeDocument/2006/relationships/image" Target="../media/image50.emf"/><Relationship Id="rId10" Type="http://schemas.openxmlformats.org/officeDocument/2006/relationships/image" Target="../media/image45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Relationship Id="rId14" Type="http://schemas.openxmlformats.org/officeDocument/2006/relationships/image" Target="../media/image4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53.emf"/><Relationship Id="rId7" Type="http://schemas.openxmlformats.org/officeDocument/2006/relationships/image" Target="../media/image5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Relationship Id="rId9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5.png"/><Relationship Id="rId5" Type="http://schemas.openxmlformats.org/officeDocument/2006/relationships/image" Target="../media/image63.png"/><Relationship Id="rId4" Type="http://schemas.microsoft.com/office/2007/relationships/hdphoto" Target="../media/hdphoto2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3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png"/><Relationship Id="rId5" Type="http://schemas.openxmlformats.org/officeDocument/2006/relationships/image" Target="../media/image63.png"/><Relationship Id="rId4" Type="http://schemas.microsoft.com/office/2007/relationships/hdphoto" Target="../media/hdphoto1.wdp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3.png"/><Relationship Id="rId4" Type="http://schemas.microsoft.com/office/2007/relationships/hdphoto" Target="../media/hdphoto3.wdp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82379" y="480197"/>
            <a:ext cx="318317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dirty="0" err="1" smtClean="0"/>
              <a:t>Bienvenidos</a:t>
            </a:r>
            <a:r>
              <a:rPr lang="en-US" sz="4000" dirty="0" smtClean="0"/>
              <a:t> 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6440" y="4648812"/>
            <a:ext cx="228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Lima - </a:t>
            </a:r>
            <a:r>
              <a:rPr lang="en-US" sz="3600" dirty="0" err="1" smtClean="0"/>
              <a:t>Perú</a:t>
            </a:r>
            <a:endParaRPr lang="en-US" sz="3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006" y="1547005"/>
            <a:ext cx="3737852" cy="287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4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tc-mysitemyway.s3.amazonaws.com/icons/legacy-previews/icons/glossy-black-icons-business/080860-glossy-black-icon-business-phone-cell.pn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801" y="837074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13921" y="5552902"/>
            <a:ext cx="5508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Nuestro usuario nos llama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425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nfo.cvatd.fsu.edu/wp-content/uploads/2013/12/programm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264" y="1645921"/>
            <a:ext cx="4487054" cy="448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farmhack.net/sites/default/files/ide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708" y="1887754"/>
            <a:ext cx="2001693" cy="200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202" y="1892791"/>
            <a:ext cx="3314353" cy="33503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22708" y="5486645"/>
            <a:ext cx="5184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Comunicación de la idea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53836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rutland306.files.wordpress.com/2014/03/icon_23555.png?w=5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169" y="868650"/>
            <a:ext cx="4499553" cy="449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75796" y="5486400"/>
            <a:ext cx="3803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Nos vamos a casa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0319658" y="6132731"/>
            <a:ext cx="1798064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 smtClean="0">
                <a:solidFill>
                  <a:schemeClr val="accent4"/>
                </a:solidFill>
              </a:rPr>
              <a:t>Nivel 1</a:t>
            </a:r>
            <a:endParaRPr lang="en-US" sz="3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096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Necesidad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PE" sz="4400" dirty="0" smtClean="0">
                <a:latin typeface="+mj-lt"/>
              </a:rPr>
              <a:t>Necesito una página web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4185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09" y="3820250"/>
            <a:ext cx="1599647" cy="1599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8054845" y="1003146"/>
            <a:ext cx="2801576" cy="239104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740727" y="2793076"/>
            <a:ext cx="3624349" cy="1496291"/>
          </a:xfrm>
          <a:prstGeom prst="straightConnector1">
            <a:avLst/>
          </a:prstGeom>
          <a:ln w="7620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16827" y="5586153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Usuario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308203" y="3589417"/>
            <a:ext cx="2294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Aplicación Web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5704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7068" y="2492816"/>
            <a:ext cx="3367309" cy="1751358"/>
          </a:xfrm>
        </p:spPr>
        <p:txBody>
          <a:bodyPr>
            <a:noAutofit/>
          </a:bodyPr>
          <a:lstStyle/>
          <a:p>
            <a:r>
              <a:rPr lang="es-PE" sz="13800" dirty="0" smtClean="0">
                <a:solidFill>
                  <a:srgbClr val="000000"/>
                </a:solidFill>
              </a:rPr>
              <a:t>C#</a:t>
            </a:r>
            <a:endParaRPr lang="en-US" sz="13800" dirty="0">
              <a:solidFill>
                <a:srgbClr val="00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789429" y="1871989"/>
            <a:ext cx="3367309" cy="1751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3800" dirty="0" smtClean="0">
                <a:solidFill>
                  <a:srgbClr val="000000"/>
                </a:solidFill>
              </a:rPr>
              <a:t>VB</a:t>
            </a:r>
            <a:endParaRPr lang="en-US" sz="13800" dirty="0">
              <a:solidFill>
                <a:srgbClr val="00000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68421" y="1172932"/>
            <a:ext cx="3915949" cy="1751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3800" dirty="0" smtClean="0">
                <a:solidFill>
                  <a:srgbClr val="000000"/>
                </a:solidFill>
              </a:rPr>
              <a:t>Java</a:t>
            </a:r>
            <a:endParaRPr lang="en-US" sz="13800" dirty="0">
              <a:solidFill>
                <a:srgbClr val="000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401128" y="4244174"/>
            <a:ext cx="5777999" cy="1751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3800" dirty="0" smtClean="0">
                <a:solidFill>
                  <a:srgbClr val="000000"/>
                </a:solidFill>
              </a:rPr>
              <a:t>Python</a:t>
            </a:r>
            <a:endParaRPr lang="en-US" sz="13800" dirty="0">
              <a:solidFill>
                <a:srgbClr val="000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008284" y="4044669"/>
            <a:ext cx="4436224" cy="1751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3800" dirty="0" smtClean="0">
                <a:solidFill>
                  <a:srgbClr val="000000"/>
                </a:solidFill>
              </a:rPr>
              <a:t>PHP</a:t>
            </a:r>
            <a:endParaRPr lang="en-US" sz="138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8901" y="237219"/>
            <a:ext cx="1075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800" dirty="0" smtClean="0"/>
              <a:t>JSP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5872" y="738489"/>
            <a:ext cx="2649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800" dirty="0" smtClean="0"/>
              <a:t>ASP .NET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800086" y="5974436"/>
            <a:ext cx="4122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800" dirty="0" smtClean="0"/>
              <a:t>ASP .NET MVC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434022" y="3690726"/>
            <a:ext cx="2148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800" dirty="0" smtClean="0"/>
              <a:t>Django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9988472" y="579602"/>
            <a:ext cx="100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6000" dirty="0" smtClean="0">
                <a:solidFill>
                  <a:srgbClr val="7030A0"/>
                </a:solidFill>
              </a:rPr>
              <a:t>IIS</a:t>
            </a:r>
            <a:endParaRPr lang="en-US" sz="6000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6297" y="3029006"/>
            <a:ext cx="26285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6000" dirty="0" err="1" smtClean="0">
                <a:solidFill>
                  <a:srgbClr val="7030A0"/>
                </a:solidFill>
              </a:rPr>
              <a:t>Tomcat</a:t>
            </a:r>
            <a:endParaRPr lang="en-US" sz="6000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05617" y="1830546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>
                <a:solidFill>
                  <a:schemeClr val="accent1"/>
                </a:solidFill>
              </a:rPr>
              <a:t>HTML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70154" y="5008069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>
                <a:solidFill>
                  <a:schemeClr val="accent1"/>
                </a:solidFill>
              </a:rPr>
              <a:t>JavaScript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29436" y="2536840"/>
            <a:ext cx="875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>
                <a:solidFill>
                  <a:schemeClr val="accent1"/>
                </a:solidFill>
              </a:rPr>
              <a:t>CSS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733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rutland306.files.wordpress.com/2014/03/icon_23555.png?w=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83625">
            <a:off x="3414162" y="1088659"/>
            <a:ext cx="4499553" cy="449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55498" y="5368204"/>
            <a:ext cx="4424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Espera un momento!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0350394" y="6085756"/>
            <a:ext cx="250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 smtClean="0">
                <a:solidFill>
                  <a:schemeClr val="accent4"/>
                </a:solidFill>
              </a:rPr>
              <a:t>Nivel 2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pic>
        <p:nvPicPr>
          <p:cNvPr id="1026" name="Picture 2" descr="http://upload.wikimedia.org/wikipedia/commons/f/f3/Exclamation_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924" y="1493827"/>
            <a:ext cx="1523596" cy="203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66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Necesidad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PE" sz="4400" dirty="0" smtClean="0">
                <a:latin typeface="+mj-lt"/>
              </a:rPr>
              <a:t>Necesito una página web en internet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5913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7068" y="2492816"/>
            <a:ext cx="3367309" cy="1751358"/>
          </a:xfrm>
        </p:spPr>
        <p:txBody>
          <a:bodyPr>
            <a:noAutofit/>
          </a:bodyPr>
          <a:lstStyle/>
          <a:p>
            <a:r>
              <a:rPr lang="es-PE" sz="13800" dirty="0" smtClean="0">
                <a:solidFill>
                  <a:srgbClr val="000000"/>
                </a:solidFill>
              </a:rPr>
              <a:t>C#</a:t>
            </a:r>
            <a:endParaRPr lang="en-US" sz="13800" dirty="0">
              <a:solidFill>
                <a:srgbClr val="00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789429" y="1871989"/>
            <a:ext cx="3367309" cy="1751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3800" dirty="0" smtClean="0">
                <a:solidFill>
                  <a:srgbClr val="000000"/>
                </a:solidFill>
              </a:rPr>
              <a:t>VB</a:t>
            </a:r>
            <a:endParaRPr lang="en-US" sz="13800" dirty="0">
              <a:solidFill>
                <a:srgbClr val="00000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68421" y="1172932"/>
            <a:ext cx="3915949" cy="1751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3800" dirty="0" smtClean="0">
                <a:solidFill>
                  <a:srgbClr val="000000"/>
                </a:solidFill>
              </a:rPr>
              <a:t>Java</a:t>
            </a:r>
            <a:endParaRPr lang="en-US" sz="13800" dirty="0">
              <a:solidFill>
                <a:srgbClr val="000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401128" y="4244174"/>
            <a:ext cx="5777999" cy="1751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3800" dirty="0" smtClean="0">
                <a:solidFill>
                  <a:srgbClr val="000000"/>
                </a:solidFill>
              </a:rPr>
              <a:t>Python</a:t>
            </a:r>
            <a:endParaRPr lang="en-US" sz="13800" dirty="0">
              <a:solidFill>
                <a:srgbClr val="000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008284" y="4044669"/>
            <a:ext cx="4436224" cy="1751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3800" dirty="0" smtClean="0">
                <a:solidFill>
                  <a:srgbClr val="000000"/>
                </a:solidFill>
              </a:rPr>
              <a:t>PHP</a:t>
            </a:r>
            <a:endParaRPr lang="en-US" sz="138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8901" y="237219"/>
            <a:ext cx="1075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800" dirty="0" smtClean="0"/>
              <a:t>JSP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5872" y="738489"/>
            <a:ext cx="2649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800" dirty="0" smtClean="0"/>
              <a:t>ASP .NET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800086" y="5974436"/>
            <a:ext cx="4122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800" dirty="0" smtClean="0"/>
              <a:t>ASP .NET MVC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434022" y="3690726"/>
            <a:ext cx="2148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800" dirty="0" smtClean="0"/>
              <a:t>Django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9988472" y="579602"/>
            <a:ext cx="100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6000" dirty="0" smtClean="0">
                <a:solidFill>
                  <a:schemeClr val="bg2"/>
                </a:solidFill>
              </a:rPr>
              <a:t>IIS</a:t>
            </a:r>
            <a:endParaRPr lang="en-US" sz="6000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6297" y="3029006"/>
            <a:ext cx="26285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6000" dirty="0" err="1" smtClean="0">
                <a:solidFill>
                  <a:schemeClr val="bg2"/>
                </a:solidFill>
              </a:rPr>
              <a:t>Tomcat</a:t>
            </a:r>
            <a:endParaRPr lang="en-US" sz="6000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05617" y="1830546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>
                <a:solidFill>
                  <a:srgbClr val="FFFF00"/>
                </a:solidFill>
              </a:rPr>
              <a:t>HTML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70154" y="5008069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>
                <a:solidFill>
                  <a:srgbClr val="FFFF00"/>
                </a:solidFill>
              </a:rPr>
              <a:t>JavaScript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29436" y="2536840"/>
            <a:ext cx="875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>
                <a:solidFill>
                  <a:srgbClr val="FFFF00"/>
                </a:solidFill>
              </a:rPr>
              <a:t>CSS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19" name="Picture 4" descr="https://cdn2.iconfinder.com/data/icons/pittogrammi/142/65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012" y="1306343"/>
            <a:ext cx="4489602" cy="448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://cdn.flaticon.com/png/256/3184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401" y="501027"/>
            <a:ext cx="3170160" cy="317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http://www.hdvps.com/img/b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336" y="3189506"/>
            <a:ext cx="2810021" cy="281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http://cdn.flaticon.com/png/256/148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539" y="585141"/>
            <a:ext cx="2926939" cy="292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325974" y="3178523"/>
            <a:ext cx="229421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9900" dirty="0" smtClean="0">
                <a:solidFill>
                  <a:srgbClr val="000000"/>
                </a:solidFill>
              </a:rPr>
              <a:t>IP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82201" y="6009798"/>
            <a:ext cx="5695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Ya sé! Lo monto en mi casa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39381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http://cdn.flaticon.com/png/256/137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159" y="287869"/>
            <a:ext cx="1791914" cy="210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://simpleicon.com/wp-content/uploads/coin-money-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88" y="3290930"/>
            <a:ext cx="2517602" cy="251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://1.bp.blogspot.com/-3v6hwX0ND24/UT-ZRJ7XeHI/AAAAAAAAAC4/F_yMXM4h6Hg/s1600/Spy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50" y="3089665"/>
            <a:ext cx="2920133" cy="292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82201" y="6009798"/>
            <a:ext cx="455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Ya sé! Alquilo un host</a:t>
            </a:r>
            <a:endParaRPr lang="en-US" sz="3600" dirty="0"/>
          </a:p>
        </p:txBody>
      </p:sp>
      <p:pic>
        <p:nvPicPr>
          <p:cNvPr id="7188" name="Picture 20" descr="http://cdn.flaticon.com/png/256/340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3" y="1740657"/>
            <a:ext cx="3845495" cy="384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0" name="Picture 22" descr="http://www.endlessicons.com/wp-content/uploads/2012/11/windows-8-icon-614x460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2" t="22057" r="22011" b="19903"/>
          <a:stretch/>
        </p:blipFill>
        <p:spPr bwMode="auto">
          <a:xfrm>
            <a:off x="4472247" y="0"/>
            <a:ext cx="3164905" cy="270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383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19112" y="228600"/>
            <a:ext cx="11149013" cy="7478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47" y="1375555"/>
            <a:ext cx="5970471" cy="449830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258" y="1499542"/>
            <a:ext cx="5640927" cy="491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2998" y="5860170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Ya sé!</a:t>
            </a:r>
            <a:endParaRPr lang="en-US" sz="3600" dirty="0"/>
          </a:p>
        </p:txBody>
      </p:sp>
      <p:pic>
        <p:nvPicPr>
          <p:cNvPr id="9222" name="Picture 6" descr="http://download.microsoft.com/download/B/1/0/B102AB56-BB7E-4BCF-9D80-1278A029F95A/MSFT_logo_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41" y="1523872"/>
            <a:ext cx="10271718" cy="377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cloudant.com/wp-content/uploads/microsoft-az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7731"/>
            <a:ext cx="12192000" cy="441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4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4972" y="1334778"/>
            <a:ext cx="5807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http://azure.microsoft.com/en-us/offers/ms-azr-0003p/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4972" y="562966"/>
            <a:ext cx="39512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err="1" smtClean="0">
                <a:solidFill>
                  <a:schemeClr val="accent1"/>
                </a:solidFill>
              </a:rPr>
              <a:t>Pay</a:t>
            </a:r>
            <a:r>
              <a:rPr lang="es-PE" sz="4400" dirty="0" smtClean="0">
                <a:solidFill>
                  <a:schemeClr val="accent1"/>
                </a:solidFill>
              </a:rPr>
              <a:t>-As-</a:t>
            </a:r>
            <a:r>
              <a:rPr lang="es-PE" sz="4400" dirty="0" err="1">
                <a:solidFill>
                  <a:schemeClr val="accent1"/>
                </a:solidFill>
              </a:rPr>
              <a:t>Y</a:t>
            </a:r>
            <a:r>
              <a:rPr lang="es-PE" sz="4400" dirty="0" err="1" smtClean="0">
                <a:solidFill>
                  <a:schemeClr val="accent1"/>
                </a:solidFill>
              </a:rPr>
              <a:t>ou</a:t>
            </a:r>
            <a:r>
              <a:rPr lang="es-PE" sz="4400" dirty="0" smtClean="0">
                <a:solidFill>
                  <a:schemeClr val="accent1"/>
                </a:solidFill>
              </a:rPr>
              <a:t>-</a:t>
            </a:r>
            <a:r>
              <a:rPr lang="es-PE" sz="4400" dirty="0" err="1" smtClean="0">
                <a:solidFill>
                  <a:schemeClr val="accent1"/>
                </a:solidFill>
              </a:rPr>
              <a:t>Go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4972" y="2817214"/>
            <a:ext cx="6677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http://azure.microsoft.com/en-us/support/trust-center/security/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972" y="2045402"/>
            <a:ext cx="27126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>
                <a:solidFill>
                  <a:schemeClr val="accent1"/>
                </a:solidFill>
              </a:rPr>
              <a:t>Seguridad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6056" y="4302021"/>
            <a:ext cx="5274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http://azure.microsoft.com/en-us/documentation/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6056" y="3530209"/>
            <a:ext cx="41152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>
                <a:solidFill>
                  <a:schemeClr val="accent1"/>
                </a:solidFill>
              </a:rPr>
              <a:t>Documentación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4972" y="5786828"/>
            <a:ext cx="5380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http://azure.microsoft.com/en-us/support/options/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2" y="5015016"/>
            <a:ext cx="41635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>
                <a:solidFill>
                  <a:schemeClr val="accent1"/>
                </a:solidFill>
              </a:rPr>
              <a:t>Soporte Técnico</a:t>
            </a:r>
            <a:endParaRPr 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1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1288328"/>
          </a:xfrm>
        </p:spPr>
        <p:txBody>
          <a:bodyPr/>
          <a:lstStyle/>
          <a:p>
            <a:r>
              <a:rPr lang="es-PE" dirty="0" smtClean="0"/>
              <a:t>¿qué necesitamos?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2604508"/>
            <a:ext cx="11034445" cy="3031519"/>
          </a:xfrm>
        </p:spPr>
        <p:txBody>
          <a:bodyPr>
            <a:normAutofit/>
          </a:bodyPr>
          <a:lstStyle/>
          <a:p>
            <a:r>
              <a:rPr lang="es-PE" dirty="0" smtClean="0"/>
              <a:t>Una cuenta Microsoft</a:t>
            </a:r>
          </a:p>
          <a:p>
            <a:r>
              <a:rPr lang="es-PE" dirty="0" smtClean="0"/>
              <a:t>Suscripción a Microsoft </a:t>
            </a:r>
            <a:r>
              <a:rPr lang="es-PE" dirty="0" err="1" smtClean="0"/>
              <a:t>Azure</a:t>
            </a:r>
            <a:endParaRPr lang="es-PE" dirty="0" smtClean="0"/>
          </a:p>
          <a:p>
            <a:r>
              <a:rPr lang="es-PE" dirty="0" smtClean="0"/>
              <a:t>Conexión a Internet</a:t>
            </a:r>
          </a:p>
          <a:p>
            <a:r>
              <a:rPr lang="es-PE" dirty="0" smtClean="0"/>
              <a:t>Visual Studio 2013 </a:t>
            </a:r>
            <a:r>
              <a:rPr lang="es-PE" dirty="0" err="1" smtClean="0"/>
              <a:t>Update</a:t>
            </a:r>
            <a:r>
              <a:rPr lang="es-PE" dirty="0" smtClean="0"/>
              <a:t>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3694" y="6001790"/>
            <a:ext cx="6332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15A29"/>
                </a:solidFill>
              </a:rPr>
              <a:t>http://azure.microsoft.com/en-us/</a:t>
            </a:r>
          </a:p>
        </p:txBody>
      </p:sp>
    </p:spTree>
    <p:extLst>
      <p:ext uri="{BB962C8B-B14F-4D97-AF65-F5344CB8AC3E}">
        <p14:creationId xmlns:p14="http://schemas.microsoft.com/office/powerpoint/2010/main" val="103924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4"/>
          <a:stretch/>
        </p:blipFill>
        <p:spPr>
          <a:xfrm>
            <a:off x="-18662" y="0"/>
            <a:ext cx="1221066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2121267"/>
            <a:ext cx="11034445" cy="2387600"/>
          </a:xfrm>
        </p:spPr>
        <p:txBody>
          <a:bodyPr>
            <a:noAutofit/>
          </a:bodyPr>
          <a:lstStyle/>
          <a:p>
            <a:pPr algn="l"/>
            <a:r>
              <a:rPr lang="es-PE" sz="9600" dirty="0" smtClean="0">
                <a:solidFill>
                  <a:schemeClr val="bg2"/>
                </a:solidFill>
              </a:rPr>
              <a:t>Web Apps</a:t>
            </a:r>
            <a:endParaRPr lang="en-US" sz="960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9773227" y="6258140"/>
            <a:ext cx="273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Microsoft Azure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578" y="3165529"/>
            <a:ext cx="1343338" cy="134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18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503" y="0"/>
            <a:ext cx="5582498" cy="361405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12" y="-373535"/>
            <a:ext cx="7264070" cy="47062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794" y="298546"/>
            <a:ext cx="3327550" cy="21479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002" y="1562735"/>
            <a:ext cx="6671087" cy="431054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439837" y="493782"/>
            <a:ext cx="4735913" cy="2178331"/>
            <a:chOff x="439837" y="493782"/>
            <a:chExt cx="4735913" cy="2178331"/>
          </a:xfrm>
        </p:grpSpPr>
        <p:sp>
          <p:nvSpPr>
            <p:cNvPr id="10" name="TextBox 9"/>
            <p:cNvSpPr txBox="1"/>
            <p:nvPr/>
          </p:nvSpPr>
          <p:spPr>
            <a:xfrm>
              <a:off x="439838" y="1287118"/>
              <a:ext cx="360045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FFFF"/>
                  </a:solidFill>
                  <a:cs typeface="Segoe UI" panose="020B0502040204020203" pitchFamily="34" charset="0"/>
                </a:rPr>
                <a:t>.NET</a:t>
              </a:r>
            </a:p>
            <a:p>
              <a:r>
                <a:rPr lang="en-US" sz="2800" dirty="0" smtClean="0">
                  <a:solidFill>
                    <a:srgbClr val="FFFFFF"/>
                  </a:solidFill>
                  <a:cs typeface="Segoe UI" panose="020B0502040204020203" pitchFamily="34" charset="0"/>
                </a:rPr>
                <a:t>Python</a:t>
              </a:r>
            </a:p>
            <a:p>
              <a:endParaRPr lang="en-US" sz="2800" dirty="0" smtClean="0">
                <a:solidFill>
                  <a:srgbClr val="FFFFFF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9837" y="493782"/>
              <a:ext cx="47359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err="1" smtClean="0">
                  <a:solidFill>
                    <a:srgbClr val="92D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Desarrolla</a:t>
              </a:r>
              <a:r>
                <a:rPr lang="en-US" sz="4000" dirty="0" smtClean="0">
                  <a:solidFill>
                    <a:srgbClr val="92D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apps con…</a:t>
              </a:r>
              <a:endParaRPr lang="en-US" sz="4000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91664" y="1287118"/>
              <a:ext cx="13897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FFFF"/>
                  </a:solidFill>
                  <a:cs typeface="Segoe UI" panose="020B0502040204020203" pitchFamily="34" charset="0"/>
                </a:rPr>
                <a:t>Node.js</a:t>
              </a:r>
            </a:p>
            <a:p>
              <a:r>
                <a:rPr lang="en-US" sz="2800" dirty="0" smtClean="0">
                  <a:solidFill>
                    <a:srgbClr val="FFFFFF"/>
                  </a:solidFill>
                  <a:cs typeface="Segoe UI" panose="020B0502040204020203" pitchFamily="34" charset="0"/>
                </a:rPr>
                <a:t>Java</a:t>
              </a:r>
              <a:endParaRPr lang="en-US" sz="2800" dirty="0">
                <a:solidFill>
                  <a:srgbClr val="FFFFFF"/>
                </a:solidFill>
                <a:cs typeface="Segoe UI" panose="020B0502040204020203" pitchFamily="34" charset="0"/>
              </a:endParaRPr>
            </a:p>
            <a:p>
              <a:endParaRPr lang="en-US" sz="2800" dirty="0" smtClean="0">
                <a:solidFill>
                  <a:srgbClr val="FFFFFF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2022" y="1287118"/>
              <a:ext cx="9567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FFFF"/>
                  </a:solidFill>
                  <a:cs typeface="Segoe UI" panose="020B0502040204020203" pitchFamily="34" charset="0"/>
                </a:rPr>
                <a:t>PHP</a:t>
              </a:r>
              <a:endParaRPr lang="en-US" sz="2800" dirty="0">
                <a:solidFill>
                  <a:srgbClr val="FFFFFF"/>
                </a:solidFill>
                <a:cs typeface="Segoe UI" panose="020B0502040204020203" pitchFamily="34" charset="0"/>
              </a:endParaRPr>
            </a:p>
            <a:p>
              <a:endParaRPr lang="en-US" sz="2800" dirty="0" smtClean="0">
                <a:solidFill>
                  <a:srgbClr val="FFFFFF"/>
                </a:solidFill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08428" y="713362"/>
            <a:ext cx="2712308" cy="4040125"/>
            <a:chOff x="768089" y="-1605208"/>
            <a:chExt cx="3768750" cy="561375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6137" y="2523955"/>
            <a:ext cx="1468487" cy="9485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7525" y="3601907"/>
            <a:ext cx="2340000" cy="147375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9568" y="388212"/>
            <a:ext cx="934789" cy="1104751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" y="3302216"/>
            <a:ext cx="4822369" cy="3565454"/>
            <a:chOff x="1" y="3302216"/>
            <a:chExt cx="4822369" cy="356545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" y="3743009"/>
              <a:ext cx="4822369" cy="312466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15340" y="3302216"/>
              <a:ext cx="2092500" cy="23400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7611" y="5043761"/>
              <a:ext cx="1237500" cy="14625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788810" y="4960912"/>
              <a:ext cx="447874" cy="122419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57977" y="5707769"/>
              <a:ext cx="1481228" cy="956627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1764141" y="1287118"/>
            <a:ext cx="1686910" cy="966143"/>
            <a:chOff x="1447611" y="1287118"/>
            <a:chExt cx="1686910" cy="966143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47611" y="1287118"/>
              <a:ext cx="0" cy="966143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134521" y="1287118"/>
              <a:ext cx="0" cy="966143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9787568" y="-79793"/>
            <a:ext cx="934789" cy="1104751"/>
            <a:chOff x="9787568" y="-79793"/>
            <a:chExt cx="934789" cy="1104751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787568" y="-79793"/>
              <a:ext cx="934789" cy="110475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328954" y="214760"/>
              <a:ext cx="147937" cy="295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9175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09" y="3820250"/>
            <a:ext cx="1599647" cy="159964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740727" y="2793076"/>
            <a:ext cx="3624349" cy="1496291"/>
          </a:xfrm>
          <a:prstGeom prst="straightConnector1">
            <a:avLst/>
          </a:prstGeom>
          <a:ln w="7620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09" y="665018"/>
            <a:ext cx="2389356" cy="238935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48273" y="553627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Usuario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40455" y="3356555"/>
            <a:ext cx="173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Azure</a:t>
            </a:r>
            <a:r>
              <a:rPr lang="es-PE" dirty="0"/>
              <a:t> </a:t>
            </a:r>
            <a:r>
              <a:rPr lang="es-PE" dirty="0" smtClean="0"/>
              <a:t>Web </a:t>
            </a:r>
            <a:r>
              <a:rPr lang="es-PE" dirty="0" err="1" smtClean="0"/>
              <a:t>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52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886108" y="4681140"/>
            <a:ext cx="10419785" cy="1256040"/>
            <a:chOff x="704438" y="2991238"/>
            <a:chExt cx="10419785" cy="1256040"/>
          </a:xfrm>
        </p:grpSpPr>
        <p:grpSp>
          <p:nvGrpSpPr>
            <p:cNvPr id="32" name="Group 31"/>
            <p:cNvGrpSpPr/>
            <p:nvPr/>
          </p:nvGrpSpPr>
          <p:grpSpPr>
            <a:xfrm>
              <a:off x="5692095" y="3005203"/>
              <a:ext cx="907621" cy="974159"/>
              <a:chOff x="5692095" y="3005203"/>
              <a:chExt cx="907621" cy="974159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5857719" y="3005203"/>
                <a:ext cx="576373" cy="572607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692095" y="3610030"/>
                <a:ext cx="907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GitHub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04438" y="3033136"/>
              <a:ext cx="1498102" cy="1214142"/>
              <a:chOff x="704438" y="3033136"/>
              <a:chExt cx="1498102" cy="121414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grayscl/>
              </a:blip>
              <a:stretch>
                <a:fillRect/>
              </a:stretch>
            </p:blipFill>
            <p:spPr>
              <a:xfrm>
                <a:off x="1193419" y="3033136"/>
                <a:ext cx="520141" cy="516741"/>
              </a:xfrm>
              <a:prstGeom prst="rect">
                <a:avLst/>
              </a:prstGeom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704438" y="3600947"/>
                <a:ext cx="14981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Visual Studio</a:t>
                </a:r>
              </a:p>
              <a:p>
                <a:pPr algn="ctr"/>
                <a:r>
                  <a:rPr lang="en-US" dirty="0"/>
                  <a:t>Online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494470" y="2991238"/>
              <a:ext cx="604489" cy="985161"/>
              <a:chOff x="4494470" y="2991238"/>
              <a:chExt cx="604489" cy="985161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5">
                <a:grayscl/>
              </a:blip>
              <a:stretch>
                <a:fillRect/>
              </a:stretch>
            </p:blipFill>
            <p:spPr>
              <a:xfrm>
                <a:off x="4494470" y="2991238"/>
                <a:ext cx="604489" cy="600537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4557706" y="3607067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Git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7192859" y="3019169"/>
              <a:ext cx="1132233" cy="960193"/>
              <a:chOff x="7192859" y="3019169"/>
              <a:chExt cx="1132233" cy="960193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>
                <a:grayscl/>
              </a:blip>
              <a:stretch>
                <a:fillRect/>
              </a:stretch>
            </p:blipFill>
            <p:spPr>
              <a:xfrm>
                <a:off x="7519991" y="3019169"/>
                <a:ext cx="477968" cy="544674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7192859" y="3610030"/>
                <a:ext cx="1132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BitBucket</a:t>
                </a:r>
                <a:endParaRPr lang="en-US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798555" y="3075034"/>
              <a:ext cx="1130438" cy="894732"/>
              <a:chOff x="2798555" y="3075034"/>
              <a:chExt cx="1130438" cy="894732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7">
                <a:grayscl/>
              </a:blip>
              <a:stretch>
                <a:fillRect/>
              </a:stretch>
            </p:blipFill>
            <p:spPr>
              <a:xfrm>
                <a:off x="3082617" y="3075034"/>
                <a:ext cx="562315" cy="432945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2798555" y="3600434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CodePlex</a:t>
                </a:r>
                <a:endParaRPr lang="en-US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918233" y="3012187"/>
              <a:ext cx="1065292" cy="971439"/>
              <a:chOff x="8918233" y="3012187"/>
              <a:chExt cx="1065292" cy="971439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8">
                <a:grayscl/>
              </a:blip>
              <a:stretch>
                <a:fillRect/>
              </a:stretch>
            </p:blipFill>
            <p:spPr>
              <a:xfrm>
                <a:off x="9148635" y="3012187"/>
                <a:ext cx="604489" cy="558639"/>
              </a:xfrm>
              <a:prstGeom prst="rect">
                <a:avLst/>
              </a:prstGeom>
            </p:spPr>
          </p:pic>
          <p:sp>
            <p:nvSpPr>
              <p:cNvPr id="16" name="Rectangle 15"/>
              <p:cNvSpPr/>
              <p:nvPr/>
            </p:nvSpPr>
            <p:spPr>
              <a:xfrm>
                <a:off x="8918233" y="3614294"/>
                <a:ext cx="1065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DropBox</a:t>
                </a:r>
                <a:endParaRPr lang="en-US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0575675" y="3010480"/>
              <a:ext cx="548548" cy="965919"/>
              <a:chOff x="10575675" y="3010480"/>
              <a:chExt cx="548548" cy="965919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9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26081" y="3010480"/>
                <a:ext cx="447737" cy="562053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10575675" y="3607067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FTP</a:t>
                </a: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125129" y="2465545"/>
            <a:ext cx="12066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/>
              <a:t>Elige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tu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propia</a:t>
            </a:r>
            <a:r>
              <a:rPr lang="en-US" sz="4400" b="1" dirty="0" smtClean="0"/>
              <a:t> Aventura!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846930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400" dirty="0" err="1" smtClean="0">
                <a:latin typeface="+mj-lt"/>
              </a:rPr>
              <a:t>Creación</a:t>
            </a:r>
            <a:r>
              <a:rPr lang="en-US" sz="4400" dirty="0" smtClean="0">
                <a:latin typeface="+mj-lt"/>
              </a:rPr>
              <a:t> de un Web Apps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4303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8100" y="5501207"/>
            <a:ext cx="307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No puede ser!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0488706" y="6147538"/>
            <a:ext cx="2368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 smtClean="0">
                <a:solidFill>
                  <a:schemeClr val="accent4"/>
                </a:solidFill>
              </a:rPr>
              <a:t>Nivel 3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pic>
        <p:nvPicPr>
          <p:cNvPr id="2050" name="Picture 2" descr="http://icons.iconarchive.com/icons/icons8/windows-8/512/Sports-Walking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463" y="1525869"/>
            <a:ext cx="3386952" cy="338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upload.wikimedia.org/wikipedia/commons/f/f3/Exclamation_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819" y="937484"/>
            <a:ext cx="1523596" cy="203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sweetclipart.com/multisite/sweetclipart/files/house_black_silhouet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93" y="1421400"/>
            <a:ext cx="2304991" cy="191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5748338" y="4744534"/>
            <a:ext cx="2062162" cy="5304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779419" y="4461642"/>
            <a:ext cx="1707356" cy="6785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77150" y="4207624"/>
            <a:ext cx="1413641" cy="10653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227751" y="3989677"/>
            <a:ext cx="1203499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629650" y="3762375"/>
            <a:ext cx="922282" cy="14851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829501" y="3535961"/>
            <a:ext cx="784573" cy="13963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002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Necesidad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PE" sz="4400" dirty="0" smtClean="0">
                <a:latin typeface="+mj-lt"/>
              </a:rPr>
              <a:t>Necesito una página web en internet y que guarde mi información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8417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801" y="1230284"/>
            <a:ext cx="11034445" cy="3807229"/>
          </a:xfrm>
        </p:spPr>
        <p:txBody>
          <a:bodyPr>
            <a:noAutofit/>
          </a:bodyPr>
          <a:lstStyle/>
          <a:p>
            <a:r>
              <a:rPr lang="es-PE" sz="7200" dirty="0" smtClean="0"/>
              <a:t>¿HTML, CSS &amp; </a:t>
            </a:r>
            <a:r>
              <a:rPr lang="es-PE" sz="7200" dirty="0" err="1" smtClean="0"/>
              <a:t>Javascript</a:t>
            </a:r>
            <a:r>
              <a:rPr lang="es-PE" sz="7200" dirty="0" smtClean="0"/>
              <a:t>?</a:t>
            </a:r>
            <a:endParaRPr lang="es-PE" sz="7200" dirty="0"/>
          </a:p>
        </p:txBody>
      </p:sp>
    </p:spTree>
    <p:extLst>
      <p:ext uri="{BB962C8B-B14F-4D97-AF65-F5344CB8AC3E}">
        <p14:creationId xmlns:p14="http://schemas.microsoft.com/office/powerpoint/2010/main" val="3417331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brendanschouwerwou.com/img/development.pn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7" y="906328"/>
            <a:ext cx="2682875" cy="212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24200" y="1037128"/>
            <a:ext cx="122661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500" b="1" dirty="0" smtClean="0">
                <a:solidFill>
                  <a:srgbClr val="000000"/>
                </a:solidFill>
              </a:rPr>
              <a:t>+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7" name="Picture 2" descr="http://info.cvatd.fsu.edu/wp-content/uploads/2013/12/programm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783554"/>
            <a:ext cx="2892425" cy="289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733" y="906328"/>
            <a:ext cx="2363932" cy="23639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51588" y="1037128"/>
            <a:ext cx="122661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500" b="1" dirty="0" smtClean="0">
                <a:solidFill>
                  <a:srgbClr val="000000"/>
                </a:solidFill>
              </a:rPr>
              <a:t>+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9914" y="3688690"/>
            <a:ext cx="827341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3800" dirty="0" smtClean="0">
                <a:solidFill>
                  <a:srgbClr val="000000"/>
                </a:solidFill>
              </a:rPr>
              <a:t>¿solución?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12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4"/>
          <a:stretch/>
        </p:blipFill>
        <p:spPr>
          <a:xfrm>
            <a:off x="-18662" y="0"/>
            <a:ext cx="1221066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2121267"/>
            <a:ext cx="11034445" cy="2387600"/>
          </a:xfrm>
        </p:spPr>
        <p:txBody>
          <a:bodyPr>
            <a:noAutofit/>
          </a:bodyPr>
          <a:lstStyle/>
          <a:p>
            <a:pPr algn="l"/>
            <a:r>
              <a:rPr lang="es-PE" sz="9600" dirty="0" smtClean="0">
                <a:solidFill>
                  <a:schemeClr val="bg2"/>
                </a:solidFill>
              </a:rPr>
              <a:t>SQL </a:t>
            </a:r>
            <a:r>
              <a:rPr lang="es-PE" sz="9600" dirty="0" err="1" smtClean="0">
                <a:solidFill>
                  <a:schemeClr val="bg2"/>
                </a:solidFill>
              </a:rPr>
              <a:t>Database</a:t>
            </a:r>
            <a:endParaRPr lang="en-US" sz="960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62578" y="6026925"/>
            <a:ext cx="197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Microsoft Azure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320" y="3165529"/>
            <a:ext cx="1346660" cy="134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72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60798" y="342355"/>
            <a:ext cx="11079822" cy="1215512"/>
          </a:xfrm>
        </p:spPr>
        <p:txBody>
          <a:bodyPr>
            <a:normAutofit/>
          </a:bodyPr>
          <a:lstStyle/>
          <a:p>
            <a:r>
              <a:rPr lang="es-PE" dirty="0" smtClean="0"/>
              <a:t>¿</a:t>
            </a:r>
            <a:r>
              <a:rPr lang="es-PE" sz="7300" dirty="0" smtClean="0"/>
              <a:t>SQL </a:t>
            </a:r>
            <a:r>
              <a:rPr lang="es-PE" sz="7300" dirty="0" err="1" smtClean="0"/>
              <a:t>Database</a:t>
            </a:r>
            <a:r>
              <a:rPr lang="es-PE" sz="7300" dirty="0" smtClean="0"/>
              <a:t>?</a:t>
            </a:r>
            <a:endParaRPr lang="es-P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1" y="2820163"/>
            <a:ext cx="1753279" cy="17532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239" y="2437550"/>
            <a:ext cx="2295145" cy="22951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578" y="2488688"/>
            <a:ext cx="2244007" cy="2244007"/>
          </a:xfrm>
          <a:prstGeom prst="rect">
            <a:avLst/>
          </a:prstGeom>
        </p:spPr>
      </p:pic>
      <p:pic>
        <p:nvPicPr>
          <p:cNvPr id="1026" name="Picture 2" descr="http://pixabay.com/static/uploads/photo/2013/02/12/09/07/microsoft-80660_64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883" y="2820163"/>
            <a:ext cx="1581059" cy="158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1280" y="2911971"/>
            <a:ext cx="10262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9600" dirty="0" smtClean="0"/>
              <a:t>+</a:t>
            </a:r>
            <a:endParaRPr lang="es-PE" dirty="0"/>
          </a:p>
        </p:txBody>
      </p:sp>
      <p:sp>
        <p:nvSpPr>
          <p:cNvPr id="11" name="TextBox 10"/>
          <p:cNvSpPr txBox="1"/>
          <p:nvPr/>
        </p:nvSpPr>
        <p:spPr>
          <a:xfrm>
            <a:off x="5283002" y="2911971"/>
            <a:ext cx="10262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9600" dirty="0" smtClean="0"/>
              <a:t>+</a:t>
            </a:r>
            <a:endParaRPr lang="es-PE" dirty="0"/>
          </a:p>
        </p:txBody>
      </p:sp>
      <p:sp>
        <p:nvSpPr>
          <p:cNvPr id="12" name="TextBox 11"/>
          <p:cNvSpPr txBox="1"/>
          <p:nvPr/>
        </p:nvSpPr>
        <p:spPr>
          <a:xfrm>
            <a:off x="8248969" y="2911971"/>
            <a:ext cx="10262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9600" dirty="0"/>
              <a:t>=</a:t>
            </a:r>
            <a:endParaRPr lang="es-PE" dirty="0"/>
          </a:p>
        </p:txBody>
      </p:sp>
      <p:sp>
        <p:nvSpPr>
          <p:cNvPr id="5" name="TextBox 4"/>
          <p:cNvSpPr txBox="1"/>
          <p:nvPr/>
        </p:nvSpPr>
        <p:spPr>
          <a:xfrm>
            <a:off x="489990" y="484437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DB SQL</a:t>
            </a:r>
            <a:endParaRPr lang="es-PE" dirty="0"/>
          </a:p>
        </p:txBody>
      </p:sp>
      <p:sp>
        <p:nvSpPr>
          <p:cNvPr id="13" name="TextBox 12"/>
          <p:cNvSpPr txBox="1"/>
          <p:nvPr/>
        </p:nvSpPr>
        <p:spPr>
          <a:xfrm>
            <a:off x="3809486" y="484437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Cloud</a:t>
            </a:r>
            <a:endParaRPr lang="es-PE" dirty="0"/>
          </a:p>
        </p:txBody>
      </p:sp>
      <p:sp>
        <p:nvSpPr>
          <p:cNvPr id="14" name="TextBox 13"/>
          <p:cNvSpPr txBox="1"/>
          <p:nvPr/>
        </p:nvSpPr>
        <p:spPr>
          <a:xfrm>
            <a:off x="6777479" y="4844374"/>
            <a:ext cx="114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Microsoft</a:t>
            </a:r>
            <a:endParaRPr lang="es-PE" dirty="0"/>
          </a:p>
        </p:txBody>
      </p:sp>
      <p:sp>
        <p:nvSpPr>
          <p:cNvPr id="15" name="TextBox 14"/>
          <p:cNvSpPr txBox="1"/>
          <p:nvPr/>
        </p:nvSpPr>
        <p:spPr>
          <a:xfrm>
            <a:off x="9381239" y="4845815"/>
            <a:ext cx="224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Azure SQL </a:t>
            </a:r>
            <a:r>
              <a:rPr lang="es-PE" dirty="0" err="1" smtClean="0"/>
              <a:t>Database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95878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5" grpId="0"/>
      <p:bldP spid="13" grpId="0"/>
      <p:bldP spid="14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09" y="3820250"/>
            <a:ext cx="1599647" cy="159964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740727" y="3200400"/>
            <a:ext cx="2602923" cy="1088968"/>
          </a:xfrm>
          <a:prstGeom prst="straightConnector1">
            <a:avLst/>
          </a:prstGeom>
          <a:ln w="7620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821" y="1846982"/>
            <a:ext cx="1512191" cy="15121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733" y="1846982"/>
            <a:ext cx="1576267" cy="157626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8348005" y="2673215"/>
            <a:ext cx="1145736" cy="17457"/>
          </a:xfrm>
          <a:prstGeom prst="straightConnector1">
            <a:avLst/>
          </a:prstGeom>
          <a:ln w="7620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48273" y="556952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Usuario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45884" y="3523743"/>
            <a:ext cx="173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Azure</a:t>
            </a:r>
            <a:r>
              <a:rPr lang="es-PE" dirty="0" smtClean="0"/>
              <a:t> Web </a:t>
            </a:r>
            <a:r>
              <a:rPr lang="es-PE" dirty="0" err="1" smtClean="0"/>
              <a:t>Site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40816" y="3523743"/>
            <a:ext cx="224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Azure</a:t>
            </a:r>
            <a:r>
              <a:rPr lang="es-PE" dirty="0" smtClean="0"/>
              <a:t> SQL </a:t>
            </a:r>
            <a:r>
              <a:rPr lang="es-PE" dirty="0" err="1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25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179" y="743724"/>
            <a:ext cx="2438740" cy="24387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179" y="3613534"/>
            <a:ext cx="2438740" cy="2438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586" y="743724"/>
            <a:ext cx="2438740" cy="2438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586" y="3613534"/>
            <a:ext cx="2438740" cy="24387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44458" y="4089275"/>
            <a:ext cx="1333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800" dirty="0" smtClean="0"/>
              <a:t>DTU</a:t>
            </a:r>
            <a:endParaRPr lang="es-PE" dirty="0"/>
          </a:p>
        </p:txBody>
      </p:sp>
      <p:sp>
        <p:nvSpPr>
          <p:cNvPr id="9" name="TextBox 8"/>
          <p:cNvSpPr txBox="1"/>
          <p:nvPr/>
        </p:nvSpPr>
        <p:spPr>
          <a:xfrm>
            <a:off x="5298031" y="4710813"/>
            <a:ext cx="1449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 err="1" smtClean="0">
                <a:solidFill>
                  <a:schemeClr val="accent2"/>
                </a:solidFill>
              </a:rPr>
              <a:t>Database</a:t>
            </a:r>
            <a:r>
              <a:rPr lang="es-PE" dirty="0" smtClean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s-PE" dirty="0" err="1" smtClean="0">
                <a:solidFill>
                  <a:schemeClr val="accent2"/>
                </a:solidFill>
              </a:rPr>
              <a:t>Throughput</a:t>
            </a:r>
            <a:r>
              <a:rPr lang="es-PE" dirty="0" smtClean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s-PE" dirty="0" err="1" smtClean="0">
                <a:solidFill>
                  <a:schemeClr val="accent2"/>
                </a:solidFill>
              </a:rPr>
              <a:t>Unit</a:t>
            </a:r>
            <a:endParaRPr lang="es-PE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72564" y="96770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Un poco de CPU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99252" y="2444913"/>
            <a:ext cx="0" cy="1448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52587" y="1336548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Un poco de RAM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72564" y="1680862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Un poco de Escritura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72564" y="2025176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Un poco de Lectura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93961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39639" y="4773203"/>
            <a:ext cx="26661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/>
              <a:t>hasta 30 hilos</a:t>
            </a:r>
          </a:p>
          <a:p>
            <a:r>
              <a:rPr lang="es-PE" sz="2000" dirty="0" smtClean="0"/>
              <a:t>hasta 300 sesiones</a:t>
            </a:r>
          </a:p>
          <a:p>
            <a:r>
              <a:rPr lang="es-PE" sz="2000" dirty="0" smtClean="0"/>
              <a:t>16,600 </a:t>
            </a:r>
            <a:r>
              <a:rPr lang="es-PE" sz="2000" dirty="0" err="1" smtClean="0"/>
              <a:t>trans</a:t>
            </a:r>
            <a:r>
              <a:rPr lang="es-PE" sz="2000" dirty="0" smtClean="0"/>
              <a:t>. por hora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91355" y="4766655"/>
            <a:ext cx="24978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/>
              <a:t>hasta 120 hilos</a:t>
            </a:r>
          </a:p>
          <a:p>
            <a:r>
              <a:rPr lang="es-PE" sz="2000" dirty="0" smtClean="0"/>
              <a:t>hasta 1,200 sesiones</a:t>
            </a:r>
          </a:p>
          <a:p>
            <a:r>
              <a:rPr lang="es-PE" sz="2000" dirty="0" smtClean="0"/>
              <a:t>2,570 </a:t>
            </a:r>
            <a:r>
              <a:rPr lang="es-PE" sz="2000" dirty="0" err="1" smtClean="0"/>
              <a:t>trans</a:t>
            </a:r>
            <a:r>
              <a:rPr lang="es-PE" sz="2000" dirty="0" smtClean="0"/>
              <a:t>. por min.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32342" y="4913685"/>
            <a:ext cx="2627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/>
              <a:t>hasta 1,600 hilos</a:t>
            </a:r>
          </a:p>
          <a:p>
            <a:r>
              <a:rPr lang="es-PE" sz="2000" dirty="0" smtClean="0"/>
              <a:t>hasta 19,200 sesiones</a:t>
            </a:r>
          </a:p>
          <a:p>
            <a:r>
              <a:rPr lang="es-PE" sz="2000" dirty="0" smtClean="0"/>
              <a:t>735 </a:t>
            </a:r>
            <a:r>
              <a:rPr lang="es-PE" sz="2000" dirty="0" err="1" smtClean="0"/>
              <a:t>trans</a:t>
            </a:r>
            <a:r>
              <a:rPr lang="es-PE" sz="2000" dirty="0" smtClean="0"/>
              <a:t>. por </a:t>
            </a:r>
            <a:r>
              <a:rPr lang="es-PE" sz="2000" dirty="0" err="1" smtClean="0"/>
              <a:t>seg</a:t>
            </a:r>
            <a:r>
              <a:rPr lang="es-PE" sz="2000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82746" y="181226"/>
            <a:ext cx="25010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000" dirty="0" smtClean="0">
                <a:solidFill>
                  <a:schemeClr val="accent2"/>
                </a:solidFill>
              </a:rPr>
              <a:t>Corporaciones</a:t>
            </a:r>
            <a:br>
              <a:rPr lang="es-PE" sz="2000" dirty="0" smtClean="0">
                <a:solidFill>
                  <a:schemeClr val="accent2"/>
                </a:solidFill>
              </a:rPr>
            </a:br>
            <a:r>
              <a:rPr lang="es-PE" sz="2000" dirty="0" smtClean="0">
                <a:solidFill>
                  <a:schemeClr val="accent2"/>
                </a:solidFill>
              </a:rPr>
              <a:t>a nivel Internacional</a:t>
            </a:r>
          </a:p>
          <a:p>
            <a:pPr algn="ctr"/>
            <a:endParaRPr lang="es-PE" sz="2000" dirty="0" smtClean="0">
              <a:solidFill>
                <a:schemeClr val="accent2"/>
              </a:solidFill>
            </a:endParaRPr>
          </a:p>
          <a:p>
            <a:pPr algn="ctr"/>
            <a:r>
              <a:rPr lang="es-PE" sz="2000" dirty="0" smtClean="0">
                <a:solidFill>
                  <a:schemeClr val="accent2"/>
                </a:solidFill>
              </a:rPr>
              <a:t>Aplicaciones de alta </a:t>
            </a:r>
          </a:p>
          <a:p>
            <a:pPr algn="ctr"/>
            <a:r>
              <a:rPr lang="es-PE" sz="2000" dirty="0" smtClean="0">
                <a:solidFill>
                  <a:schemeClr val="accent2"/>
                </a:solidFill>
              </a:rPr>
              <a:t>demanda</a:t>
            </a:r>
            <a:endParaRPr lang="es-PE" sz="2000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24976" y="181226"/>
            <a:ext cx="24943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000" dirty="0" smtClean="0">
                <a:solidFill>
                  <a:schemeClr val="accent2"/>
                </a:solidFill>
              </a:rPr>
              <a:t>Empresas medianas</a:t>
            </a:r>
          </a:p>
          <a:p>
            <a:pPr algn="ctr"/>
            <a:r>
              <a:rPr lang="es-PE" sz="2000" dirty="0">
                <a:solidFill>
                  <a:schemeClr val="accent2"/>
                </a:solidFill>
              </a:rPr>
              <a:t>y</a:t>
            </a:r>
            <a:r>
              <a:rPr lang="es-PE" sz="2000" dirty="0" smtClean="0">
                <a:solidFill>
                  <a:schemeClr val="accent2"/>
                </a:solidFill>
              </a:rPr>
              <a:t> grandes</a:t>
            </a:r>
          </a:p>
          <a:p>
            <a:pPr algn="ctr"/>
            <a:endParaRPr lang="es-PE" sz="2000" dirty="0" smtClean="0">
              <a:solidFill>
                <a:schemeClr val="accent2"/>
              </a:solidFill>
            </a:endParaRPr>
          </a:p>
          <a:p>
            <a:pPr algn="ctr"/>
            <a:r>
              <a:rPr lang="es-PE" sz="2000" dirty="0" smtClean="0">
                <a:solidFill>
                  <a:schemeClr val="accent2"/>
                </a:solidFill>
              </a:rPr>
              <a:t>Servicios en Internet</a:t>
            </a:r>
            <a:endParaRPr lang="es-PE" sz="2000" dirty="0"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240" y="181226"/>
            <a:ext cx="24129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err="1" smtClean="0">
                <a:solidFill>
                  <a:schemeClr val="accent2"/>
                </a:solidFill>
              </a:rPr>
              <a:t>Start</a:t>
            </a:r>
            <a:r>
              <a:rPr lang="es-PE" sz="2000" dirty="0">
                <a:solidFill>
                  <a:schemeClr val="accent2"/>
                </a:solidFill>
              </a:rPr>
              <a:t> </a:t>
            </a:r>
            <a:r>
              <a:rPr lang="es-PE" sz="2000" dirty="0" smtClean="0">
                <a:solidFill>
                  <a:schemeClr val="accent2"/>
                </a:solidFill>
              </a:rPr>
              <a:t>Ups</a:t>
            </a:r>
          </a:p>
          <a:p>
            <a:pPr algn="ctr"/>
            <a:endParaRPr lang="es-PE" sz="2000" dirty="0" smtClean="0">
              <a:solidFill>
                <a:schemeClr val="accent2"/>
              </a:solidFill>
            </a:endParaRPr>
          </a:p>
          <a:p>
            <a:pPr algn="ctr"/>
            <a:r>
              <a:rPr lang="es-PE" sz="2000" dirty="0" smtClean="0">
                <a:solidFill>
                  <a:schemeClr val="accent2"/>
                </a:solidFill>
              </a:rPr>
              <a:t>Pequeños negocios</a:t>
            </a:r>
          </a:p>
          <a:p>
            <a:pPr algn="ctr"/>
            <a:endParaRPr lang="es-PE" sz="2000" dirty="0" smtClean="0">
              <a:solidFill>
                <a:schemeClr val="accent2"/>
              </a:solidFill>
            </a:endParaRPr>
          </a:p>
          <a:p>
            <a:pPr algn="ctr"/>
            <a:r>
              <a:rPr lang="es-PE" sz="2000" dirty="0" smtClean="0">
                <a:solidFill>
                  <a:schemeClr val="accent2"/>
                </a:solidFill>
              </a:rPr>
              <a:t>Sitios Webs</a:t>
            </a:r>
            <a:endParaRPr lang="es-PE" sz="2000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1092" y="6188789"/>
            <a:ext cx="129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/>
              <a:t>5 </a:t>
            </a:r>
            <a:r>
              <a:rPr lang="es-PE" sz="2800" dirty="0" err="1" smtClean="0"/>
              <a:t>DTUs</a:t>
            </a:r>
            <a:endParaRPr lang="es-PE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025850" y="6166176"/>
            <a:ext cx="1492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/>
              <a:t>50 </a:t>
            </a:r>
            <a:r>
              <a:rPr lang="es-PE" sz="2800" dirty="0" err="1" smtClean="0"/>
              <a:t>DTUs</a:t>
            </a:r>
            <a:endParaRPr lang="es-PE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689973" y="6166176"/>
            <a:ext cx="1686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/>
              <a:t>800 </a:t>
            </a:r>
            <a:r>
              <a:rPr lang="es-PE" sz="2800" dirty="0" err="1" smtClean="0"/>
              <a:t>DTUs</a:t>
            </a:r>
            <a:endParaRPr lang="es-PE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42" y="1965539"/>
            <a:ext cx="2795048" cy="279504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92" y="2267885"/>
            <a:ext cx="2013726" cy="201372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739" y="2681082"/>
            <a:ext cx="1168978" cy="116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75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60848" y="1468029"/>
            <a:ext cx="5000471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Bases de datos disponibles 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800" dirty="0"/>
              <a:t>5 </a:t>
            </a:r>
            <a:r>
              <a:rPr lang="es-PE" sz="2800" dirty="0" err="1"/>
              <a:t>DTUs</a:t>
            </a:r>
            <a:endParaRPr lang="es-P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800" dirty="0"/>
              <a:t>10 </a:t>
            </a:r>
            <a:r>
              <a:rPr lang="es-PE" sz="2800" dirty="0" err="1"/>
              <a:t>DTUs</a:t>
            </a:r>
            <a:endParaRPr lang="es-P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800" dirty="0"/>
              <a:t>20 </a:t>
            </a:r>
            <a:r>
              <a:rPr lang="es-PE" sz="2800" dirty="0" err="1"/>
              <a:t>DTUs</a:t>
            </a:r>
            <a:endParaRPr lang="es-P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800" dirty="0"/>
              <a:t>50 </a:t>
            </a:r>
            <a:r>
              <a:rPr lang="es-PE" sz="2800" dirty="0" err="1"/>
              <a:t>DTUs</a:t>
            </a:r>
            <a:endParaRPr lang="es-P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800" dirty="0"/>
              <a:t>100 </a:t>
            </a:r>
            <a:r>
              <a:rPr lang="es-PE" sz="2800" dirty="0" err="1"/>
              <a:t>DTUs</a:t>
            </a:r>
            <a:endParaRPr lang="es-P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800" dirty="0"/>
              <a:t>200 </a:t>
            </a:r>
            <a:r>
              <a:rPr lang="es-PE" sz="2800" dirty="0" err="1"/>
              <a:t>DTUs</a:t>
            </a:r>
            <a:endParaRPr lang="es-P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800" dirty="0"/>
              <a:t>800 </a:t>
            </a:r>
            <a:r>
              <a:rPr lang="es-PE" sz="2800" dirty="0" err="1"/>
              <a:t>DTUs</a:t>
            </a:r>
            <a:endParaRPr lang="es-PE" sz="2800" dirty="0"/>
          </a:p>
          <a:p>
            <a:endParaRPr lang="es-P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655" y="1771122"/>
            <a:ext cx="3210241" cy="321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89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400" dirty="0" err="1" smtClean="0">
                <a:latin typeface="+mj-lt"/>
              </a:rPr>
              <a:t>Creación</a:t>
            </a:r>
            <a:r>
              <a:rPr lang="en-US" sz="4400" dirty="0" smtClean="0">
                <a:latin typeface="+mj-lt"/>
              </a:rPr>
              <a:t> de </a:t>
            </a:r>
            <a:r>
              <a:rPr lang="en-US" sz="4400" dirty="0" err="1" smtClean="0">
                <a:latin typeface="+mj-lt"/>
              </a:rPr>
              <a:t>una</a:t>
            </a:r>
            <a:r>
              <a:rPr lang="en-US" sz="4400" dirty="0" smtClean="0">
                <a:latin typeface="+mj-lt"/>
              </a:rPr>
              <a:t> SQL Database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873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job-images.com/highresolution/l_1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085" y="147118"/>
            <a:ext cx="5754918" cy="575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08277" y="5902037"/>
            <a:ext cx="3256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Otra vez ya no!</a:t>
            </a:r>
            <a:endParaRPr lang="en-US" sz="3600" dirty="0"/>
          </a:p>
        </p:txBody>
      </p:sp>
      <p:pic>
        <p:nvPicPr>
          <p:cNvPr id="4" name="Picture 2" descr="http://upload.wikimedia.org/wikipedia/commons/f/f3/Exclamation_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219" y="-22615"/>
            <a:ext cx="1523596" cy="203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55681" y="6488668"/>
            <a:ext cx="88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Nivel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33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Necesidad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7"/>
            <a:ext cx="11034445" cy="2033991"/>
          </a:xfrm>
        </p:spPr>
        <p:txBody>
          <a:bodyPr>
            <a:normAutofit/>
          </a:bodyPr>
          <a:lstStyle/>
          <a:p>
            <a:r>
              <a:rPr lang="es-PE" sz="4400" dirty="0" smtClean="0">
                <a:latin typeface="+mj-lt"/>
              </a:rPr>
              <a:t>Necesito una página web en internet y que guarde mi información (piensa en que puedo pedir que sea móvil también)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3350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3349884"/>
          </a:xfrm>
        </p:spPr>
        <p:txBody>
          <a:bodyPr>
            <a:normAutofit/>
          </a:bodyPr>
          <a:lstStyle/>
          <a:p>
            <a:r>
              <a:rPr lang="es-PE" sz="7200" dirty="0" smtClean="0"/>
              <a:t>¿C#, Java, Python?</a:t>
            </a:r>
            <a:endParaRPr lang="es-PE" sz="7200" dirty="0"/>
          </a:p>
        </p:txBody>
      </p:sp>
    </p:spTree>
    <p:extLst>
      <p:ext uri="{BB962C8B-B14F-4D97-AF65-F5344CB8AC3E}">
        <p14:creationId xmlns:p14="http://schemas.microsoft.com/office/powerpoint/2010/main" val="1176524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13098" y="823073"/>
            <a:ext cx="2379706" cy="20309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635" y="731830"/>
            <a:ext cx="1725854" cy="172585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481047" y="1647168"/>
            <a:ext cx="3445309" cy="6192"/>
          </a:xfrm>
          <a:prstGeom prst="line">
            <a:avLst/>
          </a:prstGeom>
          <a:ln w="571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43400" y="2133600"/>
            <a:ext cx="865382" cy="1182129"/>
          </a:xfrm>
          <a:prstGeom prst="straightConnector1">
            <a:avLst/>
          </a:prstGeom>
          <a:ln w="571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155203" y="2133600"/>
            <a:ext cx="845582" cy="1182129"/>
          </a:xfrm>
          <a:prstGeom prst="straightConnector1">
            <a:avLst/>
          </a:prstGeom>
          <a:ln w="571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69388" y="2648947"/>
            <a:ext cx="1583536" cy="163345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08782" y="4390295"/>
            <a:ext cx="185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Web </a:t>
            </a:r>
            <a:r>
              <a:rPr lang="es-PE" sz="2400" dirty="0" err="1" smtClean="0"/>
              <a:t>Service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000784" y="2604277"/>
            <a:ext cx="2105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Base de Datos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613098" y="2854064"/>
            <a:ext cx="2294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Aplicación Web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13098" y="4151965"/>
            <a:ext cx="2442164" cy="16076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60744" y="5746828"/>
            <a:ext cx="293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Aplicación escritorio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8357814" y="3557611"/>
            <a:ext cx="1196107" cy="1173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ERP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360594" y="3557610"/>
            <a:ext cx="1196107" cy="11735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CRM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345092" y="4586086"/>
            <a:ext cx="1196107" cy="1173521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CMS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347872" y="4586085"/>
            <a:ext cx="1196107" cy="1173521"/>
          </a:xfrm>
          <a:prstGeom prst="ellipse">
            <a:avLst/>
          </a:prstGeom>
          <a:solidFill>
            <a:srgbClr val="7030A0"/>
          </a:solidFill>
          <a:ln>
            <a:solidFill>
              <a:srgbClr val="AC7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CORE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07957" y="4282401"/>
            <a:ext cx="1146181" cy="846992"/>
          </a:xfrm>
          <a:prstGeom prst="straightConnector1">
            <a:avLst/>
          </a:prstGeom>
          <a:ln w="571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049704" y="4197632"/>
            <a:ext cx="951080" cy="846992"/>
          </a:xfrm>
          <a:prstGeom prst="straightConnector1">
            <a:avLst/>
          </a:prstGeom>
          <a:ln w="571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727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  <p:bldP spid="3" grpId="0" animBg="1"/>
      <p:bldP spid="15" grpId="0" animBg="1"/>
      <p:bldP spid="19" grpId="0" animBg="1"/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4"/>
          <a:stretch/>
        </p:blipFill>
        <p:spPr>
          <a:xfrm>
            <a:off x="-18662" y="0"/>
            <a:ext cx="1221066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2121267"/>
            <a:ext cx="11034445" cy="2387600"/>
          </a:xfrm>
        </p:spPr>
        <p:txBody>
          <a:bodyPr>
            <a:noAutofit/>
          </a:bodyPr>
          <a:lstStyle/>
          <a:p>
            <a:pPr algn="l"/>
            <a:r>
              <a:rPr lang="es-PE" sz="9600" dirty="0" smtClean="0">
                <a:solidFill>
                  <a:schemeClr val="bg1"/>
                </a:solidFill>
              </a:rPr>
              <a:t>Mobile </a:t>
            </a:r>
            <a:r>
              <a:rPr lang="es-PE" sz="9600" dirty="0" err="1" smtClean="0">
                <a:solidFill>
                  <a:schemeClr val="bg1"/>
                </a:solidFill>
              </a:rPr>
              <a:t>Services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62578" y="6026925"/>
            <a:ext cx="197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Microsoft Azure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562" y="3165529"/>
            <a:ext cx="1343338" cy="134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26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Mobile Services?</a:t>
            </a:r>
            <a:endParaRPr lang="en-US" dirty="0"/>
          </a:p>
        </p:txBody>
      </p:sp>
      <p:pic>
        <p:nvPicPr>
          <p:cNvPr id="8" name="Picture 7" descr="mobile services (featur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317" y="2599241"/>
            <a:ext cx="2871528" cy="2871528"/>
          </a:xfrm>
          <a:prstGeom prst="rect">
            <a:avLst/>
          </a:prstGeom>
        </p:spPr>
      </p:pic>
      <p:pic>
        <p:nvPicPr>
          <p:cNvPr id="9" name="Picture 8" descr="Access Control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2226796"/>
            <a:ext cx="780288" cy="780288"/>
          </a:xfrm>
          <a:prstGeom prst="rect">
            <a:avLst/>
          </a:prstGeom>
        </p:spPr>
      </p:pic>
      <p:pic>
        <p:nvPicPr>
          <p:cNvPr id="12" name="Picture 11" descr="cloud servic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856" y="3183269"/>
            <a:ext cx="780288" cy="780288"/>
          </a:xfrm>
          <a:prstGeom prst="rect">
            <a:avLst/>
          </a:prstGeom>
        </p:spPr>
      </p:pic>
      <p:pic>
        <p:nvPicPr>
          <p:cNvPr id="15" name="Picture 14" descr="Mobile.png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32" y="3634778"/>
            <a:ext cx="780288" cy="780288"/>
          </a:xfrm>
          <a:prstGeom prst="rect">
            <a:avLst/>
          </a:prstGeom>
        </p:spPr>
      </p:pic>
      <p:pic>
        <p:nvPicPr>
          <p:cNvPr id="16" name="Picture 15" descr="Notification Hub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857" y="4077790"/>
            <a:ext cx="780288" cy="780288"/>
          </a:xfrm>
          <a:prstGeom prst="rect">
            <a:avLst/>
          </a:prstGeom>
        </p:spPr>
      </p:pic>
      <p:pic>
        <p:nvPicPr>
          <p:cNvPr id="17" name="Picture 16" descr="Scheduler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856" y="5191481"/>
            <a:ext cx="780288" cy="780288"/>
          </a:xfrm>
          <a:prstGeom prst="rect">
            <a:avLst/>
          </a:prstGeom>
        </p:spPr>
      </p:pic>
      <p:pic>
        <p:nvPicPr>
          <p:cNvPr id="19" name="Picture 18" descr="SQL Database (Windows Azure)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855" y="1290163"/>
            <a:ext cx="780288" cy="780288"/>
          </a:xfrm>
          <a:prstGeom prst="rect">
            <a:avLst/>
          </a:prstGeom>
        </p:spPr>
      </p:pic>
      <p:pic>
        <p:nvPicPr>
          <p:cNvPr id="22" name="Picture 21" descr="Mobile.png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4" y="2634409"/>
            <a:ext cx="780288" cy="780288"/>
          </a:xfrm>
          <a:prstGeom prst="rect">
            <a:avLst/>
          </a:prstGeom>
        </p:spPr>
      </p:pic>
      <p:pic>
        <p:nvPicPr>
          <p:cNvPr id="23" name="Picture 22" descr="Mobile.png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4" y="4646870"/>
            <a:ext cx="780288" cy="780288"/>
          </a:xfrm>
          <a:prstGeom prst="rect">
            <a:avLst/>
          </a:prstGeom>
        </p:spPr>
      </p:pic>
      <p:sp>
        <p:nvSpPr>
          <p:cNvPr id="24" name="Left-Right Arrow 23"/>
          <p:cNvSpPr/>
          <p:nvPr/>
        </p:nvSpPr>
        <p:spPr>
          <a:xfrm>
            <a:off x="1445846" y="3634154"/>
            <a:ext cx="3614616" cy="80107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30051" y="1388962"/>
            <a:ext cx="305606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Storage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8923694" y="2335057"/>
            <a:ext cx="305606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Authentication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8937493" y="3201781"/>
            <a:ext cx="305606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Logic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8937182" y="4174058"/>
            <a:ext cx="305606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Push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8937182" y="5285228"/>
            <a:ext cx="305606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Scheduler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6373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/>
      <p:bldP spid="25" grpId="0"/>
      <p:bldP spid="27" grpId="0"/>
      <p:bldP spid="28" grpId="0"/>
      <p:bldP spid="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REST API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6138"/>
              </p:ext>
            </p:extLst>
          </p:nvPr>
        </p:nvGraphicFramePr>
        <p:xfrm>
          <a:off x="604045" y="2460446"/>
          <a:ext cx="11064555" cy="359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185"/>
                <a:gridCol w="3688185"/>
                <a:gridCol w="3688185"/>
              </a:tblGrid>
              <a:tr h="54616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HTTP Method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URL Suffix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3322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3C454F"/>
                          </a:solidFill>
                        </a:rPr>
                        <a:t>Create</a:t>
                      </a:r>
                      <a:endParaRPr lang="en-US" sz="1600" b="1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3C454F"/>
                          </a:solidFill>
                        </a:rPr>
                        <a:t>POST</a:t>
                      </a:r>
                    </a:p>
                    <a:p>
                      <a:endParaRPr lang="en-US" sz="1600" b="1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3C454F"/>
                          </a:solidFill>
                        </a:rPr>
                        <a:t>/</a:t>
                      </a:r>
                      <a:r>
                        <a:rPr lang="en-US" sz="1600" b="1" dirty="0" err="1" smtClean="0">
                          <a:solidFill>
                            <a:srgbClr val="3C454F"/>
                          </a:solidFill>
                        </a:rPr>
                        <a:t>TodoItem</a:t>
                      </a:r>
                      <a:endParaRPr lang="en-US" sz="1600" b="1" dirty="0" smtClean="0">
                        <a:solidFill>
                          <a:srgbClr val="3C454F"/>
                        </a:solidFill>
                      </a:endParaRPr>
                    </a:p>
                    <a:p>
                      <a:endParaRPr lang="en-US" sz="1600" b="1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332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3C454F"/>
                          </a:solidFill>
                        </a:rPr>
                        <a:t>Read</a:t>
                      </a:r>
                    </a:p>
                    <a:p>
                      <a:endParaRPr lang="en-US" sz="1600" b="1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3C454F"/>
                          </a:solidFill>
                        </a:rPr>
                        <a:t>GET</a:t>
                      </a:r>
                    </a:p>
                    <a:p>
                      <a:endParaRPr lang="en-US" sz="1600" b="1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3C454F"/>
                          </a:solidFill>
                        </a:rPr>
                        <a:t>/</a:t>
                      </a:r>
                      <a:r>
                        <a:rPr lang="en-US" sz="1600" b="1" dirty="0" err="1" smtClean="0">
                          <a:solidFill>
                            <a:srgbClr val="3C454F"/>
                          </a:solidFill>
                        </a:rPr>
                        <a:t>TodoItem?filter</a:t>
                      </a:r>
                      <a:r>
                        <a:rPr lang="en-US" sz="1600" b="1" dirty="0" smtClean="0">
                          <a:solidFill>
                            <a:srgbClr val="3C454F"/>
                          </a:solidFill>
                        </a:rPr>
                        <a:t>=id%3D42</a:t>
                      </a:r>
                    </a:p>
                    <a:p>
                      <a:endParaRPr lang="en-US" sz="1600" b="1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332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3C454F"/>
                          </a:solidFill>
                        </a:rPr>
                        <a:t>Update</a:t>
                      </a:r>
                    </a:p>
                    <a:p>
                      <a:endParaRPr lang="en-US" sz="1600" b="1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3C454F"/>
                          </a:solidFill>
                        </a:rPr>
                        <a:t>PATCH</a:t>
                      </a:r>
                    </a:p>
                    <a:p>
                      <a:endParaRPr lang="en-US" sz="1600" b="1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3C454F"/>
                          </a:solidFill>
                        </a:rPr>
                        <a:t>/</a:t>
                      </a:r>
                      <a:r>
                        <a:rPr lang="en-US" sz="1600" b="1" dirty="0" err="1" smtClean="0">
                          <a:solidFill>
                            <a:srgbClr val="3C454F"/>
                          </a:solidFill>
                        </a:rPr>
                        <a:t>TodoItem</a:t>
                      </a:r>
                      <a:r>
                        <a:rPr lang="en-US" sz="1600" b="1" dirty="0" smtClean="0">
                          <a:solidFill>
                            <a:srgbClr val="3C454F"/>
                          </a:solidFill>
                        </a:rPr>
                        <a:t>/id</a:t>
                      </a:r>
                    </a:p>
                    <a:p>
                      <a:endParaRPr lang="en-US" sz="1600" b="1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3322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3C454F"/>
                          </a:solidFill>
                        </a:rPr>
                        <a:t>Delete</a:t>
                      </a:r>
                      <a:endParaRPr lang="en-US" sz="1600" b="1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3C454F"/>
                          </a:solidFill>
                        </a:rPr>
                        <a:t>DELETE</a:t>
                      </a:r>
                      <a:endParaRPr lang="en-US" sz="1600" b="1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3C454F"/>
                          </a:solidFill>
                        </a:rPr>
                        <a:t>/</a:t>
                      </a:r>
                      <a:r>
                        <a:rPr lang="en-US" sz="1600" b="1" dirty="0" err="1" smtClean="0">
                          <a:solidFill>
                            <a:srgbClr val="3C454F"/>
                          </a:solidFill>
                        </a:rPr>
                        <a:t>TodoItem</a:t>
                      </a:r>
                      <a:r>
                        <a:rPr lang="en-US" sz="1600" b="1" dirty="0" smtClean="0">
                          <a:solidFill>
                            <a:srgbClr val="3C454F"/>
                          </a:solidFill>
                        </a:rPr>
                        <a:t>/id</a:t>
                      </a:r>
                      <a:endParaRPr lang="en-US" sz="1600" b="1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8120" y="6256216"/>
            <a:ext cx="17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Microsoft Azure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5648" y="1508016"/>
            <a:ext cx="110931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Base Endpoint</a:t>
            </a:r>
            <a:r>
              <a:rPr lang="en-US" sz="2800" b="1" dirty="0" smtClean="0"/>
              <a:t>:      https://</a:t>
            </a:r>
            <a:r>
              <a:rPr lang="en-US" sz="2800" b="1" dirty="0" err="1" smtClean="0"/>
              <a:t>MobileService.azure-mobile.net</a:t>
            </a:r>
            <a:r>
              <a:rPr lang="en-US" sz="2800" b="1" dirty="0" smtClean="0"/>
              <a:t>/tables/*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39854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>
                <a:solidFill>
                  <a:schemeClr val="tx1"/>
                </a:solidFill>
              </a:rPr>
              <a:t>Backend Logic:</a:t>
            </a:r>
            <a:br>
              <a:rPr lang="en-US" sz="8800" dirty="0" smtClean="0">
                <a:solidFill>
                  <a:schemeClr val="tx1"/>
                </a:solidFill>
              </a:rPr>
            </a:br>
            <a:r>
              <a:rPr lang="en-US" sz="6000" dirty="0" smtClean="0">
                <a:solidFill>
                  <a:schemeClr val="tx1"/>
                </a:solidFill>
              </a:rPr>
              <a:t>JavaScript &amp; .NET</a:t>
            </a:r>
            <a:endParaRPr lang="en-US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106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09" y="3820250"/>
            <a:ext cx="1599647" cy="159964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740727" y="2814662"/>
            <a:ext cx="1699091" cy="1474706"/>
          </a:xfrm>
          <a:prstGeom prst="straightConnector1">
            <a:avLst/>
          </a:prstGeom>
          <a:ln w="7620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721" y="1238395"/>
            <a:ext cx="1512191" cy="15121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583" y="1238395"/>
            <a:ext cx="1576267" cy="157626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967815" y="2709722"/>
            <a:ext cx="1041688" cy="445364"/>
          </a:xfrm>
          <a:prstGeom prst="straightConnector1">
            <a:avLst/>
          </a:prstGeom>
          <a:ln w="7620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9602659" y="2750586"/>
            <a:ext cx="779088" cy="594273"/>
          </a:xfrm>
          <a:prstGeom prst="straightConnector1">
            <a:avLst/>
          </a:prstGeom>
          <a:ln w="7620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193" y="2440198"/>
            <a:ext cx="1429776" cy="14297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48273" y="555290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Usuario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21508" y="2975527"/>
            <a:ext cx="173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Azure</a:t>
            </a:r>
            <a:r>
              <a:rPr lang="es-PE" dirty="0" smtClean="0"/>
              <a:t> Web </a:t>
            </a:r>
            <a:r>
              <a:rPr lang="es-PE" dirty="0" err="1" smtClean="0"/>
              <a:t>Site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45480" y="3920036"/>
            <a:ext cx="212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Mobile </a:t>
            </a:r>
            <a:r>
              <a:rPr lang="es-PE" dirty="0" err="1" smtClean="0"/>
              <a:t>Service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66681" y="3093848"/>
            <a:ext cx="2121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err="1" smtClean="0"/>
              <a:t>Azure</a:t>
            </a:r>
            <a:r>
              <a:rPr lang="es-PE" dirty="0" smtClean="0"/>
              <a:t> SQL </a:t>
            </a:r>
            <a:r>
              <a:rPr lang="es-PE" dirty="0" err="1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31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400" dirty="0" err="1" smtClean="0">
                <a:latin typeface="+mj-lt"/>
              </a:rPr>
              <a:t>Creación</a:t>
            </a:r>
            <a:r>
              <a:rPr lang="en-US" sz="4400" dirty="0" smtClean="0">
                <a:latin typeface="+mj-lt"/>
              </a:rPr>
              <a:t> de un Mobile Service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2481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9600" dirty="0" smtClean="0"/>
              <a:t>Moraleja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4" y="4415936"/>
            <a:ext cx="11034445" cy="1655762"/>
          </a:xfrm>
        </p:spPr>
        <p:txBody>
          <a:bodyPr/>
          <a:lstStyle/>
          <a:p>
            <a:r>
              <a:rPr lang="es-PE" dirty="0" smtClean="0"/>
              <a:t>Siempre lleva papel y lápiz para anotar todos los detalles</a:t>
            </a:r>
            <a:endParaRPr lang="en-US" dirty="0"/>
          </a:p>
        </p:txBody>
      </p:sp>
      <p:pic>
        <p:nvPicPr>
          <p:cNvPr id="2050" name="Picture 2" descr="http://cdn.flaticon.com/png/256/1716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551" y="1122363"/>
            <a:ext cx="3385648" cy="338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025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iconsdb.com/icons/download/black/twitter-512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1" b="89844" l="8789" r="912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707"/>
          <a:stretch/>
        </p:blipFill>
        <p:spPr bwMode="auto">
          <a:xfrm>
            <a:off x="6457319" y="871458"/>
            <a:ext cx="4452162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edbarcelona.es/wp-content/uploads/2013/06/facebook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26" y="87145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70893" y="5346226"/>
            <a:ext cx="2625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@joansafr</a:t>
            </a:r>
            <a:endParaRPr lang="es-PE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1706741" y="5346226"/>
            <a:ext cx="28686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/>
              <a:t>joansafrMS</a:t>
            </a:r>
            <a:endParaRPr lang="es-PE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135543" y="253403"/>
            <a:ext cx="3857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5400" dirty="0" smtClean="0">
                <a:solidFill>
                  <a:schemeClr val="accent2"/>
                </a:solidFill>
              </a:rPr>
              <a:t>¿Preguntas?</a:t>
            </a:r>
            <a:endParaRPr lang="es-PE" sz="5400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70986" y="6105379"/>
            <a:ext cx="6228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/>
              <a:t>www.programaralcubo.wordpress.com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263152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556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idx="4294967295"/>
          </p:nvPr>
        </p:nvSpPr>
        <p:spPr>
          <a:xfrm>
            <a:off x="1208616" y="2629724"/>
            <a:ext cx="9464640" cy="1198652"/>
          </a:xfrm>
        </p:spPr>
        <p:txBody>
          <a:bodyPr/>
          <a:lstStyle/>
          <a:p>
            <a:r>
              <a:rPr lang="es-PE" dirty="0"/>
              <a:t>Lo que un desarrollador debería saber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62622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9088" y="2309136"/>
            <a:ext cx="4685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2015 Global Sponsors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99" y="1185893"/>
            <a:ext cx="2289476" cy="652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109" y="5277603"/>
            <a:ext cx="1486107" cy="4763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237" y="3368886"/>
            <a:ext cx="1904762" cy="6476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401" y="4405999"/>
            <a:ext cx="2286319" cy="5430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17" y="1243020"/>
            <a:ext cx="2153586" cy="2871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378" y="2364981"/>
            <a:ext cx="2933333" cy="8888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738" y="3417035"/>
            <a:ext cx="1504149" cy="5513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106" y="2332139"/>
            <a:ext cx="1419423" cy="5430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876" y="1343094"/>
            <a:ext cx="1781175" cy="4953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99" y="4590050"/>
            <a:ext cx="3915839" cy="14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441" y="245781"/>
            <a:ext cx="11034445" cy="2387600"/>
          </a:xfrm>
        </p:spPr>
        <p:txBody>
          <a:bodyPr/>
          <a:lstStyle/>
          <a:p>
            <a:r>
              <a:rPr lang="es-PE" dirty="0" err="1" smtClean="0">
                <a:solidFill>
                  <a:schemeClr val="tx1"/>
                </a:solidFill>
              </a:rPr>
              <a:t>who</a:t>
            </a:r>
            <a:r>
              <a:rPr lang="es-PE" dirty="0" smtClean="0">
                <a:solidFill>
                  <a:schemeClr val="tx1"/>
                </a:solidFill>
              </a:rPr>
              <a:t> am I?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1080" y="2980267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/>
              <a:t>José Antonio Salinas Francia</a:t>
            </a:r>
            <a:endParaRPr lang="es-PE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91080" y="3827589"/>
            <a:ext cx="4283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/>
              <a:t>Ingeniero de Software</a:t>
            </a:r>
            <a:endParaRPr lang="es-P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91080" y="4759250"/>
            <a:ext cx="4243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/>
              <a:t>MAP, MCP, MTA, MTCS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1961316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4.iconfinder.com/data/icons/dot/256/man_person_mens_ro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596" y="563823"/>
            <a:ext cx="5277660" cy="52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26632" y="5685908"/>
            <a:ext cx="343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Nuestro usuario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15504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farmhack.net/sites/default/files/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600" y="596005"/>
            <a:ext cx="39243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cdn4.iconfinder.com/data/icons/dot/256/man_person_mens_ro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81" y="447445"/>
            <a:ext cx="5277660" cy="52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80217" y="5569530"/>
            <a:ext cx="6180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Nuestro usuario con una idea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26994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job-images.com/highresolution/l_1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085" y="147118"/>
            <a:ext cx="5754918" cy="575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14309" y="5769033"/>
            <a:ext cx="204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/>
              <a:t>Nosotros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16017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tCamp">
  <a:themeElements>
    <a:clrScheme name="Metro - PS Health 01-12">
      <a:dk1>
        <a:srgbClr val="000000"/>
      </a:dk1>
      <a:lt1>
        <a:srgbClr val="FFFFFF"/>
      </a:lt1>
      <a:dk2>
        <a:srgbClr val="00188F"/>
      </a:dk2>
      <a:lt2>
        <a:srgbClr val="FFFFFF"/>
      </a:lt2>
      <a:accent1>
        <a:srgbClr val="0072C6"/>
      </a:accent1>
      <a:accent2>
        <a:srgbClr val="00BCF2"/>
      </a:accent2>
      <a:accent3>
        <a:srgbClr val="009E49"/>
      </a:accent3>
      <a:accent4>
        <a:srgbClr val="FF8C00"/>
      </a:accent4>
      <a:accent5>
        <a:srgbClr val="68217A"/>
      </a:accent5>
      <a:accent6>
        <a:srgbClr val="E81123"/>
      </a:accent6>
      <a:hlink>
        <a:srgbClr val="00BCF2"/>
      </a:hlink>
      <a:folHlink>
        <a:srgbClr val="68217A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ootCamp" id="{9E1A7826-9F4A-416A-82C5-43D3EC14CB1A}" vid="{781A84B0-C465-492B-B75C-F23D89651838}"/>
    </a:ext>
  </a:extLst>
</a:theme>
</file>

<file path=ppt/theme/theme2.xml><?xml version="1.0" encoding="utf-8"?>
<a:theme xmlns:a="http://schemas.openxmlformats.org/drawingml/2006/main" name="Azure Medium">
  <a:themeElements>
    <a:clrScheme name="Azure Basic">
      <a:dk1>
        <a:srgbClr val="00B0F0"/>
      </a:dk1>
      <a:lt1>
        <a:srgbClr val="FFFFFF"/>
      </a:lt1>
      <a:dk2>
        <a:srgbClr val="44546A"/>
      </a:dk2>
      <a:lt2>
        <a:srgbClr val="FFFFFF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BootCamp</Template>
  <TotalTime>101</TotalTime>
  <Words>675</Words>
  <Application>Microsoft Office PowerPoint</Application>
  <PresentationFormat>Widescreen</PresentationFormat>
  <Paragraphs>258</Paragraphs>
  <Slides>50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Segoe UI</vt:lpstr>
      <vt:lpstr>Segoe UI Light</vt:lpstr>
      <vt:lpstr>BootCamp</vt:lpstr>
      <vt:lpstr>Azure Medium</vt:lpstr>
      <vt:lpstr>PowerPoint Presentation</vt:lpstr>
      <vt:lpstr>PowerPoint Presentation</vt:lpstr>
      <vt:lpstr>¿HTML, CSS &amp; Javascript?</vt:lpstr>
      <vt:lpstr>¿C#, Java, Python?</vt:lpstr>
      <vt:lpstr>Lo que un desarrollador debería saber</vt:lpstr>
      <vt:lpstr>who am I?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Necesidad</vt:lpstr>
      <vt:lpstr>PowerPoint Presentation</vt:lpstr>
      <vt:lpstr>PowerPoint Presentation</vt:lpstr>
      <vt:lpstr>PowerPoint Presentation</vt:lpstr>
      <vt:lpstr>Necesidad</vt:lpstr>
      <vt:lpstr>PowerPoint Presentation</vt:lpstr>
      <vt:lpstr>PowerPoint Presentation</vt:lpstr>
      <vt:lpstr>PowerPoint Presentation</vt:lpstr>
      <vt:lpstr>PowerPoint Presentation</vt:lpstr>
      <vt:lpstr>¿qué necesitamos?</vt:lpstr>
      <vt:lpstr>Web Apps</vt:lpstr>
      <vt:lpstr>PowerPoint Presentation</vt:lpstr>
      <vt:lpstr>PowerPoint Presentation</vt:lpstr>
      <vt:lpstr>PowerPoint Presentation</vt:lpstr>
      <vt:lpstr>Demo</vt:lpstr>
      <vt:lpstr>PowerPoint Presentation</vt:lpstr>
      <vt:lpstr>Necesidad</vt:lpstr>
      <vt:lpstr>PowerPoint Presentation</vt:lpstr>
      <vt:lpstr>SQL Database</vt:lpstr>
      <vt:lpstr>¿SQL Database?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Necesidad</vt:lpstr>
      <vt:lpstr>PowerPoint Presentation</vt:lpstr>
      <vt:lpstr>Mobile Services</vt:lpstr>
      <vt:lpstr>What is Mobile Services?</vt:lpstr>
      <vt:lpstr>The REST API</vt:lpstr>
      <vt:lpstr>Backend Logic: JavaScript &amp; .NET</vt:lpstr>
      <vt:lpstr>PowerPoint Presentation</vt:lpstr>
      <vt:lpstr>Demo</vt:lpstr>
      <vt:lpstr>Moraleja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Castañeda Cano</dc:creator>
  <cp:lastModifiedBy>José Salinas</cp:lastModifiedBy>
  <cp:revision>4</cp:revision>
  <dcterms:created xsi:type="dcterms:W3CDTF">2015-04-23T21:45:35Z</dcterms:created>
  <dcterms:modified xsi:type="dcterms:W3CDTF">2015-04-25T21:31:14Z</dcterms:modified>
</cp:coreProperties>
</file>