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3" r:id="rId3"/>
    <p:sldId id="259" r:id="rId4"/>
    <p:sldId id="26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8" r:id="rId13"/>
    <p:sldId id="276" r:id="rId14"/>
    <p:sldId id="279" r:id="rId15"/>
    <p:sldId id="277" r:id="rId16"/>
    <p:sldId id="267" r:id="rId17"/>
    <p:sldId id="283" r:id="rId18"/>
    <p:sldId id="281" r:id="rId19"/>
    <p:sldId id="282" r:id="rId20"/>
    <p:sldId id="258" r:id="rId21"/>
    <p:sldId id="262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494" y="-203502"/>
            <a:ext cx="12418493" cy="721615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392" y="4799879"/>
            <a:ext cx="1136719" cy="1143721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00" y="892201"/>
            <a:ext cx="1371598" cy="105338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868" y="993226"/>
            <a:ext cx="1783243" cy="6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04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 flipH="1">
            <a:off x="6544212" y="5629606"/>
            <a:ext cx="4990853" cy="413419"/>
          </a:xfrm>
          <a:prstGeom prst="rect">
            <a:avLst/>
          </a:prstGeom>
          <a:solidFill>
            <a:srgbClr val="9FC54D">
              <a:alpha val="8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 flipH="1">
            <a:off x="7291822" y="5795020"/>
            <a:ext cx="4900178" cy="409756"/>
          </a:xfrm>
          <a:prstGeom prst="rect">
            <a:avLst/>
          </a:prstGeom>
          <a:solidFill>
            <a:srgbClr val="9FC54D">
              <a:alpha val="8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 flipH="1">
            <a:off x="7052181" y="6160357"/>
            <a:ext cx="4973080" cy="409756"/>
          </a:xfrm>
          <a:prstGeom prst="rect">
            <a:avLst/>
          </a:prstGeom>
          <a:solidFill>
            <a:srgbClr val="9FC54D">
              <a:alpha val="80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chemeClr val="tx1">
                      <a:lumMod val="50000"/>
                    </a:schemeClr>
                  </a:gs>
                  <a:gs pos="100000">
                    <a:schemeClr val="tx1">
                      <a:lumMod val="5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2305" y="233366"/>
            <a:ext cx="10983385" cy="1198652"/>
          </a:xfrm>
        </p:spPr>
        <p:txBody>
          <a:bodyPr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2310" y="1960564"/>
            <a:ext cx="6921490" cy="3924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800">
                <a:latin typeface="+mn-lt"/>
              </a:defRPr>
            </a:lvl1pPr>
            <a:lvl2pPr marL="169863" indent="-146050">
              <a:defRPr sz="1200">
                <a:latin typeface="+mn-lt"/>
              </a:defRPr>
            </a:lvl2pPr>
            <a:lvl3pPr marL="339725" indent="-152400">
              <a:defRPr sz="1200">
                <a:latin typeface="+mn-lt"/>
              </a:defRPr>
            </a:lvl3pPr>
            <a:lvl4pPr marL="509588" indent="-169863">
              <a:defRPr sz="1200">
                <a:latin typeface="+mn-lt"/>
              </a:defRPr>
            </a:lvl4pPr>
            <a:lvl5pPr marL="690563" indent="-180975">
              <a:defRPr sz="1200">
                <a:latin typeface="+mn-lt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679277" y="1960564"/>
            <a:ext cx="3926407" cy="392430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309" y="5911035"/>
            <a:ext cx="953519" cy="95939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60" y="5884864"/>
            <a:ext cx="1267104" cy="973136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459" y="6054757"/>
            <a:ext cx="1387365" cy="7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22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48" y="600700"/>
            <a:ext cx="5631935" cy="566662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24" y="3964039"/>
            <a:ext cx="6270435" cy="23032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60" y="600700"/>
            <a:ext cx="4271387" cy="328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991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596-A2FD-49F9-8243-AA7A60B12A04}" type="datetimeFigureOut">
              <a:rPr lang="es-PE" smtClean="0"/>
              <a:t>06/05/2015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A0108-4440-4E3C-A39F-602854A8ED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267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0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408F-DF0D-4580-9F48-C473147CA8A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7F138-B6DE-49F8-9AAB-9C26D2D751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8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305" y="233366"/>
            <a:ext cx="10983385" cy="98388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300" y="1447809"/>
            <a:ext cx="10983384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71951" y="6621463"/>
            <a:ext cx="3860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28001" y="6621463"/>
            <a:ext cx="3970867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A0108-4440-4E3C-A39F-602854A8EDEA}" type="slidenum">
              <a:rPr lang="es-PE" smtClean="0"/>
              <a:t>‹Nº›</a:t>
            </a:fld>
            <a:endParaRPr lang="es-P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95251" y="6621463"/>
            <a:ext cx="3964516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6596-A2FD-49F9-8243-AA7A60B12A04}" type="datetimeFigureOut">
              <a:rPr lang="es-PE" smtClean="0"/>
              <a:t>06/05/2015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975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6" r:id="rId2"/>
    <p:sldLayoutId id="2147483678" r:id="rId3"/>
    <p:sldLayoutId id="2147483680" r:id="rId4"/>
    <p:sldLayoutId id="2147483683" r:id="rId5"/>
    <p:sldLayoutId id="2147483684" r:id="rId6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604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59660" indent="-25966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4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j-lt"/>
          <a:ea typeface="+mn-ea"/>
          <a:cs typeface="+mn-cs"/>
        </a:defRPr>
      </a:lvl1pPr>
      <a:lvl2pPr marL="472868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86074" indent="-213207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911225" indent="-166688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144588" indent="-171450" algn="l" defTabSz="686047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886629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652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676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700" indent="-171512" algn="l" defTabSz="68604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02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047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07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209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511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8140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1164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4188" algn="l" defTabSz="68604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azure.microsoft.com/en-us/support/legal/sl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82379" y="480197"/>
            <a:ext cx="3183179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000" dirty="0" err="1" smtClean="0"/>
              <a:t>Bienvenidos</a:t>
            </a:r>
            <a:r>
              <a:rPr lang="en-US" sz="4000" dirty="0" smtClean="0"/>
              <a:t> 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36440" y="4648812"/>
            <a:ext cx="228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Lima - </a:t>
            </a:r>
            <a:r>
              <a:rPr lang="en-US" sz="3600" dirty="0" err="1" smtClean="0"/>
              <a:t>Perú</a:t>
            </a:r>
            <a:endParaRPr lang="en-US"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06" y="1547005"/>
            <a:ext cx="3737852" cy="287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Microsoft Azure</a:t>
            </a:r>
            <a:endParaRPr lang="es-PE" dirty="0"/>
          </a:p>
        </p:txBody>
      </p:sp>
      <p:pic>
        <p:nvPicPr>
          <p:cNvPr id="7" name="Picture 2" descr="Software fa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480" y="233366"/>
            <a:ext cx="21145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1" name="Rectangle 3"/>
          <p:cNvSpPr/>
          <p:nvPr/>
        </p:nvSpPr>
        <p:spPr bwMode="auto">
          <a:xfrm>
            <a:off x="1139078" y="1640541"/>
            <a:ext cx="3742203" cy="3859306"/>
          </a:xfrm>
          <a:prstGeom prst="rect">
            <a:avLst/>
          </a:prstGeom>
          <a:solidFill>
            <a:srgbClr val="0071B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37178" tIns="137178" rIns="68589" bIns="34293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68589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85000">
                    <a:srgbClr val="FFFFFF"/>
                  </a:gs>
                  <a:gs pos="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2" name="Rectangle 9"/>
          <p:cNvSpPr/>
          <p:nvPr/>
        </p:nvSpPr>
        <p:spPr bwMode="auto">
          <a:xfrm>
            <a:off x="5183079" y="1640541"/>
            <a:ext cx="5803167" cy="3859306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6" tIns="137178" rIns="68586" bIns="34293" numCol="1" rtlCol="0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ts val="3500"/>
              </a:lnSpc>
              <a:spcBef>
                <a:spcPct val="20000"/>
              </a:spcBef>
              <a:buSzPct val="80000"/>
            </a:pPr>
            <a:r>
              <a:rPr lang="es-PE" sz="3200" kern="0" dirty="0" smtClean="0">
                <a:solidFill>
                  <a:srgbClr val="FFFFFF">
                    <a:alpha val="99000"/>
                  </a:srgbClr>
                </a:solidFill>
                <a:latin typeface="Segoe UI Light" pitchFamily="34" charset="0"/>
              </a:rPr>
              <a:t>Plataforma </a:t>
            </a:r>
            <a:r>
              <a:rPr lang="es-PE" sz="3200" kern="0" dirty="0">
                <a:solidFill>
                  <a:srgbClr val="FFFFFF">
                    <a:alpha val="99000"/>
                  </a:srgbClr>
                </a:solidFill>
                <a:latin typeface="Segoe UI Light" pitchFamily="34" charset="0"/>
              </a:rPr>
              <a:t>de nube </a:t>
            </a:r>
            <a:r>
              <a:rPr lang="es-PE" sz="3200" kern="0" dirty="0" smtClean="0">
                <a:solidFill>
                  <a:srgbClr val="FFFFFF">
                    <a:alpha val="99000"/>
                  </a:srgbClr>
                </a:solidFill>
                <a:latin typeface="Segoe UI Light" pitchFamily="34" charset="0"/>
              </a:rPr>
              <a:t>flexible, </a:t>
            </a:r>
            <a:r>
              <a:rPr lang="es-PE" sz="3200" kern="0" dirty="0">
                <a:solidFill>
                  <a:srgbClr val="FFFFFF">
                    <a:alpha val="99000"/>
                  </a:srgbClr>
                </a:solidFill>
                <a:latin typeface="Segoe UI Light" pitchFamily="34" charset="0"/>
              </a:rPr>
              <a:t>sólida y segura, que permite disponer de servicios integrados (proceso, almacenamiento, datos, red y aplicaciones</a:t>
            </a:r>
            <a:r>
              <a:rPr lang="es-PE" sz="3200" kern="0" dirty="0" smtClean="0">
                <a:solidFill>
                  <a:srgbClr val="FFFFFF">
                    <a:alpha val="99000"/>
                  </a:srgbClr>
                </a:solidFill>
                <a:latin typeface="Segoe UI Light" pitchFamily="34" charset="0"/>
              </a:rPr>
              <a:t>) en </a:t>
            </a:r>
            <a:r>
              <a:rPr lang="es-PE" sz="3200" kern="0" dirty="0">
                <a:solidFill>
                  <a:srgbClr val="FFFFFF">
                    <a:alpha val="99000"/>
                  </a:srgbClr>
                </a:solidFill>
                <a:latin typeface="Segoe UI Light" pitchFamily="34" charset="0"/>
              </a:rPr>
              <a:t>centros de datos administrados por Microsoft.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Segoe UI Light" pitchFamily="34" charset="0"/>
            </a:endParaRPr>
          </a:p>
        </p:txBody>
      </p:sp>
      <p:grpSp>
        <p:nvGrpSpPr>
          <p:cNvPr id="13" name="Group 17"/>
          <p:cNvGrpSpPr/>
          <p:nvPr/>
        </p:nvGrpSpPr>
        <p:grpSpPr>
          <a:xfrm>
            <a:off x="1630668" y="1811625"/>
            <a:ext cx="2759022" cy="3247466"/>
            <a:chOff x="5062551" y="2861874"/>
            <a:chExt cx="2777268" cy="3345461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lum bright="100000" contrast="100000"/>
            </a:blip>
            <a:srcRect/>
            <a:stretch>
              <a:fillRect/>
            </a:stretch>
          </p:blipFill>
          <p:spPr bwMode="auto">
            <a:xfrm>
              <a:off x="5062551" y="2861874"/>
              <a:ext cx="2148932" cy="1968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Isosceles Triangle 19"/>
            <p:cNvSpPr/>
            <p:nvPr/>
          </p:nvSpPr>
          <p:spPr bwMode="auto">
            <a:xfrm rot="9180217">
              <a:off x="6169786" y="4246310"/>
              <a:ext cx="1061647" cy="1329862"/>
            </a:xfrm>
            <a:prstGeom prst="triangle">
              <a:avLst>
                <a:gd name="adj" fmla="val 64317"/>
              </a:avLst>
            </a:prstGeom>
            <a:gradFill rotWithShape="1">
              <a:gsLst>
                <a:gs pos="0">
                  <a:sysClr val="window" lastClr="FFFFFF">
                    <a:lumMod val="95000"/>
                    <a:alpha val="0"/>
                  </a:sysClr>
                </a:gs>
                <a:gs pos="50000">
                  <a:schemeClr val="bg1">
                    <a:alpha val="58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66">
                <a:defRPr/>
              </a:pPr>
              <a:endParaRPr lang="en-US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pic>
          <p:nvPicPr>
            <p:cNvPr id="16" name="Picture 20"/>
            <p:cNvPicPr>
              <a:picLocks noChangeAspect="1"/>
            </p:cNvPicPr>
            <p:nvPr/>
          </p:nvPicPr>
          <p:blipFill>
            <a:blip r:embed="rId4" cstate="print">
              <a:lum bright="100000" contrast="100000"/>
            </a:blip>
            <a:stretch>
              <a:fillRect/>
            </a:stretch>
          </p:blipFill>
          <p:spPr>
            <a:xfrm>
              <a:off x="5725910" y="4947463"/>
              <a:ext cx="2113909" cy="125987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1970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Microsoft Azure</a:t>
            </a:r>
            <a:endParaRPr lang="es-PE" dirty="0"/>
          </a:p>
        </p:txBody>
      </p:sp>
      <p:pic>
        <p:nvPicPr>
          <p:cNvPr id="7" name="Picture 2" descr="Software fa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480" y="233366"/>
            <a:ext cx="21145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sp>
        <p:nvSpPr>
          <p:cNvPr id="11" name="Rectangle 3"/>
          <p:cNvSpPr/>
          <p:nvPr/>
        </p:nvSpPr>
        <p:spPr bwMode="auto">
          <a:xfrm>
            <a:off x="1139078" y="1640541"/>
            <a:ext cx="3742203" cy="3859306"/>
          </a:xfrm>
          <a:prstGeom prst="rect">
            <a:avLst/>
          </a:prstGeom>
          <a:solidFill>
            <a:srgbClr val="0071B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37178" tIns="137178" rIns="68589" bIns="34293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685891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85000">
                    <a:srgbClr val="FFFFFF"/>
                  </a:gs>
                  <a:gs pos="0">
                    <a:srgbClr val="FFFFFF"/>
                  </a:gs>
                </a:gsLst>
                <a:lin ang="5400000" scaled="0"/>
              </a:gradFill>
              <a:effectLst/>
              <a:uLnTx/>
              <a:uFillTx/>
            </a:endParaRPr>
          </a:p>
        </p:txBody>
      </p:sp>
      <p:sp>
        <p:nvSpPr>
          <p:cNvPr id="12" name="Rectangle 9"/>
          <p:cNvSpPr/>
          <p:nvPr/>
        </p:nvSpPr>
        <p:spPr bwMode="auto">
          <a:xfrm>
            <a:off x="5183079" y="1640541"/>
            <a:ext cx="5803167" cy="3859306"/>
          </a:xfrm>
          <a:prstGeom prst="rect">
            <a:avLst/>
          </a:prstGeom>
          <a:solidFill>
            <a:srgbClr val="8CC6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6" tIns="137178" rIns="68586" bIns="34293" numCol="1" rtlCol="0" anchor="ctr" anchorCtr="0" compatLnSpc="1">
            <a:prstTxWarp prst="textNoShape">
              <a:avLst/>
            </a:prstTxWarp>
          </a:bodyPr>
          <a:lstStyle/>
          <a:p>
            <a:pPr marL="285750" lvl="0" indent="-285750">
              <a:lnSpc>
                <a:spcPts val="3500"/>
              </a:lnSpc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s-PE" sz="2000" kern="0" dirty="0">
                <a:solidFill>
                  <a:srgbClr val="FFFFFF">
                    <a:alpha val="99000"/>
                  </a:srgbClr>
                </a:solidFill>
                <a:latin typeface="Segoe UI Light" pitchFamily="34" charset="0"/>
              </a:rPr>
              <a:t>Permite que nuestras aplicaciones tengan más o menos recursos asignados en función del uso real.</a:t>
            </a:r>
          </a:p>
          <a:p>
            <a:pPr marL="285750" lvl="0" indent="-285750">
              <a:lnSpc>
                <a:spcPts val="3500"/>
              </a:lnSpc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s-PE" sz="2000" kern="0" dirty="0">
                <a:solidFill>
                  <a:srgbClr val="FFFFFF">
                    <a:alpha val="99000"/>
                  </a:srgbClr>
                </a:solidFill>
                <a:latin typeface="Segoe UI Light" pitchFamily="34" charset="0"/>
              </a:rPr>
              <a:t>Nos ofrece un almacenamiento de archivos flexible, seguro, ilimitado y económico. </a:t>
            </a:r>
          </a:p>
          <a:p>
            <a:pPr marL="285750" lvl="0" indent="-285750">
              <a:lnSpc>
                <a:spcPts val="3500"/>
              </a:lnSpc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s-PE" sz="2000" kern="0" dirty="0">
                <a:solidFill>
                  <a:srgbClr val="FFFFFF">
                    <a:alpha val="99000"/>
                  </a:srgbClr>
                </a:solidFill>
                <a:latin typeface="Segoe UI Light" pitchFamily="34" charset="0"/>
              </a:rPr>
              <a:t>Podemos obtener recursos de TI de forma inmediata y sin necesidad de invertir en </a:t>
            </a:r>
            <a:r>
              <a:rPr lang="es-PE" sz="2000" kern="0" dirty="0" smtClean="0">
                <a:solidFill>
                  <a:srgbClr val="FFFFFF">
                    <a:alpha val="99000"/>
                  </a:srgbClr>
                </a:solidFill>
                <a:latin typeface="Segoe UI Light" pitchFamily="34" charset="0"/>
              </a:rPr>
              <a:t>activos. </a:t>
            </a:r>
            <a:endParaRPr lang="es-PE" sz="2000" kern="0" dirty="0">
              <a:solidFill>
                <a:srgbClr val="FFFFFF">
                  <a:alpha val="99000"/>
                </a:srgbClr>
              </a:solidFill>
              <a:latin typeface="Segoe UI Light" pitchFamily="34" charset="0"/>
            </a:endParaRPr>
          </a:p>
          <a:p>
            <a:pPr marL="285750" lvl="0" indent="-285750">
              <a:lnSpc>
                <a:spcPts val="3500"/>
              </a:lnSpc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s-PE" sz="2000" kern="0" dirty="0">
                <a:solidFill>
                  <a:srgbClr val="FFFFFF">
                    <a:alpha val="99000"/>
                  </a:srgbClr>
                </a:solidFill>
                <a:latin typeface="Segoe UI Light" pitchFamily="34" charset="0"/>
              </a:rPr>
              <a:t>Reduce la dedicación de TI, pues nos olvidamos del hardware y sus </a:t>
            </a:r>
            <a:r>
              <a:rPr lang="es-PE" sz="2000" kern="0" dirty="0" smtClean="0">
                <a:solidFill>
                  <a:srgbClr val="FFFFFF">
                    <a:alpha val="99000"/>
                  </a:srgbClr>
                </a:solidFill>
                <a:latin typeface="Segoe UI Light" pitchFamily="34" charset="0"/>
              </a:rPr>
              <a:t>problemas.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Segoe UI Light" pitchFamily="34" charset="0"/>
            </a:endParaRPr>
          </a:p>
        </p:txBody>
      </p:sp>
      <p:grpSp>
        <p:nvGrpSpPr>
          <p:cNvPr id="13" name="Group 17"/>
          <p:cNvGrpSpPr/>
          <p:nvPr/>
        </p:nvGrpSpPr>
        <p:grpSpPr>
          <a:xfrm>
            <a:off x="1630668" y="1811625"/>
            <a:ext cx="2759022" cy="3247466"/>
            <a:chOff x="5062551" y="2861874"/>
            <a:chExt cx="2777268" cy="3345461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lum bright="100000" contrast="100000"/>
            </a:blip>
            <a:srcRect/>
            <a:stretch>
              <a:fillRect/>
            </a:stretch>
          </p:blipFill>
          <p:spPr bwMode="auto">
            <a:xfrm>
              <a:off x="5062551" y="2861874"/>
              <a:ext cx="2148932" cy="1968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Isosceles Triangle 19"/>
            <p:cNvSpPr/>
            <p:nvPr/>
          </p:nvSpPr>
          <p:spPr bwMode="auto">
            <a:xfrm rot="9180217">
              <a:off x="6169786" y="4246310"/>
              <a:ext cx="1061647" cy="1329862"/>
            </a:xfrm>
            <a:prstGeom prst="triangle">
              <a:avLst>
                <a:gd name="adj" fmla="val 64317"/>
              </a:avLst>
            </a:prstGeom>
            <a:gradFill rotWithShape="1">
              <a:gsLst>
                <a:gs pos="0">
                  <a:sysClr val="window" lastClr="FFFFFF">
                    <a:lumMod val="95000"/>
                    <a:alpha val="0"/>
                  </a:sysClr>
                </a:gs>
                <a:gs pos="50000">
                  <a:schemeClr val="bg1">
                    <a:alpha val="58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666">
                <a:defRPr/>
              </a:pPr>
              <a:endParaRPr lang="en-US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pic>
          <p:nvPicPr>
            <p:cNvPr id="16" name="Picture 20"/>
            <p:cNvPicPr>
              <a:picLocks noChangeAspect="1"/>
            </p:cNvPicPr>
            <p:nvPr/>
          </p:nvPicPr>
          <p:blipFill>
            <a:blip r:embed="rId4" cstate="print">
              <a:lum bright="100000" contrast="100000"/>
            </a:blip>
            <a:stretch>
              <a:fillRect/>
            </a:stretch>
          </p:blipFill>
          <p:spPr>
            <a:xfrm>
              <a:off x="5725910" y="4947463"/>
              <a:ext cx="2113909" cy="1259872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0088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sz="8000" dirty="0"/>
              <a:t>SharePoint Internet Sites</a:t>
            </a:r>
            <a:endParaRPr lang="es-PE" sz="7200" dirty="0" smtClean="0"/>
          </a:p>
        </p:txBody>
      </p:sp>
      <p:sp>
        <p:nvSpPr>
          <p:cNvPr id="2" name="Marcador de posición de imagen 1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Picture 2" descr="Software fa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480" y="233366"/>
            <a:ext cx="21145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115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SharePoint Internet Sites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622310" y="1960564"/>
            <a:ext cx="10983380" cy="3924300"/>
          </a:xfrm>
        </p:spPr>
        <p:txBody>
          <a:bodyPr/>
          <a:lstStyle/>
          <a:p>
            <a:r>
              <a:rPr lang="es-PE" sz="2200" dirty="0" smtClean="0"/>
              <a:t/>
            </a:r>
            <a:br>
              <a:rPr lang="es-PE" sz="2200" dirty="0" smtClean="0"/>
            </a:br>
            <a:endParaRPr lang="es-PE" sz="2200" dirty="0" smtClean="0"/>
          </a:p>
        </p:txBody>
      </p:sp>
      <p:pic>
        <p:nvPicPr>
          <p:cNvPr id="7" name="Picture 2" descr="Software fa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480" y="233366"/>
            <a:ext cx="21145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413" y="1432018"/>
            <a:ext cx="6875928" cy="42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0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SharePoint Internet Sites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622310" y="1960564"/>
            <a:ext cx="10983380" cy="39243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/>
              <a:t>Un sitio </a:t>
            </a:r>
            <a:r>
              <a:rPr lang="es-PE" sz="2800" dirty="0" smtClean="0"/>
              <a:t>de Internet </a:t>
            </a:r>
            <a:r>
              <a:rPr lang="es-PE" sz="2800" dirty="0"/>
              <a:t>es un sitio de SharePoint, pero ...</a:t>
            </a:r>
          </a:p>
          <a:p>
            <a:pPr marL="455613" lvl="1" indent="-285750"/>
            <a:r>
              <a:rPr lang="es-PE" sz="2200" dirty="0"/>
              <a:t>Sitios </a:t>
            </a:r>
            <a:r>
              <a:rPr lang="es-PE" sz="2200" dirty="0" smtClean="0"/>
              <a:t>orientado </a:t>
            </a:r>
            <a:r>
              <a:rPr lang="es-PE" sz="2200" dirty="0"/>
              <a:t>a Internet por lo general no utilizan todas las </a:t>
            </a:r>
            <a:r>
              <a:rPr lang="es-PE" sz="2200" dirty="0" smtClean="0"/>
              <a:t>características de </a:t>
            </a:r>
            <a:r>
              <a:rPr lang="es-PE" sz="2200" dirty="0"/>
              <a:t>SharePoint</a:t>
            </a:r>
          </a:p>
          <a:p>
            <a:pPr marL="455613" lvl="1" indent="-285750"/>
            <a:r>
              <a:rPr lang="es-PE" sz="2200" dirty="0"/>
              <a:t>Algunas capacidades son específicos </a:t>
            </a:r>
            <a:r>
              <a:rPr lang="es-PE" sz="2200" dirty="0" smtClean="0"/>
              <a:t>para Internet </a:t>
            </a:r>
            <a:r>
              <a:rPr lang="es-PE" sz="2200" dirty="0" err="1" smtClean="0"/>
              <a:t>sites</a:t>
            </a:r>
            <a:endParaRPr lang="es-PE" sz="2200" dirty="0"/>
          </a:p>
          <a:p>
            <a:pPr marL="455613" lvl="1" indent="-285750"/>
            <a:r>
              <a:rPr lang="es-PE" sz="2200" dirty="0"/>
              <a:t>Algunos se consumen de forma diferente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/>
              <a:t>Sitios orientados a Internet se utilizan normalmente para ...</a:t>
            </a:r>
          </a:p>
          <a:p>
            <a:pPr marL="455613" lvl="1" indent="-285750"/>
            <a:r>
              <a:rPr lang="es-PE" sz="2200" dirty="0"/>
              <a:t>Marketing, </a:t>
            </a:r>
            <a:r>
              <a:rPr lang="es-PE" sz="2200" dirty="0" smtClean="0"/>
              <a:t>Publicación de </a:t>
            </a:r>
            <a:r>
              <a:rPr lang="es-PE" sz="2200" dirty="0"/>
              <a:t>Contenido, Soporte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800" dirty="0"/>
              <a:t>Requisitos de Internet y escala requieren una cuidadosa reflexión</a:t>
            </a:r>
          </a:p>
          <a:p>
            <a:pPr marL="455613" lvl="1" indent="-285750"/>
            <a:r>
              <a:rPr lang="es-PE" sz="2200" dirty="0" smtClean="0"/>
              <a:t>Robustez</a:t>
            </a:r>
            <a:r>
              <a:rPr lang="es-PE" sz="2200" dirty="0"/>
              <a:t>, rendimiento y seguridad</a:t>
            </a:r>
            <a:endParaRPr lang="es-PE" sz="2200" dirty="0" smtClean="0"/>
          </a:p>
        </p:txBody>
      </p:sp>
      <p:pic>
        <p:nvPicPr>
          <p:cNvPr id="7" name="Picture 2" descr="Software fa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480" y="233366"/>
            <a:ext cx="21145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79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SharePoint Internet Sites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622310" y="1960564"/>
            <a:ext cx="10983380" cy="39243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Web Content Management (WCM)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Branding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Localization/Internationalization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Mobile</a:t>
            </a:r>
            <a:endParaRPr lang="en-US" sz="2200" dirty="0"/>
          </a:p>
        </p:txBody>
      </p:sp>
      <p:pic>
        <p:nvPicPr>
          <p:cNvPr id="7" name="Picture 2" descr="Software fa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480" y="233366"/>
            <a:ext cx="21145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32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PE" sz="2000" dirty="0" smtClean="0"/>
          </a:p>
          <a:p>
            <a:r>
              <a:rPr lang="es-PE" sz="7200" dirty="0" smtClean="0"/>
              <a:t>Demo</a:t>
            </a:r>
          </a:p>
          <a:p>
            <a:r>
              <a:rPr lang="es-PE" sz="4000" dirty="0" smtClean="0"/>
              <a:t>Granja de servidores SharePoint en Azure</a:t>
            </a:r>
            <a:endParaRPr lang="es-PE" sz="1000" dirty="0"/>
          </a:p>
        </p:txBody>
      </p:sp>
      <p:sp>
        <p:nvSpPr>
          <p:cNvPr id="4" name="Marcador de posición de imagen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79983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Caso de éxito: Aeropuert</a:t>
            </a:r>
            <a:r>
              <a:rPr lang="es-PE" dirty="0" smtClean="0"/>
              <a:t>o Jorge Chávez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2000" dirty="0" smtClean="0"/>
              <a:t>Granja de servidores en Azure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2000" dirty="0" smtClean="0"/>
              <a:t>Multi-idioma (ESP – ENG)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2000" dirty="0" smtClean="0"/>
              <a:t>Publicación de contenidos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2000" dirty="0"/>
              <a:t>Navegación por Taxonomía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2000" dirty="0" smtClean="0"/>
              <a:t>Representaciones de Imágenes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2000" dirty="0" smtClean="0"/>
              <a:t>Rutas amigables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2000" dirty="0" smtClean="0"/>
              <a:t>Canales de dispositivos (Mobile)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2000" dirty="0" smtClean="0"/>
              <a:t>Más…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PE" sz="2000" dirty="0" smtClean="0"/>
          </a:p>
          <a:p>
            <a:endParaRPr lang="es-PE" sz="1000" dirty="0"/>
          </a:p>
        </p:txBody>
      </p:sp>
      <p:sp>
        <p:nvSpPr>
          <p:cNvPr id="4" name="Marcador de posición de imagen 3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282" y="1930099"/>
            <a:ext cx="6811489" cy="398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30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PE" sz="3200" dirty="0" smtClean="0"/>
          </a:p>
          <a:p>
            <a:r>
              <a:rPr lang="es-PE" sz="7200" dirty="0" smtClean="0"/>
              <a:t>¿ Preguntas ?</a:t>
            </a:r>
            <a:endParaRPr lang="es-PE" sz="7200" dirty="0" smtClean="0"/>
          </a:p>
        </p:txBody>
      </p:sp>
      <p:sp>
        <p:nvSpPr>
          <p:cNvPr id="4" name="Marcador de posición de imagen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9944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s-PE" sz="3200" dirty="0" smtClean="0"/>
              <a:t>Gracias !!!</a:t>
            </a:r>
          </a:p>
          <a:p>
            <a:pPr algn="ctr"/>
            <a:endParaRPr lang="es-PE" dirty="0"/>
          </a:p>
          <a:p>
            <a:pPr algn="ctr"/>
            <a:r>
              <a:rPr lang="es-PE" sz="3200" dirty="0"/>
              <a:t>Ing. Edgard Alejos Reyes</a:t>
            </a:r>
            <a:br>
              <a:rPr lang="es-PE" sz="3200" dirty="0"/>
            </a:br>
            <a:r>
              <a:rPr lang="es-PE" sz="3200" dirty="0"/>
              <a:t>SharePoint Technology Specialist </a:t>
            </a:r>
            <a:br>
              <a:rPr lang="es-PE" sz="3200" dirty="0"/>
            </a:br>
            <a:r>
              <a:rPr lang="es-PE" sz="3200" dirty="0" smtClean="0"/>
              <a:t>ealejos@dainko.com</a:t>
            </a:r>
          </a:p>
          <a:p>
            <a:pPr algn="ctr"/>
            <a:r>
              <a:rPr lang="es-PE" sz="3200" dirty="0"/>
              <a:t>@edgardalejos</a:t>
            </a:r>
          </a:p>
          <a:p>
            <a:endParaRPr lang="es-PE" sz="3200" dirty="0"/>
          </a:p>
          <a:p>
            <a:pPr algn="ctr"/>
            <a:endParaRPr lang="es-PE" sz="3200" dirty="0" smtClean="0"/>
          </a:p>
          <a:p>
            <a:pPr algn="ctr"/>
            <a:endParaRPr lang="es-PE" sz="3200" dirty="0"/>
          </a:p>
          <a:p>
            <a:pPr algn="ctr"/>
            <a:endParaRPr lang="es-PE" sz="3200" dirty="0" smtClean="0"/>
          </a:p>
        </p:txBody>
      </p:sp>
      <p:sp>
        <p:nvSpPr>
          <p:cNvPr id="4" name="Marcador de posición de imagen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78082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519112" y="228600"/>
            <a:ext cx="11149013" cy="7478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7" y="1375555"/>
            <a:ext cx="5970471" cy="449830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258" y="1499542"/>
            <a:ext cx="5640927" cy="491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55685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99088" y="2309136"/>
            <a:ext cx="4685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2015 Global Sponsors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99" y="1185893"/>
            <a:ext cx="2289476" cy="6525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109" y="5277603"/>
            <a:ext cx="1486107" cy="476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237" y="3368886"/>
            <a:ext cx="1904762" cy="6476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401" y="4405999"/>
            <a:ext cx="2286319" cy="543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217" y="1243020"/>
            <a:ext cx="2153586" cy="2871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378" y="2364981"/>
            <a:ext cx="2933333" cy="8888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738" y="3417035"/>
            <a:ext cx="1504149" cy="5513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06" y="2332139"/>
            <a:ext cx="1419423" cy="5430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76" y="1343094"/>
            <a:ext cx="1781175" cy="4953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99" y="4590050"/>
            <a:ext cx="3915839" cy="14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4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idx="4294967295"/>
          </p:nvPr>
        </p:nvSpPr>
        <p:spPr>
          <a:xfrm>
            <a:off x="1208616" y="2629724"/>
            <a:ext cx="9464640" cy="1198652"/>
          </a:xfrm>
        </p:spPr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Sitios de Internet con SharePoint 2013 en Microsoft 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smtClean="0"/>
              <a:t>Ing. Edgard Alejos Reyes</a:t>
            </a:r>
            <a:br>
              <a:rPr lang="fr-FR" sz="3600" dirty="0" smtClean="0"/>
            </a:br>
            <a:r>
              <a:rPr lang="fr-FR" sz="3600" dirty="0" smtClean="0"/>
              <a:t>SharePoint Technology Specialist </a:t>
            </a:r>
            <a:br>
              <a:rPr lang="fr-FR" sz="3600" dirty="0" smtClean="0"/>
            </a:br>
            <a:r>
              <a:rPr lang="fr-FR" sz="3600" dirty="0" smtClean="0"/>
              <a:t>ealejos@dainko.com | @edgardalejos</a:t>
            </a:r>
            <a:endParaRPr lang="es-PE" sz="3600" dirty="0"/>
          </a:p>
        </p:txBody>
      </p:sp>
      <p:pic>
        <p:nvPicPr>
          <p:cNvPr id="1026" name="Picture 2" descr="Software fa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658" y="4253939"/>
            <a:ext cx="21145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622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Agenda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¿Porqué llevar mi Sitio de Internet a la nube</a:t>
            </a:r>
            <a:r>
              <a:rPr lang="es-PE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Microsoft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SharePoint Internet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Caso de éxito</a:t>
            </a:r>
            <a:endParaRPr lang="es-PE" dirty="0"/>
          </a:p>
        </p:txBody>
      </p:sp>
      <p:sp>
        <p:nvSpPr>
          <p:cNvPr id="6" name="Marcador de posición de imagen 5"/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Picture 2" descr="Software fa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480" y="233366"/>
            <a:ext cx="21145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¿Porqué llevar mi Sitio de Internet a la nube?</a:t>
            </a:r>
            <a:endParaRPr lang="es-PE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pic>
        <p:nvPicPr>
          <p:cNvPr id="7" name="Picture 2" descr="Software fa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480" y="233366"/>
            <a:ext cx="21145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/>
          <p:nvPr/>
        </p:nvSpPr>
        <p:spPr bwMode="auto">
          <a:xfrm>
            <a:off x="434046" y="1637836"/>
            <a:ext cx="2551201" cy="381707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36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36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Reducción de costos</a:t>
            </a: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4"/>
          <p:cNvSpPr/>
          <p:nvPr/>
        </p:nvSpPr>
        <p:spPr bwMode="auto">
          <a:xfrm>
            <a:off x="3177247" y="1634183"/>
            <a:ext cx="2551201" cy="381707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36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36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Flexibilidad</a:t>
            </a: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4"/>
          <p:cNvSpPr/>
          <p:nvPr/>
        </p:nvSpPr>
        <p:spPr bwMode="auto">
          <a:xfrm>
            <a:off x="5877299" y="1634183"/>
            <a:ext cx="3107010" cy="381707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36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36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Disponibilidad</a:t>
            </a: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4"/>
          <p:cNvSpPr/>
          <p:nvPr/>
        </p:nvSpPr>
        <p:spPr bwMode="auto">
          <a:xfrm>
            <a:off x="9209361" y="1634183"/>
            <a:ext cx="2551201" cy="381707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36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36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Seguridad</a:t>
            </a:r>
            <a:endParaRPr lang="en-US" sz="3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5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¿Porqué llevar mi Sitio </a:t>
            </a:r>
            <a:r>
              <a:rPr lang="es-PE" dirty="0"/>
              <a:t>de Internet a la nube?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622310" y="1960564"/>
            <a:ext cx="10983380" cy="39243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3600" dirty="0" smtClean="0"/>
              <a:t>Reducción de costos</a:t>
            </a:r>
          </a:p>
          <a:p>
            <a:pPr marL="455613" lvl="1" indent="-285750"/>
            <a:r>
              <a:rPr lang="es-PE" sz="2800" dirty="0" smtClean="0"/>
              <a:t>A </a:t>
            </a:r>
            <a:r>
              <a:rPr lang="es-PE" sz="2800" dirty="0"/>
              <a:t>diferencia de invertir en adquirir y mantener el hardware </a:t>
            </a:r>
            <a:r>
              <a:rPr lang="es-PE" sz="2800" dirty="0" smtClean="0"/>
              <a:t>para tu sitio web, </a:t>
            </a:r>
            <a:r>
              <a:rPr lang="es-PE" sz="2800" dirty="0"/>
              <a:t>la opción nube te ofrece evitar la compra y un importante ahorro en consumo energético, soporte y mantenimiento</a:t>
            </a:r>
            <a:r>
              <a:rPr lang="es-PE" sz="2800" dirty="0" smtClean="0"/>
              <a:t>. Por </a:t>
            </a:r>
            <a:r>
              <a:rPr lang="es-PE" sz="2800" dirty="0"/>
              <a:t>tanto, optando por la nube, </a:t>
            </a:r>
            <a:r>
              <a:rPr lang="es-PE" sz="2800" dirty="0" smtClean="0"/>
              <a:t>los costos de tu sitio web estará basado </a:t>
            </a:r>
            <a:r>
              <a:rPr lang="es-PE" sz="2800" dirty="0"/>
              <a:t>únicamente en la capacidad que requieras en cada momento.</a:t>
            </a:r>
          </a:p>
        </p:txBody>
      </p:sp>
      <p:pic>
        <p:nvPicPr>
          <p:cNvPr id="7" name="Picture 2" descr="Software fa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480" y="233366"/>
            <a:ext cx="21145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1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¿Porqué llevar mi Sitio de Internet a la nube?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622310" y="1960564"/>
            <a:ext cx="10983380" cy="39243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3600" dirty="0" smtClean="0"/>
              <a:t>Flexibilidad</a:t>
            </a:r>
          </a:p>
          <a:p>
            <a:pPr marL="455613" lvl="1" indent="-285750"/>
            <a:r>
              <a:rPr lang="es-PE" sz="2800" dirty="0"/>
              <a:t>La nube te permite obtener rápidamente más o menos recursos / potencia de servidor según la necesidad en cada momento, sin inversiones en activos.</a:t>
            </a:r>
          </a:p>
        </p:txBody>
      </p:sp>
      <p:pic>
        <p:nvPicPr>
          <p:cNvPr id="7" name="Picture 2" descr="Software fa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480" y="233366"/>
            <a:ext cx="21145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acom.azurecomcdn.net/80C57D/cdn/images/cvt-684ff726ed1e7796cc8a2406930a2e103a88dfb735682d578a9d38d7c2bf2314/page/overview/what-is-azure/economical-scalable.png?t=pop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93" y="3778624"/>
            <a:ext cx="2476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23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¿Porqué llevar mi Sitio de Internet a la nube?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622310" y="1960564"/>
            <a:ext cx="10983380" cy="39243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3600" dirty="0" smtClean="0"/>
              <a:t>Disponibilidad</a:t>
            </a:r>
          </a:p>
          <a:p>
            <a:pPr marL="455613" lvl="1" indent="-285750"/>
            <a:r>
              <a:rPr lang="es-PE" sz="2800" dirty="0" smtClean="0"/>
              <a:t>Las </a:t>
            </a:r>
            <a:r>
              <a:rPr lang="es-PE" sz="2800" dirty="0"/>
              <a:t>soluciones de máquinas virtuales están basadas en una infraestructura de alta redundancia y la información está </a:t>
            </a:r>
            <a:r>
              <a:rPr lang="es-PE" sz="2800" dirty="0" smtClean="0"/>
              <a:t>replicada. </a:t>
            </a:r>
            <a:r>
              <a:rPr lang="es-PE" sz="2800" dirty="0"/>
              <a:t>Todo ello permite asegurar la continuidad del servicio y disponibilidad de tus datos</a:t>
            </a:r>
            <a:r>
              <a:rPr lang="es-PE" sz="2800" dirty="0" smtClean="0"/>
              <a:t>.</a:t>
            </a:r>
          </a:p>
          <a:p>
            <a:pPr marL="455613" lvl="1" indent="-285750"/>
            <a:r>
              <a:rPr lang="es-PE" sz="2800" dirty="0" smtClean="0"/>
              <a:t>SLA de 99.95% para </a:t>
            </a:r>
            <a:r>
              <a:rPr lang="en-US" sz="2800" dirty="0"/>
              <a:t>Cloud Services, Virtual </a:t>
            </a:r>
            <a:r>
              <a:rPr lang="en-US" sz="2800" dirty="0" smtClean="0"/>
              <a:t>Machines</a:t>
            </a:r>
          </a:p>
          <a:p>
            <a:pPr lvl="1" indent="0">
              <a:buNone/>
            </a:pPr>
            <a:r>
              <a:rPr lang="en-US" sz="2800" dirty="0" smtClean="0"/>
              <a:t>   y </a:t>
            </a:r>
            <a:r>
              <a:rPr lang="en-US" sz="2800" dirty="0"/>
              <a:t>Virtual </a:t>
            </a:r>
            <a:r>
              <a:rPr lang="en-US" sz="2800" dirty="0" smtClean="0"/>
              <a:t>Network </a:t>
            </a:r>
            <a:r>
              <a:rPr lang="en-US" sz="2000" i="1" dirty="0" smtClean="0">
                <a:hlinkClick r:id="rId2"/>
              </a:rPr>
              <a:t>http</a:t>
            </a:r>
            <a:r>
              <a:rPr lang="en-US" sz="2000" i="1" dirty="0">
                <a:hlinkClick r:id="rId2"/>
              </a:rPr>
              <a:t>://azure.microsoft.com/en-us/support/legal/sla</a:t>
            </a:r>
            <a:r>
              <a:rPr lang="en-US" sz="2000" i="1" dirty="0" smtClean="0">
                <a:hlinkClick r:id="rId2"/>
              </a:rPr>
              <a:t>/</a:t>
            </a:r>
            <a:endParaRPr lang="en-US" sz="2800" i="1" dirty="0" smtClean="0"/>
          </a:p>
        </p:txBody>
      </p:sp>
      <p:pic>
        <p:nvPicPr>
          <p:cNvPr id="7" name="Picture 2" descr="Software fac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480" y="233366"/>
            <a:ext cx="21145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acom.azurecomcdn.net/80C57D/cdn/images/cvt-e6dfa37de84b6d2a627f21308930e2a2ae55fd6890e94562a5874de72d748ac3/page/overview/what-is-azure/always-up-always-on.png?t=pop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280" y="3815137"/>
            <a:ext cx="180975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61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¿Porqué llevar mi Sitio de Internet a la nube?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622310" y="1960564"/>
            <a:ext cx="10983380" cy="39243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3600" dirty="0" smtClean="0"/>
              <a:t>Seguridad</a:t>
            </a:r>
          </a:p>
          <a:p>
            <a:pPr marL="455613" lvl="1" indent="-285750"/>
            <a:r>
              <a:rPr lang="es-PE" sz="2800" dirty="0"/>
              <a:t>Habitualmente, las medidas de seguridad más sofisticadas están fuera del alcance de la mayoría de empresas. No obstante, las normativas de seguridad que cumplen los datacenters </a:t>
            </a:r>
            <a:r>
              <a:rPr lang="es-PE" sz="2800" dirty="0" smtClean="0"/>
              <a:t>proporcionan la </a:t>
            </a:r>
            <a:r>
              <a:rPr lang="es-PE" sz="2800" dirty="0"/>
              <a:t>confianza de que sus datos estarán totalmente protegidos</a:t>
            </a:r>
            <a:r>
              <a:rPr lang="es-PE" sz="2800" dirty="0" smtClean="0"/>
              <a:t>.</a:t>
            </a:r>
          </a:p>
        </p:txBody>
      </p:sp>
      <p:pic>
        <p:nvPicPr>
          <p:cNvPr id="7" name="Picture 2" descr="Software fa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480" y="233366"/>
            <a:ext cx="21145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73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tCamp">
  <a:themeElements>
    <a:clrScheme name="Metro - PS Health 01-12">
      <a:dk1>
        <a:srgbClr val="000000"/>
      </a:dk1>
      <a:lt1>
        <a:srgbClr val="FFFFFF"/>
      </a:lt1>
      <a:dk2>
        <a:srgbClr val="00188F"/>
      </a:dk2>
      <a:lt2>
        <a:srgbClr val="FFFFFF"/>
      </a:lt2>
      <a:accent1>
        <a:srgbClr val="0072C6"/>
      </a:accent1>
      <a:accent2>
        <a:srgbClr val="00BCF2"/>
      </a:accent2>
      <a:accent3>
        <a:srgbClr val="009E49"/>
      </a:accent3>
      <a:accent4>
        <a:srgbClr val="FF8C00"/>
      </a:accent4>
      <a:accent5>
        <a:srgbClr val="68217A"/>
      </a:accent5>
      <a:accent6>
        <a:srgbClr val="E81123"/>
      </a:accent6>
      <a:hlink>
        <a:srgbClr val="00BCF2"/>
      </a:hlink>
      <a:folHlink>
        <a:srgbClr val="68217A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ootCamp" id="{9E1A7826-9F4A-416A-82C5-43D3EC14CB1A}" vid="{781A84B0-C465-492B-B75C-F23D896518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BootCamp</Template>
  <TotalTime>340</TotalTime>
  <Words>434</Words>
  <Application>Microsoft Office PowerPoint</Application>
  <PresentationFormat>Panorámica</PresentationFormat>
  <Paragraphs>87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Segoe UI</vt:lpstr>
      <vt:lpstr>Segoe UI Light</vt:lpstr>
      <vt:lpstr>BootCamp</vt:lpstr>
      <vt:lpstr>Presentación de PowerPoint</vt:lpstr>
      <vt:lpstr>Presentación de PowerPoint</vt:lpstr>
      <vt:lpstr>Sitios de Internet con SharePoint 2013 en Microsoft Azure Ing. Edgard Alejos Reyes SharePoint Technology Specialist  ealejos@dainko.com | @edgardalejos</vt:lpstr>
      <vt:lpstr>Agenda</vt:lpstr>
      <vt:lpstr>¿Porqué llevar mi Sitio de Internet a la nube?</vt:lpstr>
      <vt:lpstr>¿Porqué llevar mi Sitio de Internet a la nube?</vt:lpstr>
      <vt:lpstr>¿Porqué llevar mi Sitio de Internet a la nube?</vt:lpstr>
      <vt:lpstr>¿Porqué llevar mi Sitio de Internet a la nube?</vt:lpstr>
      <vt:lpstr>¿Porqué llevar mi Sitio de Internet a la nube?</vt:lpstr>
      <vt:lpstr>Microsoft Azure</vt:lpstr>
      <vt:lpstr>Microsoft Azure</vt:lpstr>
      <vt:lpstr>Presentación de PowerPoint</vt:lpstr>
      <vt:lpstr>SharePoint Internet Sites</vt:lpstr>
      <vt:lpstr>SharePoint Internet Sites</vt:lpstr>
      <vt:lpstr>SharePoint Internet Sites</vt:lpstr>
      <vt:lpstr>Presentación de PowerPoint</vt:lpstr>
      <vt:lpstr>Caso de éxito: Aeropuerto Jorge Chávez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Castañeda Cano</dc:creator>
  <cp:lastModifiedBy>Edgard Alejos</cp:lastModifiedBy>
  <cp:revision>33</cp:revision>
  <dcterms:created xsi:type="dcterms:W3CDTF">2015-04-23T21:45:35Z</dcterms:created>
  <dcterms:modified xsi:type="dcterms:W3CDTF">2015-05-06T18:28:03Z</dcterms:modified>
</cp:coreProperties>
</file>