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5" r:id="rId2"/>
    <p:sldId id="263" r:id="rId3"/>
    <p:sldId id="259" r:id="rId4"/>
    <p:sldId id="270" r:id="rId5"/>
    <p:sldId id="266" r:id="rId6"/>
    <p:sldId id="272" r:id="rId7"/>
    <p:sldId id="275" r:id="rId8"/>
    <p:sldId id="277" r:id="rId9"/>
    <p:sldId id="278" r:id="rId10"/>
    <p:sldId id="279" r:id="rId11"/>
    <p:sldId id="280" r:id="rId12"/>
    <p:sldId id="276" r:id="rId13"/>
    <p:sldId id="281" r:id="rId14"/>
    <p:sldId id="283" r:id="rId15"/>
    <p:sldId id="284" r:id="rId16"/>
    <p:sldId id="285" r:id="rId17"/>
    <p:sldId id="287" r:id="rId18"/>
    <p:sldId id="268" r:id="rId19"/>
    <p:sldId id="258" r:id="rId20"/>
    <p:sldId id="262" r:id="rId2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p:scale>
          <a:sx n="75" d="100"/>
          <a:sy n="75" d="100"/>
        </p:scale>
        <p:origin x="330"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E4B2D-729D-49EF-A2D3-25DFAFE0DA36}" type="datetimeFigureOut">
              <a:rPr lang="es-ES" smtClean="0"/>
              <a:t>24/04/2015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D0CA39-6606-4F6A-B92A-4D5E3D8283BF}" type="slidenum">
              <a:rPr lang="es-ES" smtClean="0"/>
              <a:t>‹Nº›</a:t>
            </a:fld>
            <a:endParaRPr lang="es-ES"/>
          </a:p>
        </p:txBody>
      </p:sp>
    </p:spTree>
    <p:extLst>
      <p:ext uri="{BB962C8B-B14F-4D97-AF65-F5344CB8AC3E}">
        <p14:creationId xmlns:p14="http://schemas.microsoft.com/office/powerpoint/2010/main" val="306037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71BD2E-23A1-447B-A387-51B75C8EDCF1}"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403183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71BD2E-23A1-447B-A387-51B75C8EDCF1}" type="slidenum">
              <a:rPr lang="en-US" smtClean="0">
                <a:solidFill>
                  <a:prstClr val="black"/>
                </a:solidFill>
              </a:rPr>
              <a:pPr>
                <a:defRPr/>
              </a:pPr>
              <a:t>15</a:t>
            </a:fld>
            <a:endParaRPr lang="en-US">
              <a:solidFill>
                <a:prstClr val="black"/>
              </a:solidFill>
            </a:endParaRPr>
          </a:p>
        </p:txBody>
      </p:sp>
    </p:spTree>
    <p:extLst>
      <p:ext uri="{BB962C8B-B14F-4D97-AF65-F5344CB8AC3E}">
        <p14:creationId xmlns:p14="http://schemas.microsoft.com/office/powerpoint/2010/main" val="31379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0CB1529-0A1C-4737-8E6E-0850B29397D1}" type="datetime1">
              <a:rPr lang="en-US" smtClean="0">
                <a:solidFill>
                  <a:prstClr val="black"/>
                </a:solidFill>
              </a:rPr>
              <a:pPr/>
              <a:t>4/24/2015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09936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6494" y="-203502"/>
            <a:ext cx="12418493" cy="7216152"/>
          </a:xfrm>
          <a:prstGeom prst="rect">
            <a:avLst/>
          </a:prstGeom>
        </p:spPr>
      </p:pic>
      <p:pic>
        <p:nvPicPr>
          <p:cNvPr id="16" name="Imagen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8392" y="4799879"/>
            <a:ext cx="1136719" cy="1143721"/>
          </a:xfrm>
          <a:prstGeom prst="rect">
            <a:avLst/>
          </a:prstGeom>
        </p:spPr>
      </p:pic>
      <p:pic>
        <p:nvPicPr>
          <p:cNvPr id="17" name="Imagen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1700" y="892201"/>
            <a:ext cx="1371598" cy="1053387"/>
          </a:xfrm>
          <a:prstGeom prst="rect">
            <a:avLst/>
          </a:prstGeom>
        </p:spPr>
      </p:pic>
      <p:pic>
        <p:nvPicPr>
          <p:cNvPr id="18" name="Imagen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21868" y="993226"/>
            <a:ext cx="1783243" cy="655029"/>
          </a:xfrm>
          <a:prstGeom prst="rect">
            <a:avLst/>
          </a:prstGeom>
        </p:spPr>
      </p:pic>
    </p:spTree>
    <p:extLst>
      <p:ext uri="{BB962C8B-B14F-4D97-AF65-F5344CB8AC3E}">
        <p14:creationId xmlns:p14="http://schemas.microsoft.com/office/powerpoint/2010/main" val="2320804406"/>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bwMode="gray">
          <a:xfrm flipH="1">
            <a:off x="6544212" y="5629606"/>
            <a:ext cx="4990853" cy="413419"/>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defTabSz="914102" fontAlgn="base">
              <a:spcBef>
                <a:spcPct val="0"/>
              </a:spcBef>
              <a:spcAft>
                <a:spcPct val="0"/>
              </a:spcAft>
            </a:pPr>
            <a:endParaRPr lang="en-US" sz="1961" dirty="0">
              <a:gradFill>
                <a:gsLst>
                  <a:gs pos="0">
                    <a:schemeClr val="tx1">
                      <a:lumMod val="50000"/>
                    </a:schemeClr>
                  </a:gs>
                  <a:gs pos="100000">
                    <a:schemeClr val="tx1">
                      <a:lumMod val="50000"/>
                    </a:schemeClr>
                  </a:gs>
                </a:gsLst>
                <a:lin ang="5400000" scaled="0"/>
              </a:gradFill>
            </a:endParaRPr>
          </a:p>
        </p:txBody>
      </p:sp>
      <p:sp>
        <p:nvSpPr>
          <p:cNvPr id="13" name="Rectangle 12"/>
          <p:cNvSpPr/>
          <p:nvPr userDrawn="1"/>
        </p:nvSpPr>
        <p:spPr bwMode="gray">
          <a:xfrm flipH="1">
            <a:off x="7291822" y="5795020"/>
            <a:ext cx="4900178"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defTabSz="914102" fontAlgn="base">
              <a:spcBef>
                <a:spcPct val="0"/>
              </a:spcBef>
              <a:spcAft>
                <a:spcPct val="0"/>
              </a:spcAft>
            </a:pPr>
            <a:endParaRPr lang="en-US" sz="1961" dirty="0">
              <a:gradFill>
                <a:gsLst>
                  <a:gs pos="0">
                    <a:schemeClr val="tx1">
                      <a:lumMod val="50000"/>
                    </a:schemeClr>
                  </a:gs>
                  <a:gs pos="100000">
                    <a:schemeClr val="tx1">
                      <a:lumMod val="50000"/>
                    </a:schemeClr>
                  </a:gs>
                </a:gsLst>
                <a:lin ang="5400000" scaled="0"/>
              </a:gradFill>
            </a:endParaRPr>
          </a:p>
        </p:txBody>
      </p:sp>
      <p:sp>
        <p:nvSpPr>
          <p:cNvPr id="14" name="Rectangle 13"/>
          <p:cNvSpPr/>
          <p:nvPr userDrawn="1"/>
        </p:nvSpPr>
        <p:spPr bwMode="gray">
          <a:xfrm flipH="1">
            <a:off x="7052181" y="6160357"/>
            <a:ext cx="4973080" cy="409756"/>
          </a:xfrm>
          <a:prstGeom prst="rect">
            <a:avLst/>
          </a:prstGeom>
          <a:solidFill>
            <a:srgbClr val="9FC54D">
              <a:alpha val="8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defTabSz="914102" fontAlgn="base">
              <a:spcBef>
                <a:spcPct val="0"/>
              </a:spcBef>
              <a:spcAft>
                <a:spcPct val="0"/>
              </a:spcAft>
            </a:pPr>
            <a:endParaRPr lang="en-US" sz="1961" dirty="0">
              <a:gradFill>
                <a:gsLst>
                  <a:gs pos="0">
                    <a:schemeClr val="tx1">
                      <a:lumMod val="50000"/>
                    </a:schemeClr>
                  </a:gs>
                  <a:gs pos="100000">
                    <a:schemeClr val="tx1">
                      <a:lumMod val="50000"/>
                    </a:schemeClr>
                  </a:gs>
                </a:gsLst>
                <a:lin ang="5400000" scaled="0"/>
              </a:gradFill>
            </a:endParaRPr>
          </a:p>
        </p:txBody>
      </p:sp>
      <p:sp>
        <p:nvSpPr>
          <p:cNvPr id="8" name="Title 1"/>
          <p:cNvSpPr>
            <a:spLocks noGrp="1"/>
          </p:cNvSpPr>
          <p:nvPr>
            <p:ph type="title"/>
          </p:nvPr>
        </p:nvSpPr>
        <p:spPr>
          <a:xfrm>
            <a:off x="622305" y="233366"/>
            <a:ext cx="10983385" cy="1198652"/>
          </a:xfrm>
        </p:spPr>
        <p:txBody>
          <a:bodyPr anchor="b">
            <a:noAutofit/>
          </a:bodyPr>
          <a:lstStyle/>
          <a:p>
            <a:r>
              <a:rPr lang="es-ES" smtClean="0"/>
              <a:t>Haga clic para modificar el estilo de título del patrón</a:t>
            </a:r>
            <a:endParaRPr lang="en-US" dirty="0"/>
          </a:p>
        </p:txBody>
      </p:sp>
      <p:sp>
        <p:nvSpPr>
          <p:cNvPr id="11" name="Text Placeholder 6"/>
          <p:cNvSpPr>
            <a:spLocks noGrp="1"/>
          </p:cNvSpPr>
          <p:nvPr>
            <p:ph type="body" sz="quarter" idx="13"/>
          </p:nvPr>
        </p:nvSpPr>
        <p:spPr>
          <a:xfrm>
            <a:off x="622310" y="1960564"/>
            <a:ext cx="6921490" cy="3924300"/>
          </a:xfrm>
        </p:spPr>
        <p:txBody>
          <a:bodyPr>
            <a:noAutofit/>
          </a:bodyPr>
          <a:lstStyle>
            <a:lvl1pPr marL="0" indent="0">
              <a:lnSpc>
                <a:spcPct val="100000"/>
              </a:lnSpc>
              <a:spcBef>
                <a:spcPts val="1200"/>
              </a:spcBef>
              <a:buNone/>
              <a:defRPr sz="1800">
                <a:latin typeface="+mn-lt"/>
              </a:defRPr>
            </a:lvl1pPr>
            <a:lvl2pPr marL="169863" indent="-146050">
              <a:defRPr sz="1200">
                <a:latin typeface="+mn-lt"/>
              </a:defRPr>
            </a:lvl2pPr>
            <a:lvl3pPr marL="339725" indent="-152400">
              <a:defRPr sz="1200">
                <a:latin typeface="+mn-lt"/>
              </a:defRPr>
            </a:lvl3pPr>
            <a:lvl4pPr marL="509588" indent="-169863">
              <a:defRPr sz="1200">
                <a:latin typeface="+mn-lt"/>
              </a:defRPr>
            </a:lvl4pPr>
            <a:lvl5pPr marL="690563" indent="-180975">
              <a:defRPr sz="1200">
                <a:latin typeface="+mn-lt"/>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5" name="Picture Placeholder 8"/>
          <p:cNvSpPr>
            <a:spLocks noGrp="1"/>
          </p:cNvSpPr>
          <p:nvPr>
            <p:ph type="pic" sz="quarter" idx="14"/>
          </p:nvPr>
        </p:nvSpPr>
        <p:spPr>
          <a:xfrm>
            <a:off x="7679277" y="1960564"/>
            <a:ext cx="3926407" cy="3924300"/>
          </a:xfrm>
        </p:spPr>
        <p:txBody>
          <a:bodyPr anchor="ctr" anchorCtr="1">
            <a:noAutofit/>
          </a:bodyPr>
          <a:lstStyle>
            <a:lvl1pPr marL="0" indent="0" algn="ctr">
              <a:buNone/>
              <a:defRPr sz="1800"/>
            </a:lvl1pPr>
          </a:lstStyle>
          <a:p>
            <a:r>
              <a:rPr lang="es-ES" smtClean="0"/>
              <a:t>Haga clic en el icono para agregar una imagen</a:t>
            </a:r>
            <a:endParaRPr lang="en-US" dirty="0"/>
          </a:p>
        </p:txBody>
      </p:sp>
      <p:pic>
        <p:nvPicPr>
          <p:cNvPr id="16" name="Imagen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62309" y="5911035"/>
            <a:ext cx="953519" cy="959392"/>
          </a:xfrm>
          <a:prstGeom prst="rect">
            <a:avLst/>
          </a:prstGeom>
        </p:spPr>
      </p:pic>
      <p:pic>
        <p:nvPicPr>
          <p:cNvPr id="17" name="Imagen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3860" y="5884864"/>
            <a:ext cx="1267104" cy="973136"/>
          </a:xfrm>
          <a:prstGeom prst="rect">
            <a:avLst/>
          </a:prstGeom>
        </p:spPr>
      </p:pic>
      <p:pic>
        <p:nvPicPr>
          <p:cNvPr id="18" name="Imagen 1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66459" y="6054757"/>
            <a:ext cx="1387365" cy="708480"/>
          </a:xfrm>
          <a:prstGeom prst="rect">
            <a:avLst/>
          </a:prstGeom>
        </p:spPr>
      </p:pic>
    </p:spTree>
    <p:extLst>
      <p:ext uri="{BB962C8B-B14F-4D97-AF65-F5344CB8AC3E}">
        <p14:creationId xmlns:p14="http://schemas.microsoft.com/office/powerpoint/2010/main" val="2010022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850" fill="hold"/>
                                        <p:tgtEl>
                                          <p:spTgt spid="12"/>
                                        </p:tgtEl>
                                        <p:attrNameLst>
                                          <p:attrName>ppt_x</p:attrName>
                                        </p:attrNameLst>
                                      </p:cBhvr>
                                      <p:tavLst>
                                        <p:tav tm="0">
                                          <p:val>
                                            <p:strVal val="1+#ppt_w/2"/>
                                          </p:val>
                                        </p:tav>
                                        <p:tav tm="100000">
                                          <p:val>
                                            <p:strVal val="#ppt_x"/>
                                          </p:val>
                                        </p:tav>
                                      </p:tavLst>
                                    </p:anim>
                                    <p:anim calcmode="lin" valueType="num">
                                      <p:cBhvr additive="base">
                                        <p:cTn id="8" dur="8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850" fill="hold"/>
                                        <p:tgtEl>
                                          <p:spTgt spid="14"/>
                                        </p:tgtEl>
                                        <p:attrNameLst>
                                          <p:attrName>ppt_x</p:attrName>
                                        </p:attrNameLst>
                                      </p:cBhvr>
                                      <p:tavLst>
                                        <p:tav tm="0">
                                          <p:val>
                                            <p:strVal val="1+#ppt_w/2"/>
                                          </p:val>
                                        </p:tav>
                                        <p:tav tm="100000">
                                          <p:val>
                                            <p:strVal val="#ppt_x"/>
                                          </p:val>
                                        </p:tav>
                                      </p:tavLst>
                                    </p:anim>
                                    <p:anim calcmode="lin" valueType="num">
                                      <p:cBhvr additive="base">
                                        <p:cTn id="12" dur="8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850" fill="hold"/>
                                        <p:tgtEl>
                                          <p:spTgt spid="13"/>
                                        </p:tgtEl>
                                        <p:attrNameLst>
                                          <p:attrName>ppt_x</p:attrName>
                                        </p:attrNameLst>
                                      </p:cBhvr>
                                      <p:tavLst>
                                        <p:tav tm="0">
                                          <p:val>
                                            <p:strVal val="0-#ppt_w/2"/>
                                          </p:val>
                                        </p:tav>
                                        <p:tav tm="100000">
                                          <p:val>
                                            <p:strVal val="#ppt_x"/>
                                          </p:val>
                                        </p:tav>
                                      </p:tavLst>
                                    </p:anim>
                                    <p:anim calcmode="lin" valueType="num">
                                      <p:cBhvr additive="base">
                                        <p:cTn id="16" dur="8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eño personalizado">
    <p:bg>
      <p:bgPr>
        <a:solidFill>
          <a:schemeClr val="bg2"/>
        </a:solidFill>
        <a:effectLst/>
      </p:bgPr>
    </p:bg>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848" y="600700"/>
            <a:ext cx="5631935" cy="5666624"/>
          </a:xfrm>
          <a:prstGeom prst="rect">
            <a:avLst/>
          </a:prstGeom>
        </p:spPr>
      </p:pic>
      <p:pic>
        <p:nvPicPr>
          <p:cNvPr id="2" name="Imagen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424" y="3964039"/>
            <a:ext cx="6270435" cy="2303285"/>
          </a:xfrm>
          <a:prstGeom prst="rect">
            <a:avLst/>
          </a:prstGeom>
        </p:spPr>
      </p:pic>
      <p:pic>
        <p:nvPicPr>
          <p:cNvPr id="5" name="Imagen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24460" y="600700"/>
            <a:ext cx="4271387" cy="3280426"/>
          </a:xfrm>
          <a:prstGeom prst="rect">
            <a:avLst/>
          </a:prstGeom>
        </p:spPr>
      </p:pic>
    </p:spTree>
    <p:extLst>
      <p:ext uri="{BB962C8B-B14F-4D97-AF65-F5344CB8AC3E}">
        <p14:creationId xmlns:p14="http://schemas.microsoft.com/office/powerpoint/2010/main" val="48519915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9"/>
            <a:ext cx="9144000" cy="3323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9C296596-A2FD-49F9-8243-AA7A60B12A04}" type="datetimeFigureOut">
              <a:rPr lang="es-PE" smtClean="0"/>
              <a:t>24/04/2015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9BA0108-4440-4E3C-A39F-602854A8EDEA}" type="slidenum">
              <a:rPr lang="es-PE" smtClean="0"/>
              <a:t>‹Nº›</a:t>
            </a:fld>
            <a:endParaRPr lang="es-PE"/>
          </a:p>
        </p:txBody>
      </p:sp>
    </p:spTree>
    <p:extLst>
      <p:ext uri="{BB962C8B-B14F-4D97-AF65-F5344CB8AC3E}">
        <p14:creationId xmlns:p14="http://schemas.microsoft.com/office/powerpoint/2010/main" val="206267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C408F-DF0D-4580-9F48-C473147CA8AF}"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C7F138-B6DE-49F8-9AAB-9C26D2D7516F}" type="slidenum">
              <a:rPr lang="en-US" smtClean="0"/>
              <a:t>‹Nº›</a:t>
            </a:fld>
            <a:endParaRPr lang="en-US"/>
          </a:p>
        </p:txBody>
      </p:sp>
    </p:spTree>
    <p:extLst>
      <p:ext uri="{BB962C8B-B14F-4D97-AF65-F5344CB8AC3E}">
        <p14:creationId xmlns:p14="http://schemas.microsoft.com/office/powerpoint/2010/main" val="118920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C408F-DF0D-4580-9F48-C473147CA8AF}" type="datetimeFigureOut">
              <a:rPr lang="en-US" smtClean="0"/>
              <a:t>4/24/2015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C7F138-B6DE-49F8-9AAB-9C26D2D7516F}" type="slidenum">
              <a:rPr lang="en-US" smtClean="0"/>
              <a:t>‹Nº›</a:t>
            </a:fld>
            <a:endParaRPr lang="en-US"/>
          </a:p>
        </p:txBody>
      </p:sp>
    </p:spTree>
    <p:extLst>
      <p:ext uri="{BB962C8B-B14F-4D97-AF65-F5344CB8AC3E}">
        <p14:creationId xmlns:p14="http://schemas.microsoft.com/office/powerpoint/2010/main" val="21225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1815241"/>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3634721"/>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2305" y="233366"/>
            <a:ext cx="10983385" cy="983884"/>
          </a:xfrm>
          <a:prstGeom prst="rect">
            <a:avLst/>
          </a:prstGeom>
        </p:spPr>
        <p:txBody>
          <a:bodyPr vert="horz" wrap="square" lIns="0" tIns="0" rIns="0" bIns="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2300" y="1447809"/>
            <a:ext cx="10983384" cy="2462213"/>
          </a:xfrm>
          <a:prstGeom prst="rect">
            <a:avLst/>
          </a:prstGeom>
        </p:spPr>
        <p:txBody>
          <a:bodyPr vert="horz" wrap="square" lIns="0" tIns="0" rIns="0" bIns="0" rtlCol="0">
            <a:sp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Footer Placeholder 3"/>
          <p:cNvSpPr>
            <a:spLocks noGrp="1"/>
          </p:cNvSpPr>
          <p:nvPr>
            <p:ph type="ftr" sz="quarter" idx="3"/>
          </p:nvPr>
        </p:nvSpPr>
        <p:spPr>
          <a:xfrm>
            <a:off x="4171951" y="6621463"/>
            <a:ext cx="3860800" cy="18288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PE"/>
          </a:p>
        </p:txBody>
      </p:sp>
      <p:sp>
        <p:nvSpPr>
          <p:cNvPr id="5" name="Slide Number Placeholder 4"/>
          <p:cNvSpPr>
            <a:spLocks noGrp="1"/>
          </p:cNvSpPr>
          <p:nvPr>
            <p:ph type="sldNum" sz="quarter" idx="4"/>
          </p:nvPr>
        </p:nvSpPr>
        <p:spPr>
          <a:xfrm>
            <a:off x="8128001" y="6621463"/>
            <a:ext cx="3970867" cy="182880"/>
          </a:xfrm>
          <a:prstGeom prst="rect">
            <a:avLst/>
          </a:prstGeom>
        </p:spPr>
        <p:txBody>
          <a:bodyPr vert="horz" lIns="91440" tIns="45720" rIns="91440" bIns="45720" rtlCol="0" anchor="ctr"/>
          <a:lstStyle>
            <a:lvl1pPr algn="r">
              <a:defRPr sz="1000">
                <a:solidFill>
                  <a:schemeClr val="tx1">
                    <a:tint val="75000"/>
                  </a:schemeClr>
                </a:solidFill>
              </a:defRPr>
            </a:lvl1pPr>
          </a:lstStyle>
          <a:p>
            <a:fld id="{B9BA0108-4440-4E3C-A39F-602854A8EDEA}" type="slidenum">
              <a:rPr lang="es-PE" smtClean="0"/>
              <a:t>‹Nº›</a:t>
            </a:fld>
            <a:endParaRPr lang="es-PE"/>
          </a:p>
        </p:txBody>
      </p:sp>
      <p:sp>
        <p:nvSpPr>
          <p:cNvPr id="6" name="Date Placeholder 5"/>
          <p:cNvSpPr>
            <a:spLocks noGrp="1"/>
          </p:cNvSpPr>
          <p:nvPr>
            <p:ph type="dt" sz="half" idx="2"/>
          </p:nvPr>
        </p:nvSpPr>
        <p:spPr>
          <a:xfrm>
            <a:off x="95251" y="6621463"/>
            <a:ext cx="3964516" cy="182880"/>
          </a:xfrm>
          <a:prstGeom prst="rect">
            <a:avLst/>
          </a:prstGeom>
        </p:spPr>
        <p:txBody>
          <a:bodyPr vert="horz" lIns="91440" tIns="45720" rIns="91440" bIns="45720" rtlCol="0" anchor="ctr"/>
          <a:lstStyle>
            <a:lvl1pPr algn="l">
              <a:defRPr sz="1000">
                <a:solidFill>
                  <a:schemeClr val="tx1">
                    <a:tint val="75000"/>
                  </a:schemeClr>
                </a:solidFill>
              </a:defRPr>
            </a:lvl1pPr>
          </a:lstStyle>
          <a:p>
            <a:fld id="{9C296596-A2FD-49F9-8243-AA7A60B12A04}" type="datetimeFigureOut">
              <a:rPr lang="es-PE" smtClean="0"/>
              <a:t>24/04/2015</a:t>
            </a:fld>
            <a:endParaRPr lang="es-PE"/>
          </a:p>
        </p:txBody>
      </p:sp>
    </p:spTree>
    <p:extLst>
      <p:ext uri="{BB962C8B-B14F-4D97-AF65-F5344CB8AC3E}">
        <p14:creationId xmlns:p14="http://schemas.microsoft.com/office/powerpoint/2010/main" val="1829752227"/>
      </p:ext>
    </p:extLst>
  </p:cSld>
  <p:clrMap bg1="lt1" tx1="dk1" bg2="lt2" tx2="dk2" accent1="accent1" accent2="accent2" accent3="accent3" accent4="accent4" accent5="accent5" accent6="accent6" hlink="hlink" folHlink="folHlink"/>
  <p:sldLayoutIdLst>
    <p:sldLayoutId id="2147483665" r:id="rId1"/>
    <p:sldLayoutId id="2147483686" r:id="rId2"/>
    <p:sldLayoutId id="2147483678" r:id="rId3"/>
    <p:sldLayoutId id="2147483680" r:id="rId4"/>
    <p:sldLayoutId id="2147483683" r:id="rId5"/>
    <p:sldLayoutId id="2147483684" r:id="rId6"/>
    <p:sldLayoutId id="2147483688" r:id="rId7"/>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4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j-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911225" indent="-166688" algn="l" defTabSz="686047" rtl="0" eaLnBrk="1" latinLnBrk="0" hangingPunct="1">
        <a:lnSpc>
          <a:spcPct val="90000"/>
        </a:lnSpc>
        <a:spcBef>
          <a:spcPct val="20000"/>
        </a:spcBef>
        <a:buSzPct val="90000"/>
        <a:buFont typeface="Arial" pitchFamily="34" charset="0"/>
        <a:buChar char="•"/>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144588" indent="-171450" algn="l" defTabSz="68604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emf"/><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0.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hyperlink" Target="http://aka.ms/loadtf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ka.ms/loadtf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aka.ms/aidemo"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blogs.msdn.com/b/edglas/archive/2013/11/27/load-testing-visual-studio-online.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blogs.msdn.com/b/visualstudioalm/archive/2014/01/23/using-visual-studio-online-to-load-test-the-norad-tracks-santa-website.aspx" TargetMode="External"/><Relationship Id="rId4" Type="http://schemas.openxmlformats.org/officeDocument/2006/relationships/hyperlink" Target="http://www.microsoft.com/casestudies/Case_Study_Detail.aspx?CaseStudyID=71000000347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hyperlink" Target="mailto:jose.campos@visionit.pe"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82379" y="480197"/>
            <a:ext cx="3183179" cy="707886"/>
          </a:xfrm>
          <a:prstGeom prst="rect">
            <a:avLst/>
          </a:prstGeom>
          <a:noFill/>
        </p:spPr>
        <p:txBody>
          <a:bodyPr wrap="none" rtlCol="0" anchor="ctr">
            <a:spAutoFit/>
          </a:bodyPr>
          <a:lstStyle/>
          <a:p>
            <a:r>
              <a:rPr lang="en-US" sz="4000" dirty="0" smtClean="0"/>
              <a:t>Bienvenidos al</a:t>
            </a:r>
          </a:p>
        </p:txBody>
      </p:sp>
      <p:sp>
        <p:nvSpPr>
          <p:cNvPr id="6" name="TextBox 5"/>
          <p:cNvSpPr txBox="1"/>
          <p:nvPr/>
        </p:nvSpPr>
        <p:spPr>
          <a:xfrm>
            <a:off x="5236440" y="4648812"/>
            <a:ext cx="2284984" cy="646331"/>
          </a:xfrm>
          <a:prstGeom prst="rect">
            <a:avLst/>
          </a:prstGeom>
          <a:noFill/>
        </p:spPr>
        <p:txBody>
          <a:bodyPr wrap="none" rtlCol="0">
            <a:spAutoFit/>
          </a:bodyPr>
          <a:lstStyle/>
          <a:p>
            <a:pPr algn="ctr"/>
            <a:r>
              <a:rPr lang="en-US" sz="3600" dirty="0" smtClean="0"/>
              <a:t>Lima - </a:t>
            </a:r>
            <a:r>
              <a:rPr lang="en-US" sz="3600" dirty="0" err="1" smtClean="0"/>
              <a:t>Perú</a:t>
            </a:r>
            <a:endParaRPr lang="en-US" sz="3600"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006" y="1547005"/>
            <a:ext cx="3737852" cy="2870671"/>
          </a:xfrm>
          <a:prstGeom prst="rect">
            <a:avLst/>
          </a:prstGeom>
        </p:spPr>
      </p:pic>
    </p:spTree>
    <p:extLst>
      <p:ext uri="{BB962C8B-B14F-4D97-AF65-F5344CB8AC3E}">
        <p14:creationId xmlns:p14="http://schemas.microsoft.com/office/powerpoint/2010/main" val="3121549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1955800" y="2116138"/>
            <a:ext cx="8229600" cy="2752725"/>
          </a:xfrm>
        </p:spPr>
        <p:txBody>
          <a:bodyPr/>
          <a:lstStyle/>
          <a:p>
            <a:r>
              <a:rPr lang="en-US" dirty="0" smtClean="0"/>
              <a:t>Demo</a:t>
            </a:r>
            <a:endParaRPr lang="en-US" dirty="0"/>
          </a:p>
        </p:txBody>
      </p:sp>
      <p:sp>
        <p:nvSpPr>
          <p:cNvPr id="6" name="Text Placeholder 4"/>
          <p:cNvSpPr>
            <a:spLocks noGrp="1"/>
          </p:cNvSpPr>
          <p:nvPr>
            <p:ph type="body" sz="quarter" idx="4294967295"/>
          </p:nvPr>
        </p:nvSpPr>
        <p:spPr>
          <a:xfrm>
            <a:off x="660400" y="3040063"/>
            <a:ext cx="8229600" cy="1828800"/>
          </a:xfrm>
          <a:prstGeom prst="rect">
            <a:avLst/>
          </a:prstGeom>
        </p:spPr>
        <p:txBody>
          <a:bodyPr/>
          <a:lstStyle/>
          <a:p>
            <a:pPr algn="ctr"/>
            <a:r>
              <a:rPr lang="en-US" dirty="0" smtClean="0"/>
              <a:t>Cloud Load Testing</a:t>
            </a:r>
            <a:endParaRPr lang="en-US" dirty="0"/>
          </a:p>
        </p:txBody>
      </p:sp>
    </p:spTree>
    <p:extLst>
      <p:ext uri="{BB962C8B-B14F-4D97-AF65-F5344CB8AC3E}">
        <p14:creationId xmlns:p14="http://schemas.microsoft.com/office/powerpoint/2010/main" val="19807339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p:nvPr/>
        </p:nvSpPr>
        <p:spPr>
          <a:xfrm>
            <a:off x="3261241" y="3622806"/>
            <a:ext cx="2926080" cy="2569448"/>
          </a:xfrm>
          <a:custGeom>
            <a:avLst/>
            <a:gdLst>
              <a:gd name="connsiteX0" fmla="*/ 0 w 5519364"/>
              <a:gd name="connsiteY0" fmla="*/ 0 h 1959110"/>
              <a:gd name="connsiteX1" fmla="*/ 5519364 w 5519364"/>
              <a:gd name="connsiteY1" fmla="*/ 0 h 1959110"/>
              <a:gd name="connsiteX2" fmla="*/ 5519364 w 5519364"/>
              <a:gd name="connsiteY2" fmla="*/ 1959110 h 1959110"/>
              <a:gd name="connsiteX3" fmla="*/ 0 w 5519364"/>
              <a:gd name="connsiteY3" fmla="*/ 1959110 h 1959110"/>
              <a:gd name="connsiteX4" fmla="*/ 0 w 5519364"/>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364" h="1959110">
                <a:moveTo>
                  <a:pt x="0" y="0"/>
                </a:moveTo>
                <a:lnTo>
                  <a:pt x="5519364" y="0"/>
                </a:lnTo>
                <a:lnTo>
                  <a:pt x="5519364"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932468">
              <a:lnSpc>
                <a:spcPct val="90000"/>
              </a:lnSpc>
            </a:pPr>
            <a:r>
              <a:rPr lang="es-ES" sz="2400" dirty="0">
                <a:gradFill>
                  <a:gsLst>
                    <a:gs pos="0">
                      <a:schemeClr val="tx1"/>
                    </a:gs>
                    <a:gs pos="100000">
                      <a:schemeClr val="tx1"/>
                    </a:gs>
                  </a:gsLst>
                  <a:lin ang="5400000" scaled="0"/>
                </a:gradFill>
              </a:rPr>
              <a:t>Obtén la infraestructura en nube </a:t>
            </a:r>
            <a:r>
              <a:rPr lang="es-ES" sz="2400" dirty="0" smtClean="0">
                <a:gradFill>
                  <a:gsLst>
                    <a:gs pos="0">
                      <a:schemeClr val="tx1"/>
                    </a:gs>
                    <a:gs pos="100000">
                      <a:schemeClr val="tx1"/>
                    </a:gs>
                  </a:gsLst>
                  <a:lin ang="5400000" scaled="0"/>
                </a:gradFill>
              </a:rPr>
              <a:t>cuando </a:t>
            </a:r>
            <a:r>
              <a:rPr lang="es-ES" sz="2400" dirty="0">
                <a:gradFill>
                  <a:gsLst>
                    <a:gs pos="0">
                      <a:schemeClr val="tx1"/>
                    </a:gs>
                    <a:gs pos="100000">
                      <a:schemeClr val="tx1"/>
                    </a:gs>
                  </a:gsLst>
                  <a:lin ang="5400000" scaled="0"/>
                </a:gradFill>
              </a:rPr>
              <a:t>Lo necesita.</a:t>
            </a:r>
            <a:endParaRPr lang="en-US" sz="2400" dirty="0">
              <a:gradFill>
                <a:gsLst>
                  <a:gs pos="0">
                    <a:schemeClr val="tx1"/>
                  </a:gs>
                  <a:gs pos="100000">
                    <a:schemeClr val="tx1"/>
                  </a:gs>
                </a:gsLst>
                <a:lin ang="5400000" scaled="0"/>
              </a:gradFill>
            </a:endParaRPr>
          </a:p>
        </p:txBody>
      </p:sp>
      <p:sp>
        <p:nvSpPr>
          <p:cNvPr id="6" name="Freeform 7"/>
          <p:cNvSpPr/>
          <p:nvPr/>
        </p:nvSpPr>
        <p:spPr>
          <a:xfrm>
            <a:off x="271463" y="3622806"/>
            <a:ext cx="2926080" cy="2569448"/>
          </a:xfrm>
          <a:custGeom>
            <a:avLst/>
            <a:gdLst>
              <a:gd name="connsiteX0" fmla="*/ 0 w 5270415"/>
              <a:gd name="connsiteY0" fmla="*/ 0 h 1959110"/>
              <a:gd name="connsiteX1" fmla="*/ 5270415 w 5270415"/>
              <a:gd name="connsiteY1" fmla="*/ 0 h 1959110"/>
              <a:gd name="connsiteX2" fmla="*/ 5270415 w 5270415"/>
              <a:gd name="connsiteY2" fmla="*/ 1959110 h 1959110"/>
              <a:gd name="connsiteX3" fmla="*/ 0 w 5270415"/>
              <a:gd name="connsiteY3" fmla="*/ 1959110 h 1959110"/>
              <a:gd name="connsiteX4" fmla="*/ 0 w 5270415"/>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415" h="1959110">
                <a:moveTo>
                  <a:pt x="0" y="0"/>
                </a:moveTo>
                <a:lnTo>
                  <a:pt x="5270415" y="0"/>
                </a:lnTo>
                <a:lnTo>
                  <a:pt x="5270415"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932468">
              <a:lnSpc>
                <a:spcPct val="90000"/>
              </a:lnSpc>
            </a:pPr>
            <a:r>
              <a:rPr lang="en-US" sz="2400" dirty="0" smtClean="0">
                <a:gradFill>
                  <a:gsLst>
                    <a:gs pos="0">
                      <a:schemeClr val="tx1"/>
                    </a:gs>
                    <a:gs pos="100000">
                      <a:schemeClr val="tx1"/>
                    </a:gs>
                  </a:gsLst>
                  <a:lin ang="5400000" scaled="1"/>
                </a:gradFill>
              </a:rPr>
              <a:t>No </a:t>
            </a:r>
            <a:r>
              <a:rPr lang="en-US" sz="2400" dirty="0" err="1" smtClean="0">
                <a:gradFill>
                  <a:gsLst>
                    <a:gs pos="0">
                      <a:schemeClr val="tx1"/>
                    </a:gs>
                    <a:gs pos="100000">
                      <a:schemeClr val="tx1"/>
                    </a:gs>
                  </a:gsLst>
                  <a:lin ang="5400000" scaled="1"/>
                </a:gradFill>
              </a:rPr>
              <a:t>es</a:t>
            </a:r>
            <a:r>
              <a:rPr lang="en-US" sz="2400" dirty="0" smtClean="0">
                <a:gradFill>
                  <a:gsLst>
                    <a:gs pos="0">
                      <a:schemeClr val="tx1"/>
                    </a:gs>
                    <a:gs pos="100000">
                      <a:schemeClr val="tx1"/>
                    </a:gs>
                  </a:gsLst>
                  <a:lin ang="5400000" scaled="1"/>
                </a:gradFill>
              </a:rPr>
              <a:t> </a:t>
            </a:r>
            <a:r>
              <a:rPr lang="en-US" sz="2400" dirty="0" err="1" smtClean="0">
                <a:gradFill>
                  <a:gsLst>
                    <a:gs pos="0">
                      <a:schemeClr val="tx1"/>
                    </a:gs>
                    <a:gs pos="100000">
                      <a:schemeClr val="tx1"/>
                    </a:gs>
                  </a:gsLst>
                  <a:lin ang="5400000" scaled="1"/>
                </a:gradFill>
              </a:rPr>
              <a:t>necesario</a:t>
            </a:r>
            <a:r>
              <a:rPr lang="en-US" sz="2400" dirty="0" smtClean="0">
                <a:gradFill>
                  <a:gsLst>
                    <a:gs pos="0">
                      <a:schemeClr val="tx1"/>
                    </a:gs>
                    <a:gs pos="100000">
                      <a:schemeClr val="tx1"/>
                    </a:gs>
                  </a:gsLst>
                  <a:lin ang="5400000" scaled="1"/>
                </a:gradFill>
              </a:rPr>
              <a:t> </a:t>
            </a:r>
            <a:r>
              <a:rPr lang="en-US" sz="2400" dirty="0" err="1" smtClean="0">
                <a:gradFill>
                  <a:gsLst>
                    <a:gs pos="0">
                      <a:schemeClr val="tx1"/>
                    </a:gs>
                    <a:gs pos="100000">
                      <a:schemeClr val="tx1"/>
                    </a:gs>
                  </a:gsLst>
                  <a:lin ang="5400000" scaled="1"/>
                </a:gradFill>
              </a:rPr>
              <a:t>instalar</a:t>
            </a:r>
            <a:r>
              <a:rPr lang="en-US" sz="2400" dirty="0" smtClean="0">
                <a:gradFill>
                  <a:gsLst>
                    <a:gs pos="0">
                      <a:schemeClr val="tx1"/>
                    </a:gs>
                    <a:gs pos="100000">
                      <a:schemeClr val="tx1"/>
                    </a:gs>
                  </a:gsLst>
                  <a:lin ang="5400000" scaled="1"/>
                </a:gradFill>
              </a:rPr>
              <a:t> o </a:t>
            </a:r>
            <a:r>
              <a:rPr lang="en-US" sz="2400" dirty="0" err="1" smtClean="0">
                <a:gradFill>
                  <a:gsLst>
                    <a:gs pos="0">
                      <a:schemeClr val="tx1"/>
                    </a:gs>
                    <a:gs pos="100000">
                      <a:schemeClr val="tx1"/>
                    </a:gs>
                  </a:gsLst>
                  <a:lin ang="5400000" scaled="1"/>
                </a:gradFill>
              </a:rPr>
              <a:t>mantener</a:t>
            </a:r>
            <a:r>
              <a:rPr lang="en-US" sz="2400" dirty="0" smtClean="0">
                <a:gradFill>
                  <a:gsLst>
                    <a:gs pos="0">
                      <a:schemeClr val="tx1"/>
                    </a:gs>
                    <a:gs pos="100000">
                      <a:schemeClr val="tx1"/>
                    </a:gs>
                  </a:gsLst>
                  <a:lin ang="5400000" scaled="1"/>
                </a:gradFill>
              </a:rPr>
              <a:t> </a:t>
            </a:r>
            <a:r>
              <a:rPr lang="en-US" sz="2400" dirty="0" err="1" smtClean="0">
                <a:gradFill>
                  <a:gsLst>
                    <a:gs pos="0">
                      <a:schemeClr val="tx1"/>
                    </a:gs>
                    <a:gs pos="100000">
                      <a:schemeClr val="tx1"/>
                    </a:gs>
                  </a:gsLst>
                  <a:lin ang="5400000" scaled="1"/>
                </a:gradFill>
              </a:rPr>
              <a:t>infraestructuras</a:t>
            </a:r>
            <a:r>
              <a:rPr lang="en-US" sz="2400" dirty="0" smtClean="0">
                <a:gradFill>
                  <a:gsLst>
                    <a:gs pos="0">
                      <a:schemeClr val="tx1"/>
                    </a:gs>
                    <a:gs pos="100000">
                      <a:schemeClr val="tx1"/>
                    </a:gs>
                  </a:gsLst>
                  <a:lin ang="5400000" scaled="1"/>
                </a:gradFill>
              </a:rPr>
              <a:t> </a:t>
            </a:r>
            <a:endParaRPr lang="en-US" sz="2400" dirty="0">
              <a:gradFill>
                <a:gsLst>
                  <a:gs pos="0">
                    <a:schemeClr val="tx1"/>
                  </a:gs>
                  <a:gs pos="100000">
                    <a:schemeClr val="tx1"/>
                  </a:gs>
                </a:gsLst>
                <a:lin ang="5400000" scaled="1"/>
              </a:gradFill>
            </a:endParaRPr>
          </a:p>
        </p:txBody>
      </p:sp>
      <p:sp>
        <p:nvSpPr>
          <p:cNvPr id="7" name="Freeform 11"/>
          <p:cNvSpPr/>
          <p:nvPr/>
        </p:nvSpPr>
        <p:spPr>
          <a:xfrm>
            <a:off x="6251019" y="3622806"/>
            <a:ext cx="2926080" cy="2569448"/>
          </a:xfrm>
          <a:custGeom>
            <a:avLst/>
            <a:gdLst>
              <a:gd name="connsiteX0" fmla="*/ 0 w 5318939"/>
              <a:gd name="connsiteY0" fmla="*/ 0 h 1959110"/>
              <a:gd name="connsiteX1" fmla="*/ 5318939 w 5318939"/>
              <a:gd name="connsiteY1" fmla="*/ 0 h 1959110"/>
              <a:gd name="connsiteX2" fmla="*/ 5318939 w 5318939"/>
              <a:gd name="connsiteY2" fmla="*/ 1959110 h 1959110"/>
              <a:gd name="connsiteX3" fmla="*/ 0 w 5318939"/>
              <a:gd name="connsiteY3" fmla="*/ 1959110 h 1959110"/>
              <a:gd name="connsiteX4" fmla="*/ 0 w 5318939"/>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939" h="1959110">
                <a:moveTo>
                  <a:pt x="0" y="0"/>
                </a:moveTo>
                <a:lnTo>
                  <a:pt x="5318939" y="0"/>
                </a:lnTo>
                <a:lnTo>
                  <a:pt x="5318939"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932468">
              <a:lnSpc>
                <a:spcPct val="90000"/>
              </a:lnSpc>
            </a:pPr>
            <a:r>
              <a:rPr lang="es-ES" sz="2400" dirty="0">
                <a:gradFill>
                  <a:gsLst>
                    <a:gs pos="0">
                      <a:schemeClr val="tx1"/>
                    </a:gs>
                    <a:gs pos="100000">
                      <a:schemeClr val="tx1"/>
                    </a:gs>
                  </a:gsLst>
                  <a:lin ang="5400000" scaled="0"/>
                </a:gradFill>
              </a:rPr>
              <a:t>Utilice el mismo proyecto de prueba de carga que se utiliza para </a:t>
            </a:r>
            <a:r>
              <a:rPr lang="es-ES" sz="2400" dirty="0" smtClean="0">
                <a:gradFill>
                  <a:gsLst>
                    <a:gs pos="0">
                      <a:schemeClr val="tx1"/>
                    </a:gs>
                    <a:gs pos="100000">
                      <a:schemeClr val="tx1"/>
                    </a:gs>
                  </a:gsLst>
                  <a:lin ang="5400000" scaled="0"/>
                </a:gradFill>
              </a:rPr>
              <a:t>las pruebas actuales.</a:t>
            </a:r>
            <a:endParaRPr lang="en-US" sz="2400" dirty="0">
              <a:gradFill>
                <a:gsLst>
                  <a:gs pos="0">
                    <a:schemeClr val="tx1"/>
                  </a:gs>
                  <a:gs pos="100000">
                    <a:schemeClr val="tx1"/>
                  </a:gs>
                </a:gsLst>
                <a:lin ang="5400000" scaled="0"/>
              </a:gradFill>
            </a:endParaRPr>
          </a:p>
        </p:txBody>
      </p:sp>
      <p:sp>
        <p:nvSpPr>
          <p:cNvPr id="8" name="Freeform 13"/>
          <p:cNvSpPr/>
          <p:nvPr/>
        </p:nvSpPr>
        <p:spPr>
          <a:xfrm>
            <a:off x="9240798" y="3622806"/>
            <a:ext cx="2926080" cy="2569448"/>
          </a:xfrm>
          <a:custGeom>
            <a:avLst/>
            <a:gdLst>
              <a:gd name="connsiteX0" fmla="*/ 0 w 5331916"/>
              <a:gd name="connsiteY0" fmla="*/ 0 h 1959110"/>
              <a:gd name="connsiteX1" fmla="*/ 5331916 w 5331916"/>
              <a:gd name="connsiteY1" fmla="*/ 0 h 1959110"/>
              <a:gd name="connsiteX2" fmla="*/ 5331916 w 5331916"/>
              <a:gd name="connsiteY2" fmla="*/ 1959110 h 1959110"/>
              <a:gd name="connsiteX3" fmla="*/ 0 w 5331916"/>
              <a:gd name="connsiteY3" fmla="*/ 1959110 h 1959110"/>
              <a:gd name="connsiteX4" fmla="*/ 0 w 5331916"/>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1916" h="1959110">
                <a:moveTo>
                  <a:pt x="0" y="0"/>
                </a:moveTo>
                <a:lnTo>
                  <a:pt x="5331916" y="0"/>
                </a:lnTo>
                <a:lnTo>
                  <a:pt x="5331916"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932468">
              <a:lnSpc>
                <a:spcPct val="90000"/>
              </a:lnSpc>
            </a:pPr>
            <a:r>
              <a:rPr lang="es-ES" sz="2400" dirty="0">
                <a:gradFill>
                  <a:gsLst>
                    <a:gs pos="0">
                      <a:schemeClr val="tx1"/>
                    </a:gs>
                    <a:gs pos="100000">
                      <a:schemeClr val="tx1"/>
                    </a:gs>
                  </a:gsLst>
                  <a:lin ang="5400000" scaled="0"/>
                </a:gradFill>
              </a:rPr>
              <a:t>Escalar </a:t>
            </a:r>
            <a:r>
              <a:rPr lang="es-ES" sz="2400" dirty="0" smtClean="0">
                <a:gradFill>
                  <a:gsLst>
                    <a:gs pos="0">
                      <a:schemeClr val="tx1"/>
                    </a:gs>
                    <a:gs pos="100000">
                      <a:schemeClr val="tx1"/>
                    </a:gs>
                  </a:gsLst>
                  <a:lin ang="5400000" scaled="0"/>
                </a:gradFill>
              </a:rPr>
              <a:t>fácilmente  en </a:t>
            </a:r>
            <a:r>
              <a:rPr lang="es-ES" sz="2400" dirty="0">
                <a:gradFill>
                  <a:gsLst>
                    <a:gs pos="0">
                      <a:schemeClr val="tx1"/>
                    </a:gs>
                    <a:gs pos="100000">
                      <a:schemeClr val="tx1"/>
                    </a:gs>
                  </a:gsLst>
                  <a:lin ang="5400000" scaled="0"/>
                </a:gradFill>
              </a:rPr>
              <a:t>caso de hacer la prueba de esfuerzo.</a:t>
            </a:r>
            <a:endParaRPr lang="en-US" sz="2400" dirty="0">
              <a:gradFill>
                <a:gsLst>
                  <a:gs pos="0">
                    <a:schemeClr val="tx1"/>
                  </a:gs>
                  <a:gs pos="100000">
                    <a:schemeClr val="tx1"/>
                  </a:gs>
                </a:gsLst>
                <a:lin ang="5400000" scaled="0"/>
              </a:gradFill>
            </a:endParaRPr>
          </a:p>
        </p:txBody>
      </p:sp>
      <p:sp>
        <p:nvSpPr>
          <p:cNvPr id="9" name="Rectangle 17"/>
          <p:cNvSpPr/>
          <p:nvPr/>
        </p:nvSpPr>
        <p:spPr bwMode="auto">
          <a:xfrm>
            <a:off x="0" y="0"/>
            <a:ext cx="12436475" cy="361405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2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51019" y="1688297"/>
            <a:ext cx="2926080" cy="1950367"/>
          </a:xfrm>
          <a:prstGeom prst="rect">
            <a:avLst/>
          </a:prstGeom>
        </p:spPr>
      </p:pic>
      <p:pic>
        <p:nvPicPr>
          <p:cNvPr id="11"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1241" y="1688297"/>
            <a:ext cx="2926080" cy="1950720"/>
          </a:xfrm>
          <a:prstGeom prst="rect">
            <a:avLst/>
          </a:prstGeom>
        </p:spPr>
      </p:pic>
      <p:pic>
        <p:nvPicPr>
          <p:cNvPr id="12"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240798" y="1688297"/>
            <a:ext cx="2926080" cy="1945958"/>
          </a:xfrm>
          <a:prstGeom prst="rect">
            <a:avLst/>
          </a:prstGeom>
        </p:spPr>
      </p:pic>
      <p:pic>
        <p:nvPicPr>
          <p:cNvPr id="13" name="Picture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1463" y="1688297"/>
            <a:ext cx="2926080" cy="1950720"/>
          </a:xfrm>
          <a:prstGeom prst="rect">
            <a:avLst/>
          </a:prstGeom>
        </p:spPr>
      </p:pic>
      <p:sp>
        <p:nvSpPr>
          <p:cNvPr id="14" name="Title 1"/>
          <p:cNvSpPr>
            <a:spLocks noGrp="1"/>
          </p:cNvSpPr>
          <p:nvPr>
            <p:ph type="title"/>
          </p:nvPr>
        </p:nvSpPr>
        <p:spPr>
          <a:xfrm>
            <a:off x="274639" y="295274"/>
            <a:ext cx="11889564" cy="917575"/>
          </a:xfrm>
        </p:spPr>
        <p:txBody>
          <a:bodyPr/>
          <a:lstStyle/>
          <a:p>
            <a:r>
              <a:rPr lang="es-ES" dirty="0"/>
              <a:t>Beneficios de las pruebas de carga nube</a:t>
            </a:r>
            <a:endParaRPr lang="en-US" dirty="0"/>
          </a:p>
        </p:txBody>
      </p:sp>
      <p:sp>
        <p:nvSpPr>
          <p:cNvPr id="15" name="Rectangle 12"/>
          <p:cNvSpPr/>
          <p:nvPr/>
        </p:nvSpPr>
        <p:spPr bwMode="auto">
          <a:xfrm>
            <a:off x="271463" y="1692713"/>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16" name="Rectangle 14"/>
          <p:cNvSpPr/>
          <p:nvPr/>
        </p:nvSpPr>
        <p:spPr bwMode="auto">
          <a:xfrm>
            <a:off x="3262110" y="1692713"/>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2</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6251019" y="1692713"/>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3</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8"/>
          <p:cNvSpPr/>
          <p:nvPr/>
        </p:nvSpPr>
        <p:spPr bwMode="auto">
          <a:xfrm>
            <a:off x="9240798" y="1692713"/>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4</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97643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decel="10000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0-#ppt_h/2"/>
                                          </p:val>
                                        </p:tav>
                                        <p:tav tm="100000">
                                          <p:val>
                                            <p:strVal val="#ppt_y"/>
                                          </p:val>
                                        </p:tav>
                                      </p:tavLst>
                                    </p:anim>
                                  </p:childTnLst>
                                </p:cTn>
                              </p:par>
                              <p:par>
                                <p:cTn id="35" presetID="10" presetClass="exit" presetSubtype="0" fill="hold" grpId="1"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1" decel="10000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0-#ppt_h/2"/>
                                          </p:val>
                                        </p:tav>
                                        <p:tav tm="100000">
                                          <p:val>
                                            <p:strVal val="#ppt_y"/>
                                          </p:val>
                                        </p:tav>
                                      </p:tavLst>
                                    </p:anim>
                                  </p:childTnLst>
                                </p:cTn>
                              </p:par>
                              <p:par>
                                <p:cTn id="44" presetID="10" presetClass="exit" presetSubtype="0" fill="hold" grpId="1" nodeType="withEffect">
                                  <p:stCondLst>
                                    <p:cond delay="0"/>
                                  </p:stCondLst>
                                  <p:childTnLst>
                                    <p:animEffect transition="out" filter="fade">
                                      <p:cBhvr>
                                        <p:cTn id="45" dur="500"/>
                                        <p:tgtEl>
                                          <p:spTgt spid="16"/>
                                        </p:tgtEl>
                                      </p:cBhvr>
                                    </p:animEffect>
                                    <p:set>
                                      <p:cBhvr>
                                        <p:cTn id="46" dur="1" fill="hold">
                                          <p:stCondLst>
                                            <p:cond delay="499"/>
                                          </p:stCondLst>
                                        </p:cTn>
                                        <p:tgtEl>
                                          <p:spTgt spid="1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1" decel="10000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0-#ppt_h/2"/>
                                          </p:val>
                                        </p:tav>
                                        <p:tav tm="100000">
                                          <p:val>
                                            <p:strVal val="#ppt_y"/>
                                          </p:val>
                                        </p:tav>
                                      </p:tavLst>
                                    </p:anim>
                                  </p:childTnLst>
                                </p:cTn>
                              </p:par>
                              <p:par>
                                <p:cTn id="53" presetID="10" presetClass="exit" presetSubtype="0" fill="hold" grpId="1" nodeType="withEffect">
                                  <p:stCondLst>
                                    <p:cond delay="0"/>
                                  </p:stCondLst>
                                  <p:childTnLst>
                                    <p:animEffect transition="out" filter="fade">
                                      <p:cBhvr>
                                        <p:cTn id="54" dur="500"/>
                                        <p:tgtEl>
                                          <p:spTgt spid="17"/>
                                        </p:tgtEl>
                                      </p:cBhvr>
                                    </p:animEffect>
                                    <p:set>
                                      <p:cBhvr>
                                        <p:cTn id="55" dur="1" fill="hold">
                                          <p:stCondLst>
                                            <p:cond delay="499"/>
                                          </p:stCondLst>
                                        </p:cTn>
                                        <p:tgtEl>
                                          <p:spTgt spid="1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1" decel="10000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ppt_x"/>
                                          </p:val>
                                        </p:tav>
                                        <p:tav tm="100000">
                                          <p:val>
                                            <p:strVal val="#ppt_x"/>
                                          </p:val>
                                        </p:tav>
                                      </p:tavLst>
                                    </p:anim>
                                    <p:anim calcmode="lin" valueType="num">
                                      <p:cBhvr additive="base">
                                        <p:cTn id="61" dur="500" fill="hold"/>
                                        <p:tgtEl>
                                          <p:spTgt spid="8"/>
                                        </p:tgtEl>
                                        <p:attrNameLst>
                                          <p:attrName>ppt_y</p:attrName>
                                        </p:attrNameLst>
                                      </p:cBhvr>
                                      <p:tavLst>
                                        <p:tav tm="0">
                                          <p:val>
                                            <p:strVal val="0-#ppt_h/2"/>
                                          </p:val>
                                        </p:tav>
                                        <p:tav tm="100000">
                                          <p:val>
                                            <p:strVal val="#ppt_y"/>
                                          </p:val>
                                        </p:tav>
                                      </p:tavLst>
                                    </p:anim>
                                  </p:childTnLst>
                                </p:cTn>
                              </p:par>
                              <p:par>
                                <p:cTn id="62" presetID="10" presetClass="exit" presetSubtype="0" fill="hold" grpId="1" nodeType="withEffect">
                                  <p:stCondLst>
                                    <p:cond delay="0"/>
                                  </p:stCondLst>
                                  <p:childTnLst>
                                    <p:animEffect transition="out" filter="fade">
                                      <p:cBhvr>
                                        <p:cTn id="63" dur="500"/>
                                        <p:tgtEl>
                                          <p:spTgt spid="18"/>
                                        </p:tgtEl>
                                      </p:cBhvr>
                                    </p:animEffect>
                                    <p:set>
                                      <p:cBhvr>
                                        <p:cTn id="64"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a:spLocks/>
          </p:cNvSpPr>
          <p:nvPr/>
        </p:nvSpPr>
        <p:spPr bwMode="auto">
          <a:xfrm>
            <a:off x="2643046" y="1020763"/>
            <a:ext cx="8601217" cy="4762500"/>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Title 5"/>
          <p:cNvSpPr>
            <a:spLocks noGrp="1"/>
          </p:cNvSpPr>
          <p:nvPr>
            <p:ph type="title"/>
          </p:nvPr>
        </p:nvSpPr>
        <p:spPr>
          <a:xfrm>
            <a:off x="274639" y="295274"/>
            <a:ext cx="11889564" cy="917575"/>
          </a:xfrm>
        </p:spPr>
        <p:txBody>
          <a:bodyPr/>
          <a:lstStyle/>
          <a:p>
            <a:r>
              <a:rPr lang="en-US" dirty="0" smtClean="0"/>
              <a:t>Architecture - How does it work?</a:t>
            </a:r>
            <a:endParaRPr lang="en-US" dirty="0"/>
          </a:p>
        </p:txBody>
      </p:sp>
      <p:sp>
        <p:nvSpPr>
          <p:cNvPr id="8" name="Rectangle 42"/>
          <p:cNvSpPr/>
          <p:nvPr/>
        </p:nvSpPr>
        <p:spPr>
          <a:xfrm>
            <a:off x="271463" y="5019046"/>
            <a:ext cx="2143692" cy="764217"/>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2040" dirty="0"/>
              <a:t>Visual </a:t>
            </a:r>
            <a:r>
              <a:rPr lang="en-US" sz="2040" dirty="0" smtClean="0"/>
              <a:t>Studio</a:t>
            </a:r>
            <a:endParaRPr lang="en-US" sz="2040" dirty="0"/>
          </a:p>
        </p:txBody>
      </p:sp>
      <p:grpSp>
        <p:nvGrpSpPr>
          <p:cNvPr id="9" name="Group 44"/>
          <p:cNvGrpSpPr/>
          <p:nvPr/>
        </p:nvGrpSpPr>
        <p:grpSpPr>
          <a:xfrm>
            <a:off x="4817675" y="2467513"/>
            <a:ext cx="1793938" cy="983927"/>
            <a:chOff x="4914499" y="1346009"/>
            <a:chExt cx="2327188" cy="863792"/>
          </a:xfrm>
          <a:solidFill>
            <a:schemeClr val="accent6"/>
          </a:solidFill>
        </p:grpSpPr>
        <p:sp>
          <p:nvSpPr>
            <p:cNvPr id="10" name="Rectangle 45"/>
            <p:cNvSpPr/>
            <p:nvPr/>
          </p:nvSpPr>
          <p:spPr>
            <a:xfrm>
              <a:off x="5005655" y="1346009"/>
              <a:ext cx="2236032" cy="863792"/>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lIns="182880" anchor="ctr"/>
            <a:lstStyle/>
            <a:p>
              <a:pPr>
                <a:defRPr/>
              </a:pPr>
              <a:r>
                <a:rPr lang="en-US" sz="2040" dirty="0">
                  <a:solidFill>
                    <a:schemeClr val="tx1"/>
                  </a:solidFill>
                </a:rPr>
                <a:t>Load Test Web Service</a:t>
              </a:r>
            </a:p>
          </p:txBody>
        </p:sp>
        <p:grpSp>
          <p:nvGrpSpPr>
            <p:cNvPr id="11" name="Group 46"/>
            <p:cNvGrpSpPr/>
            <p:nvPr/>
          </p:nvGrpSpPr>
          <p:grpSpPr>
            <a:xfrm>
              <a:off x="4914499" y="1537855"/>
              <a:ext cx="236934" cy="533400"/>
              <a:chOff x="4189589" y="2971800"/>
              <a:chExt cx="236934" cy="533400"/>
            </a:xfrm>
            <a:grpFill/>
          </p:grpSpPr>
          <p:sp>
            <p:nvSpPr>
              <p:cNvPr id="12" name="Rectangle 47"/>
              <p:cNvSpPr/>
              <p:nvPr/>
            </p:nvSpPr>
            <p:spPr>
              <a:xfrm>
                <a:off x="4189589" y="2971800"/>
                <a:ext cx="236934" cy="67401"/>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a:p>
            </p:txBody>
          </p:sp>
          <p:sp>
            <p:nvSpPr>
              <p:cNvPr id="13" name="Rectangle 48"/>
              <p:cNvSpPr/>
              <p:nvPr/>
            </p:nvSpPr>
            <p:spPr>
              <a:xfrm>
                <a:off x="4189589" y="3134488"/>
                <a:ext cx="236934" cy="67401"/>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a:p>
            </p:txBody>
          </p:sp>
          <p:sp>
            <p:nvSpPr>
              <p:cNvPr id="14" name="Rectangle 49"/>
              <p:cNvSpPr/>
              <p:nvPr/>
            </p:nvSpPr>
            <p:spPr>
              <a:xfrm>
                <a:off x="4189589" y="3275111"/>
                <a:ext cx="236934" cy="67401"/>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a:p>
            </p:txBody>
          </p:sp>
          <p:sp>
            <p:nvSpPr>
              <p:cNvPr id="15" name="Rectangle 50"/>
              <p:cNvSpPr/>
              <p:nvPr/>
            </p:nvSpPr>
            <p:spPr>
              <a:xfrm>
                <a:off x="4189589" y="3437799"/>
                <a:ext cx="236934" cy="67401"/>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a:p>
            </p:txBody>
          </p:sp>
        </p:grpSp>
      </p:grpSp>
      <p:sp>
        <p:nvSpPr>
          <p:cNvPr id="16" name="Rectangle 51"/>
          <p:cNvSpPr/>
          <p:nvPr/>
        </p:nvSpPr>
        <p:spPr>
          <a:xfrm>
            <a:off x="7976391" y="2467513"/>
            <a:ext cx="2132358" cy="2057880"/>
          </a:xfrm>
          <a:prstGeom prst="rect">
            <a:avLst/>
          </a:prstGeom>
        </p:spPr>
        <p:style>
          <a:lnRef idx="1">
            <a:schemeClr val="dk1"/>
          </a:lnRef>
          <a:fillRef idx="2">
            <a:schemeClr val="dk1"/>
          </a:fillRef>
          <a:effectRef idx="1">
            <a:schemeClr val="dk1"/>
          </a:effectRef>
          <a:fontRef idx="minor">
            <a:schemeClr val="dk1"/>
          </a:fontRef>
        </p:style>
        <p:txBody>
          <a:bodyPr lIns="182880" tIns="91440" rIns="182880"/>
          <a:lstStyle/>
          <a:p>
            <a:pPr>
              <a:defRPr/>
            </a:pPr>
            <a:r>
              <a:rPr lang="en-US" sz="2040" dirty="0">
                <a:solidFill>
                  <a:schemeClr val="tx1"/>
                </a:solidFill>
              </a:rPr>
              <a:t>Test Agent Pool - Dynamic</a:t>
            </a:r>
          </a:p>
        </p:txBody>
      </p:sp>
      <p:sp>
        <p:nvSpPr>
          <p:cNvPr id="17" name="Rectangle 52"/>
          <p:cNvSpPr/>
          <p:nvPr/>
        </p:nvSpPr>
        <p:spPr>
          <a:xfrm>
            <a:off x="8481551" y="3239825"/>
            <a:ext cx="302772"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18" name="Rectangle 53"/>
          <p:cNvSpPr/>
          <p:nvPr/>
        </p:nvSpPr>
        <p:spPr>
          <a:xfrm>
            <a:off x="8831278" y="3239825"/>
            <a:ext cx="301153"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19" name="Rectangle 54"/>
          <p:cNvSpPr/>
          <p:nvPr/>
        </p:nvSpPr>
        <p:spPr>
          <a:xfrm>
            <a:off x="9185861" y="3239825"/>
            <a:ext cx="301153"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20" name="Rectangle 55"/>
          <p:cNvSpPr/>
          <p:nvPr/>
        </p:nvSpPr>
        <p:spPr>
          <a:xfrm>
            <a:off x="8114014" y="3589551"/>
            <a:ext cx="302773"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21" name="Rectangle 56"/>
          <p:cNvSpPr/>
          <p:nvPr/>
        </p:nvSpPr>
        <p:spPr>
          <a:xfrm>
            <a:off x="9517777" y="3239825"/>
            <a:ext cx="301153"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22" name="Can 58"/>
          <p:cNvSpPr/>
          <p:nvPr/>
        </p:nvSpPr>
        <p:spPr>
          <a:xfrm>
            <a:off x="8114014" y="4731805"/>
            <a:ext cx="1363285" cy="925955"/>
          </a:xfrm>
          <a:prstGeom prst="can">
            <a:avLst>
              <a:gd name="adj" fmla="val 17255"/>
            </a:avLst>
          </a:prstGeom>
        </p:spPr>
        <p:style>
          <a:lnRef idx="2">
            <a:schemeClr val="accent6">
              <a:shade val="50000"/>
            </a:schemeClr>
          </a:lnRef>
          <a:fillRef idx="1">
            <a:schemeClr val="accent6"/>
          </a:fillRef>
          <a:effectRef idx="0">
            <a:schemeClr val="accent6"/>
          </a:effectRef>
          <a:fontRef idx="minor">
            <a:schemeClr val="lt1"/>
          </a:fontRef>
        </p:style>
        <p:txBody>
          <a:bodyPr lIns="182880" tIns="35669" rIns="91440" bIns="35669" anchor="ctr"/>
          <a:lstStyle/>
          <a:p>
            <a:pPr>
              <a:defRPr/>
            </a:pPr>
            <a:r>
              <a:rPr lang="en-IN" sz="2040" dirty="0">
                <a:solidFill>
                  <a:schemeClr val="tx1"/>
                </a:solidFill>
              </a:rPr>
              <a:t>Results </a:t>
            </a:r>
            <a:r>
              <a:rPr lang="en-IN" sz="2040" dirty="0" smtClean="0">
                <a:solidFill>
                  <a:schemeClr val="tx1"/>
                </a:solidFill>
              </a:rPr>
              <a:t>Database</a:t>
            </a:r>
            <a:endParaRPr lang="en-US" sz="2856" dirty="0">
              <a:solidFill>
                <a:schemeClr val="tx1"/>
              </a:solidFill>
            </a:endParaRPr>
          </a:p>
        </p:txBody>
      </p:sp>
      <p:sp>
        <p:nvSpPr>
          <p:cNvPr id="23" name="Rectangle 59"/>
          <p:cNvSpPr/>
          <p:nvPr/>
        </p:nvSpPr>
        <p:spPr>
          <a:xfrm>
            <a:off x="6736158" y="2467513"/>
            <a:ext cx="1139615" cy="98354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2040" dirty="0">
                <a:solidFill>
                  <a:schemeClr val="tx1"/>
                </a:solidFill>
              </a:rPr>
              <a:t>Worker</a:t>
            </a:r>
          </a:p>
        </p:txBody>
      </p:sp>
      <p:sp>
        <p:nvSpPr>
          <p:cNvPr id="24" name="Flowchart: Predefined Process 60"/>
          <p:cNvSpPr/>
          <p:nvPr/>
        </p:nvSpPr>
        <p:spPr>
          <a:xfrm>
            <a:off x="4911535" y="4971433"/>
            <a:ext cx="2449702" cy="623355"/>
          </a:xfrm>
          <a:prstGeom prst="flowChartPredefinedProcess">
            <a:avLst/>
          </a:prstGeom>
          <a:solidFill>
            <a:schemeClr val="accent6"/>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40" dirty="0">
                <a:solidFill>
                  <a:schemeClr val="tx1"/>
                </a:solidFill>
              </a:rPr>
              <a:t>Azure Blobs</a:t>
            </a:r>
          </a:p>
        </p:txBody>
      </p:sp>
      <p:cxnSp>
        <p:nvCxnSpPr>
          <p:cNvPr id="25" name="Elbow Connector 61"/>
          <p:cNvCxnSpPr>
            <a:stCxn id="8" idx="0"/>
            <a:endCxn id="10" idx="1"/>
          </p:cNvCxnSpPr>
          <p:nvPr/>
        </p:nvCxnSpPr>
        <p:spPr>
          <a:xfrm rot="5400000" flipH="1" flipV="1">
            <a:off x="2085842" y="2216945"/>
            <a:ext cx="2059569" cy="3544635"/>
          </a:xfrm>
          <a:prstGeom prst="bentConnector2">
            <a:avLst/>
          </a:prstGeom>
          <a:ln w="25400">
            <a:solidFill>
              <a:schemeClr val="accent2">
                <a:lumMod val="60000"/>
                <a:lumOff val="40000"/>
              </a:schemeClr>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Rectangle 63"/>
          <p:cNvSpPr/>
          <p:nvPr/>
        </p:nvSpPr>
        <p:spPr>
          <a:xfrm>
            <a:off x="8114014" y="3239825"/>
            <a:ext cx="302773" cy="257437"/>
          </a:xfrm>
          <a:prstGeom prst="rect">
            <a:avLst/>
          </a:prstGeom>
          <a:solidFill>
            <a:schemeClr val="accent2">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grpSp>
        <p:nvGrpSpPr>
          <p:cNvPr id="27" name="Group 64"/>
          <p:cNvGrpSpPr/>
          <p:nvPr/>
        </p:nvGrpSpPr>
        <p:grpSpPr>
          <a:xfrm>
            <a:off x="8489748" y="3588769"/>
            <a:ext cx="1341057" cy="260741"/>
            <a:chOff x="8833394" y="2368653"/>
            <a:chExt cx="2629762" cy="499260"/>
          </a:xfrm>
          <a:solidFill>
            <a:schemeClr val="accent2">
              <a:lumMod val="75000"/>
            </a:schemeClr>
          </a:solidFill>
        </p:grpSpPr>
        <p:sp>
          <p:nvSpPr>
            <p:cNvPr id="28" name="Rectangle 65"/>
            <p:cNvSpPr/>
            <p:nvPr/>
          </p:nvSpPr>
          <p:spPr>
            <a:xfrm>
              <a:off x="8833394" y="2374603"/>
              <a:ext cx="591822" cy="493310"/>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29" name="Rectangle 66"/>
            <p:cNvSpPr/>
            <p:nvPr/>
          </p:nvSpPr>
          <p:spPr>
            <a:xfrm>
              <a:off x="9503146" y="2368653"/>
              <a:ext cx="591822" cy="493310"/>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30" name="Rectangle 67"/>
            <p:cNvSpPr/>
            <p:nvPr/>
          </p:nvSpPr>
          <p:spPr>
            <a:xfrm>
              <a:off x="10197950" y="2368653"/>
              <a:ext cx="591822" cy="493310"/>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sp>
          <p:nvSpPr>
            <p:cNvPr id="31" name="Rectangle 68"/>
            <p:cNvSpPr/>
            <p:nvPr/>
          </p:nvSpPr>
          <p:spPr>
            <a:xfrm>
              <a:off x="10871334" y="2368653"/>
              <a:ext cx="591822" cy="493310"/>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sz="1404" dirty="0"/>
            </a:p>
          </p:txBody>
        </p:sp>
      </p:grpSp>
      <p:sp>
        <p:nvSpPr>
          <p:cNvPr id="32" name="Flowchart: Predefined Process 69"/>
          <p:cNvSpPr/>
          <p:nvPr/>
        </p:nvSpPr>
        <p:spPr>
          <a:xfrm>
            <a:off x="4890381" y="4226527"/>
            <a:ext cx="2449702" cy="621736"/>
          </a:xfrm>
          <a:prstGeom prst="flowChartPredefinedProcess">
            <a:avLst/>
          </a:prstGeom>
          <a:solidFill>
            <a:schemeClr val="accent6"/>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40" dirty="0">
                <a:solidFill>
                  <a:schemeClr val="tx1"/>
                </a:solidFill>
              </a:rPr>
              <a:t>Azure Tables</a:t>
            </a:r>
          </a:p>
        </p:txBody>
      </p:sp>
      <p:grpSp>
        <p:nvGrpSpPr>
          <p:cNvPr id="33" name="Group 70"/>
          <p:cNvGrpSpPr>
            <a:grpSpLocks/>
          </p:cNvGrpSpPr>
          <p:nvPr/>
        </p:nvGrpSpPr>
        <p:grpSpPr bwMode="auto">
          <a:xfrm>
            <a:off x="8266471" y="4183061"/>
            <a:ext cx="1120877" cy="685801"/>
            <a:chOff x="3547833" y="4102449"/>
            <a:chExt cx="8246090" cy="671331"/>
          </a:xfrm>
        </p:grpSpPr>
        <p:cxnSp>
          <p:nvCxnSpPr>
            <p:cNvPr id="34" name="Straight Arrow Connector 71"/>
            <p:cNvCxnSpPr/>
            <p:nvPr/>
          </p:nvCxnSpPr>
          <p:spPr>
            <a:xfrm>
              <a:off x="3547833" y="4158346"/>
              <a:ext cx="1582305" cy="597202"/>
            </a:xfrm>
            <a:prstGeom prst="straightConnector1">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72"/>
            <p:cNvCxnSpPr/>
            <p:nvPr/>
          </p:nvCxnSpPr>
          <p:spPr>
            <a:xfrm>
              <a:off x="5577330" y="4102449"/>
              <a:ext cx="1187126" cy="641621"/>
            </a:xfrm>
            <a:prstGeom prst="straightConnector1">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73"/>
            <p:cNvCxnSpPr/>
            <p:nvPr/>
          </p:nvCxnSpPr>
          <p:spPr>
            <a:xfrm flipH="1">
              <a:off x="8380278" y="4187218"/>
              <a:ext cx="1460623" cy="549308"/>
            </a:xfrm>
            <a:prstGeom prst="straightConnector1">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74"/>
            <p:cNvCxnSpPr/>
            <p:nvPr/>
          </p:nvCxnSpPr>
          <p:spPr>
            <a:xfrm flipH="1">
              <a:off x="9898733" y="4172784"/>
              <a:ext cx="1895190" cy="600996"/>
            </a:xfrm>
            <a:prstGeom prst="straightConnector1">
              <a:avLst/>
            </a:prstGeom>
            <a:ln w="1905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51943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23">
                                            <p:txEl>
                                              <p:pRg st="0" end="0"/>
                                            </p:txEl>
                                          </p:spTgt>
                                        </p:tgtEl>
                                        <p:attrNameLst>
                                          <p:attrName>style.fontWeight</p:attrName>
                                        </p:attrNameLst>
                                      </p:cBhvr>
                                      <p:to>
                                        <p:strVal val="bold"/>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3.06102E-6 -4.85247E-6 L -0.03089 0.07967 " pathEditMode="relative" rAng="0" ptsTypes="AA">
                                      <p:cBhvr>
                                        <p:cTn id="15" dur="2000" fill="hold"/>
                                        <p:tgtEl>
                                          <p:spTgt spid="27"/>
                                        </p:tgtEl>
                                        <p:attrNameLst>
                                          <p:attrName>ppt_x</p:attrName>
                                          <p:attrName>ppt_y</p:attrName>
                                        </p:attrNameLst>
                                      </p:cBhvr>
                                      <p:rCtr x="-1545" y="3972"/>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2"/>
          <p:cNvPicPr>
            <a:picLocks noChangeAspect="1"/>
          </p:cNvPicPr>
          <p:nvPr/>
        </p:nvPicPr>
        <p:blipFill rotWithShape="1">
          <a:blip r:embed="rId2">
            <a:extLst>
              <a:ext uri="{28A0092B-C50C-407E-A947-70E740481C1C}">
                <a14:useLocalDpi xmlns:a14="http://schemas.microsoft.com/office/drawing/2010/main" val="0"/>
              </a:ext>
            </a:extLst>
          </a:blip>
          <a:srcRect b="20895"/>
          <a:stretch/>
        </p:blipFill>
        <p:spPr>
          <a:xfrm>
            <a:off x="1405170" y="1514743"/>
            <a:ext cx="9390791" cy="5966958"/>
          </a:xfrm>
          <a:prstGeom prst="rect">
            <a:avLst/>
          </a:prstGeom>
        </p:spPr>
      </p:pic>
      <p:sp useBgFill="1">
        <p:nvSpPr>
          <p:cNvPr id="6" name="Rectangle 133"/>
          <p:cNvSpPr/>
          <p:nvPr/>
        </p:nvSpPr>
        <p:spPr bwMode="auto">
          <a:xfrm>
            <a:off x="1" y="5414892"/>
            <a:ext cx="12198371" cy="2066809"/>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134"/>
          <p:cNvPicPr>
            <a:picLocks noChangeAspect="1"/>
          </p:cNvPicPr>
          <p:nvPr/>
        </p:nvPicPr>
        <p:blipFill rotWithShape="1">
          <a:blip r:embed="rId3"/>
          <a:srcRect b="33463"/>
          <a:stretch/>
        </p:blipFill>
        <p:spPr>
          <a:xfrm>
            <a:off x="3044819" y="3224811"/>
            <a:ext cx="6070232" cy="4234851"/>
          </a:xfrm>
          <a:prstGeom prst="rect">
            <a:avLst/>
          </a:prstGeom>
        </p:spPr>
      </p:pic>
      <p:sp useBgFill="1">
        <p:nvSpPr>
          <p:cNvPr id="8" name="Rectangle 143"/>
          <p:cNvSpPr/>
          <p:nvPr/>
        </p:nvSpPr>
        <p:spPr bwMode="auto">
          <a:xfrm>
            <a:off x="-46568" y="6075273"/>
            <a:ext cx="12491739" cy="140642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44"/>
          <p:cNvSpPr/>
          <p:nvPr/>
        </p:nvSpPr>
        <p:spPr bwMode="auto">
          <a:xfrm>
            <a:off x="-1" y="6122446"/>
            <a:ext cx="6102205" cy="73506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86067" tIns="143428" rIns="0" bIns="143428" numCol="1" spcCol="0" rtlCol="0" fromWordArt="0" anchor="ctr" anchorCtr="0" forceAA="0" compatLnSpc="1">
            <a:prstTxWarp prst="textNoShape">
              <a:avLst/>
            </a:prstTxWarp>
            <a:noAutofit/>
          </a:bodyPr>
          <a:lstStyle/>
          <a:p>
            <a:pPr marL="1146175" indent="-231775" defTabSz="914102" fontAlgn="base">
              <a:lnSpc>
                <a:spcPct val="90000"/>
              </a:lnSpc>
              <a:spcBef>
                <a:spcPct val="0"/>
              </a:spcBef>
              <a:spcAft>
                <a:spcPct val="0"/>
              </a:spcAft>
            </a:pPr>
            <a:r>
              <a:rPr lang="en-US" sz="3137" spc="-30" dirty="0">
                <a:gradFill>
                  <a:gsLst>
                    <a:gs pos="0">
                      <a:srgbClr val="FFFFFF"/>
                    </a:gs>
                    <a:gs pos="100000">
                      <a:srgbClr val="FFFFFF"/>
                    </a:gs>
                  </a:gsLst>
                  <a:lin ang="5400000" scaled="0"/>
                </a:gradFill>
                <a:latin typeface="Segoe UI Light"/>
                <a:ea typeface="Segoe UI" pitchFamily="34" charset="0"/>
                <a:cs typeface="Segoe UI" pitchFamily="34" charset="0"/>
              </a:rPr>
              <a:t>Team Foundation Server </a:t>
            </a:r>
          </a:p>
        </p:txBody>
      </p:sp>
      <p:sp>
        <p:nvSpPr>
          <p:cNvPr id="10" name="Rectangle 135"/>
          <p:cNvSpPr/>
          <p:nvPr/>
        </p:nvSpPr>
        <p:spPr bwMode="auto">
          <a:xfrm>
            <a:off x="3063358" y="4182904"/>
            <a:ext cx="1963170" cy="9053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Source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Repos</a:t>
            </a:r>
          </a:p>
        </p:txBody>
      </p:sp>
      <p:sp>
        <p:nvSpPr>
          <p:cNvPr id="11" name="Rectangle 136"/>
          <p:cNvSpPr/>
          <p:nvPr/>
        </p:nvSpPr>
        <p:spPr bwMode="auto">
          <a:xfrm>
            <a:off x="3063358" y="5130573"/>
            <a:ext cx="1963170" cy="9502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212"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Test Case Management</a:t>
            </a:r>
          </a:p>
        </p:txBody>
      </p:sp>
      <p:sp>
        <p:nvSpPr>
          <p:cNvPr id="12" name="Rectangle 137"/>
          <p:cNvSpPr/>
          <p:nvPr/>
        </p:nvSpPr>
        <p:spPr bwMode="auto">
          <a:xfrm>
            <a:off x="5075276" y="5130573"/>
            <a:ext cx="1963170" cy="9502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Feedback Management</a:t>
            </a:r>
          </a:p>
        </p:txBody>
      </p:sp>
      <p:sp>
        <p:nvSpPr>
          <p:cNvPr id="13" name="Rectangle 138"/>
          <p:cNvSpPr/>
          <p:nvPr/>
        </p:nvSpPr>
        <p:spPr bwMode="auto">
          <a:xfrm>
            <a:off x="7088519" y="5130573"/>
            <a:ext cx="2007992" cy="9502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35857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Build and Continuous Integration</a:t>
            </a:r>
          </a:p>
        </p:txBody>
      </p:sp>
      <p:sp>
        <p:nvSpPr>
          <p:cNvPr id="14" name="Rectangle 139"/>
          <p:cNvSpPr/>
          <p:nvPr/>
        </p:nvSpPr>
        <p:spPr bwMode="auto">
          <a:xfrm>
            <a:off x="5075276" y="4182286"/>
            <a:ext cx="1963170" cy="9053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Agile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Planning</a:t>
            </a:r>
          </a:p>
        </p:txBody>
      </p:sp>
      <p:sp>
        <p:nvSpPr>
          <p:cNvPr id="15" name="Rectangle 140"/>
          <p:cNvSpPr/>
          <p:nvPr/>
        </p:nvSpPr>
        <p:spPr bwMode="auto">
          <a:xfrm>
            <a:off x="7088519" y="4182286"/>
            <a:ext cx="2007992" cy="90538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358570"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dirty="0">
                <a:gradFill>
                  <a:gsLst>
                    <a:gs pos="0">
                      <a:srgbClr val="3F3F3F"/>
                    </a:gs>
                    <a:gs pos="100000">
                      <a:srgbClr val="3F3F3F"/>
                    </a:gs>
                  </a:gsLst>
                  <a:lin ang="5400000" scaled="0"/>
                </a:gradFill>
                <a:ea typeface="Segoe UI" pitchFamily="34" charset="0"/>
                <a:cs typeface="Segoe UI" pitchFamily="34" charset="0"/>
              </a:rPr>
              <a:t>Team </a:t>
            </a:r>
            <a:br>
              <a:rPr lang="en-US" sz="1568" dirty="0">
                <a:gradFill>
                  <a:gsLst>
                    <a:gs pos="0">
                      <a:srgbClr val="3F3F3F"/>
                    </a:gs>
                    <a:gs pos="100000">
                      <a:srgbClr val="3F3F3F"/>
                    </a:gs>
                  </a:gsLst>
                  <a:lin ang="5400000" scaled="0"/>
                </a:gradFill>
                <a:ea typeface="Segoe UI" pitchFamily="34" charset="0"/>
                <a:cs typeface="Segoe UI" pitchFamily="34" charset="0"/>
              </a:rPr>
            </a:br>
            <a:r>
              <a:rPr lang="en-US" sz="1568" dirty="0">
                <a:gradFill>
                  <a:gsLst>
                    <a:gs pos="0">
                      <a:srgbClr val="3F3F3F"/>
                    </a:gs>
                    <a:gs pos="100000">
                      <a:srgbClr val="3F3F3F"/>
                    </a:gs>
                  </a:gsLst>
                  <a:lin ang="5400000" scaled="0"/>
                </a:gradFill>
                <a:ea typeface="Segoe UI" pitchFamily="34" charset="0"/>
                <a:cs typeface="Segoe UI" pitchFamily="34" charset="0"/>
              </a:rPr>
              <a:t>Rooms</a:t>
            </a:r>
          </a:p>
        </p:txBody>
      </p:sp>
      <p:pic>
        <p:nvPicPr>
          <p:cNvPr id="16" name="Picture 1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0667" y="2626250"/>
            <a:ext cx="7150667" cy="3461978"/>
          </a:xfrm>
          <a:prstGeom prst="rect">
            <a:avLst/>
          </a:prstGeom>
        </p:spPr>
      </p:pic>
      <p:pic>
        <p:nvPicPr>
          <p:cNvPr id="17" name="Picture 1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0301" y="2626250"/>
            <a:ext cx="7171399" cy="3469310"/>
          </a:xfrm>
          <a:prstGeom prst="rect">
            <a:avLst/>
          </a:prstGeom>
        </p:spPr>
      </p:pic>
      <p:grpSp>
        <p:nvGrpSpPr>
          <p:cNvPr id="18" name="Group 145"/>
          <p:cNvGrpSpPr/>
          <p:nvPr/>
        </p:nvGrpSpPr>
        <p:grpSpPr>
          <a:xfrm>
            <a:off x="-217881" y="5472413"/>
            <a:ext cx="3294526" cy="603403"/>
            <a:chOff x="-222250" y="4552950"/>
            <a:chExt cx="3360588" cy="615502"/>
          </a:xfrm>
        </p:grpSpPr>
        <p:pic>
          <p:nvPicPr>
            <p:cNvPr id="19" name="Picture 14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135731" y="4552950"/>
              <a:ext cx="2002607" cy="615502"/>
            </a:xfrm>
            <a:prstGeom prst="rect">
              <a:avLst/>
            </a:prstGeom>
          </p:spPr>
        </p:pic>
        <p:sp>
          <p:nvSpPr>
            <p:cNvPr id="20" name="Rectangle 147"/>
            <p:cNvSpPr/>
            <p:nvPr/>
          </p:nvSpPr>
          <p:spPr bwMode="auto">
            <a:xfrm>
              <a:off x="-222250" y="4552950"/>
              <a:ext cx="1555750" cy="61550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148"/>
          <p:cNvGrpSpPr/>
          <p:nvPr/>
        </p:nvGrpSpPr>
        <p:grpSpPr>
          <a:xfrm flipH="1">
            <a:off x="9077971" y="5471870"/>
            <a:ext cx="3367200" cy="603403"/>
            <a:chOff x="-222250" y="4552950"/>
            <a:chExt cx="3360588" cy="615502"/>
          </a:xfrm>
        </p:grpSpPr>
        <p:pic>
          <p:nvPicPr>
            <p:cNvPr id="22" name="Picture 1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020728" y="4552950"/>
              <a:ext cx="2117610" cy="615502"/>
            </a:xfrm>
            <a:prstGeom prst="rect">
              <a:avLst/>
            </a:prstGeom>
          </p:spPr>
        </p:pic>
        <p:sp>
          <p:nvSpPr>
            <p:cNvPr id="23" name="Rectangle 150"/>
            <p:cNvSpPr/>
            <p:nvPr/>
          </p:nvSpPr>
          <p:spPr bwMode="auto">
            <a:xfrm>
              <a:off x="-222250" y="4552950"/>
              <a:ext cx="1555750" cy="615502"/>
            </a:xfrm>
            <a:prstGeom prst="rect">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4" name="Rectangle 151"/>
          <p:cNvSpPr/>
          <p:nvPr/>
        </p:nvSpPr>
        <p:spPr bwMode="auto">
          <a:xfrm>
            <a:off x="6102205" y="6122446"/>
            <a:ext cx="6342966" cy="73506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86067" tIns="143428" rIns="1075710"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3137" dirty="0">
                <a:gradFill>
                  <a:gsLst>
                    <a:gs pos="0">
                      <a:srgbClr val="FFFFFF"/>
                    </a:gs>
                    <a:gs pos="100000">
                      <a:srgbClr val="FFFFFF"/>
                    </a:gs>
                  </a:gsLst>
                  <a:lin ang="5400000" scaled="0"/>
                </a:gradFill>
                <a:latin typeface="Segoe UI Light"/>
                <a:ea typeface="Segoe UI" pitchFamily="34" charset="0"/>
                <a:cs typeface="Segoe UI" pitchFamily="34" charset="0"/>
              </a:rPr>
              <a:t>Visual Studio Online </a:t>
            </a:r>
          </a:p>
        </p:txBody>
      </p:sp>
      <p:sp>
        <p:nvSpPr>
          <p:cNvPr id="25" name="Rectangle 152"/>
          <p:cNvSpPr/>
          <p:nvPr/>
        </p:nvSpPr>
        <p:spPr>
          <a:xfrm>
            <a:off x="2999434" y="2991640"/>
            <a:ext cx="6298680" cy="5204759"/>
          </a:xfrm>
          <a:prstGeom prst="rect">
            <a:avLst/>
          </a:prstGeom>
          <a:noFill/>
        </p:spPr>
        <p:txBody>
          <a:bodyPr spcFirstLastPara="1" wrap="none" lIns="89642" tIns="44821" rIns="89642" bIns="44821" numCol="1">
            <a:prstTxWarp prst="textArchUp">
              <a:avLst>
                <a:gd name="adj" fmla="val 11256926"/>
              </a:avLst>
            </a:prstTxWarp>
            <a:spAutoFit/>
          </a:bodyPr>
          <a:lstStyle/>
          <a:p>
            <a:pPr algn="ctr" defTabSz="932468"/>
            <a:r>
              <a:rPr lang="en-US" sz="1765" dirty="0">
                <a:ln w="0"/>
                <a:gradFill>
                  <a:gsLst>
                    <a:gs pos="0">
                      <a:srgbClr val="FFFFFF"/>
                    </a:gs>
                    <a:gs pos="100000">
                      <a:srgbClr val="FFFFFF"/>
                    </a:gs>
                  </a:gsLst>
                  <a:lin ang="5400000" scaled="0"/>
                </a:gradFill>
              </a:rPr>
              <a:t>Lab </a:t>
            </a:r>
            <a:r>
              <a:rPr lang="en-US" sz="1765" dirty="0" smtClean="0">
                <a:ln w="0"/>
                <a:gradFill>
                  <a:gsLst>
                    <a:gs pos="0">
                      <a:srgbClr val="FFFFFF"/>
                    </a:gs>
                    <a:gs pos="100000">
                      <a:srgbClr val="FFFFFF"/>
                    </a:gs>
                  </a:gsLst>
                  <a:lin ang="5400000" scaled="0"/>
                </a:gradFill>
              </a:rPr>
              <a:t>management </a:t>
            </a:r>
            <a:r>
              <a:rPr lang="en-US" sz="1765" dirty="0">
                <a:ln w="0"/>
                <a:gradFill>
                  <a:gsLst>
                    <a:gs pos="0">
                      <a:srgbClr val="FFFFFF"/>
                    </a:gs>
                    <a:gs pos="100000">
                      <a:srgbClr val="FFFFFF"/>
                    </a:gs>
                  </a:gsLst>
                  <a:lin ang="5400000" scaled="0"/>
                </a:gradFill>
              </a:rPr>
              <a:t>| Release </a:t>
            </a:r>
            <a:r>
              <a:rPr lang="en-US" sz="1765" dirty="0" smtClean="0">
                <a:ln w="0"/>
                <a:gradFill>
                  <a:gsLst>
                    <a:gs pos="0">
                      <a:srgbClr val="FFFFFF"/>
                    </a:gs>
                    <a:gs pos="100000">
                      <a:srgbClr val="FFFFFF"/>
                    </a:gs>
                  </a:gsLst>
                  <a:lin ang="5400000" scaled="0"/>
                </a:gradFill>
              </a:rPr>
              <a:t>management </a:t>
            </a:r>
            <a:r>
              <a:rPr lang="en-US" sz="1765" dirty="0">
                <a:ln w="0"/>
                <a:gradFill>
                  <a:gsLst>
                    <a:gs pos="0">
                      <a:srgbClr val="FFFFFF"/>
                    </a:gs>
                    <a:gs pos="100000">
                      <a:srgbClr val="FFFFFF"/>
                    </a:gs>
                  </a:gsLst>
                  <a:lin ang="5400000" scaled="0"/>
                </a:gradFill>
              </a:rPr>
              <a:t>| Load </a:t>
            </a:r>
            <a:r>
              <a:rPr lang="en-US" sz="1765" dirty="0" smtClean="0">
                <a:ln w="0"/>
                <a:gradFill>
                  <a:gsLst>
                    <a:gs pos="0">
                      <a:srgbClr val="FFFFFF"/>
                    </a:gs>
                    <a:gs pos="100000">
                      <a:srgbClr val="FFFFFF"/>
                    </a:gs>
                  </a:gsLst>
                  <a:lin ang="5400000" scaled="0"/>
                </a:gradFill>
              </a:rPr>
              <a:t>testing </a:t>
            </a:r>
            <a:r>
              <a:rPr lang="en-US" sz="1765" dirty="0">
                <a:ln w="0"/>
                <a:gradFill>
                  <a:gsLst>
                    <a:gs pos="0">
                      <a:srgbClr val="FFFFFF"/>
                    </a:gs>
                    <a:gs pos="100000">
                      <a:srgbClr val="FFFFFF"/>
                    </a:gs>
                  </a:gsLst>
                  <a:lin ang="5400000" scaled="0"/>
                </a:gradFill>
              </a:rPr>
              <a:t>| SharePoint | Project Server | System Center</a:t>
            </a:r>
          </a:p>
        </p:txBody>
      </p:sp>
      <p:sp>
        <p:nvSpPr>
          <p:cNvPr id="26" name="Rectangle 153"/>
          <p:cNvSpPr/>
          <p:nvPr/>
        </p:nvSpPr>
        <p:spPr>
          <a:xfrm>
            <a:off x="1758518" y="1929566"/>
            <a:ext cx="8666011" cy="8087800"/>
          </a:xfrm>
          <a:prstGeom prst="rect">
            <a:avLst/>
          </a:prstGeom>
          <a:noFill/>
        </p:spPr>
        <p:txBody>
          <a:bodyPr spcFirstLastPara="1" wrap="none" lIns="89642" tIns="44821" rIns="89642" bIns="44821" numCol="1">
            <a:prstTxWarp prst="textArchUp">
              <a:avLst>
                <a:gd name="adj" fmla="val 12000805"/>
              </a:avLst>
            </a:prstTxWarp>
            <a:spAutoFit/>
          </a:bodyPr>
          <a:lstStyle/>
          <a:p>
            <a:pPr algn="ctr" defTabSz="932468"/>
            <a:r>
              <a:rPr lang="en-US" sz="1765" dirty="0">
                <a:ln w="0"/>
                <a:gradFill>
                  <a:gsLst>
                    <a:gs pos="0">
                      <a:srgbClr val="FFFFFF"/>
                    </a:gs>
                    <a:gs pos="100000">
                      <a:srgbClr val="FFFFFF"/>
                    </a:gs>
                  </a:gsLst>
                  <a:lin ang="5400000" scaled="0"/>
                </a:gradFill>
              </a:rPr>
              <a:t>Build </a:t>
            </a:r>
            <a:r>
              <a:rPr lang="en-US" sz="1765" dirty="0" smtClean="0">
                <a:ln w="0"/>
                <a:gradFill>
                  <a:gsLst>
                    <a:gs pos="0">
                      <a:srgbClr val="FFFFFF"/>
                    </a:gs>
                    <a:gs pos="100000">
                      <a:srgbClr val="FFFFFF"/>
                    </a:gs>
                  </a:gsLst>
                  <a:lin ang="5400000" scaled="0"/>
                </a:gradFill>
              </a:rPr>
              <a:t>service </a:t>
            </a:r>
            <a:r>
              <a:rPr lang="en-US" sz="1765" dirty="0">
                <a:ln w="0"/>
                <a:gradFill>
                  <a:gsLst>
                    <a:gs pos="0">
                      <a:srgbClr val="FFFFFF"/>
                    </a:gs>
                    <a:gs pos="100000">
                      <a:srgbClr val="FFFFFF"/>
                    </a:gs>
                  </a:gsLst>
                  <a:lin ang="5400000" scaled="0"/>
                </a:gradFill>
              </a:rPr>
              <a:t>| Load </a:t>
            </a:r>
            <a:r>
              <a:rPr lang="en-US" sz="1765" dirty="0" smtClean="0">
                <a:ln w="0"/>
                <a:gradFill>
                  <a:gsLst>
                    <a:gs pos="0">
                      <a:srgbClr val="FFFFFF"/>
                    </a:gs>
                    <a:gs pos="100000">
                      <a:srgbClr val="FFFFFF"/>
                    </a:gs>
                  </a:gsLst>
                  <a:lin ang="5400000" scaled="0"/>
                </a:gradFill>
              </a:rPr>
              <a:t>testing </a:t>
            </a:r>
            <a:r>
              <a:rPr lang="en-US" sz="1765" dirty="0">
                <a:ln w="0"/>
                <a:gradFill>
                  <a:gsLst>
                    <a:gs pos="0">
                      <a:srgbClr val="FFFFFF"/>
                    </a:gs>
                    <a:gs pos="100000">
                      <a:srgbClr val="FFFFFF"/>
                    </a:gs>
                  </a:gsLst>
                  <a:lin ang="5400000" scaled="0"/>
                </a:gradFill>
              </a:rPr>
              <a:t>s</a:t>
            </a:r>
            <a:r>
              <a:rPr lang="en-US" sz="1765" dirty="0" smtClean="0">
                <a:ln w="0"/>
                <a:gradFill>
                  <a:gsLst>
                    <a:gs pos="0">
                      <a:srgbClr val="FFFFFF"/>
                    </a:gs>
                    <a:gs pos="100000">
                      <a:srgbClr val="FFFFFF"/>
                    </a:gs>
                  </a:gsLst>
                  <a:lin ang="5400000" scaled="0"/>
                </a:gradFill>
              </a:rPr>
              <a:t>ervice </a:t>
            </a:r>
            <a:r>
              <a:rPr lang="en-US" sz="1765" dirty="0">
                <a:ln w="0"/>
                <a:gradFill>
                  <a:gsLst>
                    <a:gs pos="0">
                      <a:srgbClr val="FFFFFF"/>
                    </a:gs>
                    <a:gs pos="100000">
                      <a:srgbClr val="FFFFFF"/>
                    </a:gs>
                  </a:gsLst>
                  <a:lin ang="5400000" scaled="0"/>
                </a:gradFill>
              </a:rPr>
              <a:t>| Continuous </a:t>
            </a:r>
            <a:r>
              <a:rPr lang="en-US" sz="1765" dirty="0" smtClean="0">
                <a:ln w="0"/>
                <a:gradFill>
                  <a:gsLst>
                    <a:gs pos="0">
                      <a:srgbClr val="FFFFFF"/>
                    </a:gs>
                    <a:gs pos="100000">
                      <a:srgbClr val="FFFFFF"/>
                    </a:gs>
                  </a:gsLst>
                  <a:lin ang="5400000" scaled="0"/>
                </a:gradFill>
              </a:rPr>
              <a:t>deployment </a:t>
            </a:r>
            <a:r>
              <a:rPr lang="en-US" sz="1765" dirty="0">
                <a:ln w="0"/>
                <a:gradFill>
                  <a:gsLst>
                    <a:gs pos="0">
                      <a:srgbClr val="FFFFFF"/>
                    </a:gs>
                    <a:gs pos="100000">
                      <a:srgbClr val="FFFFFF"/>
                    </a:gs>
                  </a:gsLst>
                  <a:lin ang="5400000" scaled="0"/>
                </a:gradFill>
              </a:rPr>
              <a:t>to Azure | Application </a:t>
            </a:r>
            <a:r>
              <a:rPr lang="en-US" sz="1765" dirty="0" smtClean="0">
                <a:ln w="0"/>
                <a:gradFill>
                  <a:gsLst>
                    <a:gs pos="0">
                      <a:srgbClr val="FFFFFF"/>
                    </a:gs>
                    <a:gs pos="100000">
                      <a:srgbClr val="FFFFFF"/>
                    </a:gs>
                  </a:gsLst>
                  <a:lin ang="5400000" scaled="0"/>
                </a:gradFill>
              </a:rPr>
              <a:t>insights </a:t>
            </a:r>
            <a:r>
              <a:rPr lang="en-US" sz="1765" dirty="0">
                <a:ln w="0"/>
                <a:gradFill>
                  <a:gsLst>
                    <a:gs pos="0">
                      <a:srgbClr val="FFFFFF"/>
                    </a:gs>
                    <a:gs pos="100000">
                      <a:srgbClr val="FFFFFF"/>
                    </a:gs>
                  </a:gsLst>
                  <a:lin ang="5400000" scaled="0"/>
                </a:gradFill>
              </a:rPr>
              <a:t>| Code </a:t>
            </a:r>
            <a:r>
              <a:rPr lang="en-US" sz="1765" dirty="0" smtClean="0">
                <a:ln w="0"/>
                <a:gradFill>
                  <a:gsLst>
                    <a:gs pos="0">
                      <a:srgbClr val="FFFFFF"/>
                    </a:gs>
                    <a:gs pos="100000">
                      <a:srgbClr val="FFFFFF"/>
                    </a:gs>
                  </a:gsLst>
                  <a:lin ang="5400000" scaled="0"/>
                </a:gradFill>
              </a:rPr>
              <a:t>editing</a:t>
            </a:r>
            <a:endParaRPr lang="en-US" sz="1765" dirty="0">
              <a:ln w="0"/>
              <a:gradFill>
                <a:gsLst>
                  <a:gs pos="0">
                    <a:srgbClr val="FFFFFF"/>
                  </a:gs>
                  <a:gs pos="100000">
                    <a:srgbClr val="FFFFFF"/>
                  </a:gs>
                </a:gsLst>
                <a:lin ang="5400000" scaled="0"/>
              </a:gradFill>
            </a:endParaRPr>
          </a:p>
        </p:txBody>
      </p:sp>
      <p:pic>
        <p:nvPicPr>
          <p:cNvPr id="27" name="Picture 154"/>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964460" y="4737482"/>
            <a:ext cx="2471868" cy="685836"/>
          </a:xfrm>
          <a:prstGeom prst="rect">
            <a:avLst/>
          </a:prstGeom>
        </p:spPr>
      </p:pic>
      <p:sp>
        <p:nvSpPr>
          <p:cNvPr id="28" name="Rectangle 155"/>
          <p:cNvSpPr/>
          <p:nvPr/>
        </p:nvSpPr>
        <p:spPr bwMode="auto">
          <a:xfrm>
            <a:off x="12449326" y="3916448"/>
            <a:ext cx="1022239" cy="347561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Picture 156"/>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214786" y="4729687"/>
            <a:ext cx="2427644" cy="685836"/>
          </a:xfrm>
          <a:prstGeom prst="rect">
            <a:avLst/>
          </a:prstGeom>
        </p:spPr>
      </p:pic>
      <p:sp>
        <p:nvSpPr>
          <p:cNvPr id="30" name="Rectangle 157"/>
          <p:cNvSpPr/>
          <p:nvPr/>
        </p:nvSpPr>
        <p:spPr bwMode="auto">
          <a:xfrm>
            <a:off x="-1022238" y="3916448"/>
            <a:ext cx="1022239" cy="3475612"/>
          </a:xfrm>
          <a:prstGeom prst="rect">
            <a:avLst/>
          </a:prstGeom>
          <a:solidFill>
            <a:srgbClr val="F9F9F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158"/>
          <p:cNvGrpSpPr/>
          <p:nvPr/>
        </p:nvGrpSpPr>
        <p:grpSpPr>
          <a:xfrm>
            <a:off x="177137" y="4783186"/>
            <a:ext cx="1799539" cy="1799539"/>
            <a:chOff x="125735" y="5006938"/>
            <a:chExt cx="1835624" cy="1835624"/>
          </a:xfrm>
        </p:grpSpPr>
        <p:grpSp>
          <p:nvGrpSpPr>
            <p:cNvPr id="32" name="Group 159"/>
            <p:cNvGrpSpPr/>
            <p:nvPr/>
          </p:nvGrpSpPr>
          <p:grpSpPr>
            <a:xfrm>
              <a:off x="125735" y="5006938"/>
              <a:ext cx="1835624" cy="1835624"/>
              <a:chOff x="274642" y="4950425"/>
              <a:chExt cx="1835624" cy="1835624"/>
            </a:xfrm>
          </p:grpSpPr>
          <p:sp>
            <p:nvSpPr>
              <p:cNvPr id="34" name="Oval 161"/>
              <p:cNvSpPr/>
              <p:nvPr/>
            </p:nvSpPr>
            <p:spPr bwMode="auto">
              <a:xfrm>
                <a:off x="274642" y="4950425"/>
                <a:ext cx="1835624" cy="1835624"/>
              </a:xfrm>
              <a:prstGeom prst="ellipse">
                <a:avLst/>
              </a:prstGeom>
              <a:solidFill>
                <a:srgbClr val="68217A"/>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5"/>
              <p:cNvSpPr>
                <a:spLocks noEditPoints="1"/>
              </p:cNvSpPr>
              <p:nvPr/>
            </p:nvSpPr>
            <p:spPr bwMode="black">
              <a:xfrm>
                <a:off x="816276" y="5169119"/>
                <a:ext cx="752356" cy="1398236"/>
              </a:xfrm>
              <a:custGeom>
                <a:avLst/>
                <a:gdLst>
                  <a:gd name="T0" fmla="*/ 89 w 226"/>
                  <a:gd name="T1" fmla="*/ 124 h 348"/>
                  <a:gd name="T2" fmla="*/ 118 w 226"/>
                  <a:gd name="T3" fmla="*/ 113 h 348"/>
                  <a:gd name="T4" fmla="*/ 150 w 226"/>
                  <a:gd name="T5" fmla="*/ 124 h 348"/>
                  <a:gd name="T6" fmla="*/ 150 w 226"/>
                  <a:gd name="T7" fmla="*/ 145 h 348"/>
                  <a:gd name="T8" fmla="*/ 226 w 226"/>
                  <a:gd name="T9" fmla="*/ 348 h 348"/>
                  <a:gd name="T10" fmla="*/ 89 w 226"/>
                  <a:gd name="T11" fmla="*/ 0 h 348"/>
                  <a:gd name="T12" fmla="*/ 118 w 226"/>
                  <a:gd name="T13" fmla="*/ 100 h 348"/>
                  <a:gd name="T14" fmla="*/ 150 w 226"/>
                  <a:gd name="T15" fmla="*/ 68 h 348"/>
                  <a:gd name="T16" fmla="*/ 150 w 226"/>
                  <a:gd name="T17" fmla="*/ 55 h 348"/>
                  <a:gd name="T18" fmla="*/ 118 w 226"/>
                  <a:gd name="T19" fmla="*/ 23 h 348"/>
                  <a:gd name="T20" fmla="*/ 150 w 226"/>
                  <a:gd name="T21" fmla="*/ 55 h 348"/>
                  <a:gd name="T22" fmla="*/ 166 w 226"/>
                  <a:gd name="T23" fmla="*/ 280 h 348"/>
                  <a:gd name="T24" fmla="*/ 197 w 226"/>
                  <a:gd name="T25" fmla="*/ 249 h 348"/>
                  <a:gd name="T26" fmla="*/ 197 w 226"/>
                  <a:gd name="T27" fmla="*/ 235 h 348"/>
                  <a:gd name="T28" fmla="*/ 166 w 226"/>
                  <a:gd name="T29" fmla="*/ 204 h 348"/>
                  <a:gd name="T30" fmla="*/ 197 w 226"/>
                  <a:gd name="T31" fmla="*/ 235 h 348"/>
                  <a:gd name="T32" fmla="*/ 166 w 226"/>
                  <a:gd name="T33" fmla="*/ 190 h 348"/>
                  <a:gd name="T34" fmla="*/ 197 w 226"/>
                  <a:gd name="T35" fmla="*/ 158 h 348"/>
                  <a:gd name="T36" fmla="*/ 197 w 226"/>
                  <a:gd name="T37" fmla="*/ 145 h 348"/>
                  <a:gd name="T38" fmla="*/ 166 w 226"/>
                  <a:gd name="T39" fmla="*/ 113 h 348"/>
                  <a:gd name="T40" fmla="*/ 197 w 226"/>
                  <a:gd name="T41" fmla="*/ 145 h 348"/>
                  <a:gd name="T42" fmla="*/ 166 w 226"/>
                  <a:gd name="T43" fmla="*/ 100 h 348"/>
                  <a:gd name="T44" fmla="*/ 197 w 226"/>
                  <a:gd name="T45" fmla="*/ 68 h 348"/>
                  <a:gd name="T46" fmla="*/ 197 w 226"/>
                  <a:gd name="T47" fmla="*/ 55 h 348"/>
                  <a:gd name="T48" fmla="*/ 166 w 226"/>
                  <a:gd name="T49" fmla="*/ 23 h 348"/>
                  <a:gd name="T50" fmla="*/ 197 w 226"/>
                  <a:gd name="T51" fmla="*/ 55 h 348"/>
                  <a:gd name="T52" fmla="*/ 0 w 226"/>
                  <a:gd name="T53" fmla="*/ 348 h 348"/>
                  <a:gd name="T54" fmla="*/ 137 w 226"/>
                  <a:gd name="T55" fmla="*/ 137 h 348"/>
                  <a:gd name="T56" fmla="*/ 60 w 226"/>
                  <a:gd name="T57" fmla="*/ 326 h 348"/>
                  <a:gd name="T58" fmla="*/ 29 w 226"/>
                  <a:gd name="T59" fmla="*/ 294 h 348"/>
                  <a:gd name="T60" fmla="*/ 60 w 226"/>
                  <a:gd name="T61" fmla="*/ 326 h 348"/>
                  <a:gd name="T62" fmla="*/ 29 w 226"/>
                  <a:gd name="T63" fmla="*/ 280 h 348"/>
                  <a:gd name="T64" fmla="*/ 60 w 226"/>
                  <a:gd name="T65" fmla="*/ 249 h 348"/>
                  <a:gd name="T66" fmla="*/ 60 w 226"/>
                  <a:gd name="T67" fmla="*/ 235 h 348"/>
                  <a:gd name="T68" fmla="*/ 29 w 226"/>
                  <a:gd name="T69" fmla="*/ 204 h 348"/>
                  <a:gd name="T70" fmla="*/ 60 w 226"/>
                  <a:gd name="T71" fmla="*/ 235 h 348"/>
                  <a:gd name="T72" fmla="*/ 29 w 226"/>
                  <a:gd name="T73" fmla="*/ 190 h 348"/>
                  <a:gd name="T74" fmla="*/ 60 w 226"/>
                  <a:gd name="T75" fmla="*/ 158 h 348"/>
                  <a:gd name="T76" fmla="*/ 108 w 226"/>
                  <a:gd name="T77" fmla="*/ 326 h 348"/>
                  <a:gd name="T78" fmla="*/ 76 w 226"/>
                  <a:gd name="T79" fmla="*/ 294 h 348"/>
                  <a:gd name="T80" fmla="*/ 108 w 226"/>
                  <a:gd name="T81" fmla="*/ 326 h 348"/>
                  <a:gd name="T82" fmla="*/ 76 w 226"/>
                  <a:gd name="T83" fmla="*/ 280 h 348"/>
                  <a:gd name="T84" fmla="*/ 108 w 226"/>
                  <a:gd name="T85" fmla="*/ 249 h 348"/>
                  <a:gd name="T86" fmla="*/ 108 w 226"/>
                  <a:gd name="T87" fmla="*/ 235 h 348"/>
                  <a:gd name="T88" fmla="*/ 76 w 226"/>
                  <a:gd name="T89" fmla="*/ 204 h 348"/>
                  <a:gd name="T90" fmla="*/ 108 w 226"/>
                  <a:gd name="T91" fmla="*/ 235 h 348"/>
                  <a:gd name="T92" fmla="*/ 76 w 226"/>
                  <a:gd name="T93" fmla="*/ 190 h 348"/>
                  <a:gd name="T94" fmla="*/ 108 w 226"/>
                  <a:gd name="T95" fmla="*/ 15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6" h="348">
                    <a:moveTo>
                      <a:pt x="89" y="0"/>
                    </a:moveTo>
                    <a:lnTo>
                      <a:pt x="89" y="124"/>
                    </a:lnTo>
                    <a:lnTo>
                      <a:pt x="118" y="124"/>
                    </a:lnTo>
                    <a:lnTo>
                      <a:pt x="118" y="113"/>
                    </a:lnTo>
                    <a:lnTo>
                      <a:pt x="150" y="113"/>
                    </a:lnTo>
                    <a:lnTo>
                      <a:pt x="150" y="124"/>
                    </a:lnTo>
                    <a:lnTo>
                      <a:pt x="150" y="137"/>
                    </a:lnTo>
                    <a:lnTo>
                      <a:pt x="150" y="145"/>
                    </a:lnTo>
                    <a:lnTo>
                      <a:pt x="150" y="348"/>
                    </a:lnTo>
                    <a:lnTo>
                      <a:pt x="226" y="348"/>
                    </a:lnTo>
                    <a:lnTo>
                      <a:pt x="226" y="0"/>
                    </a:lnTo>
                    <a:lnTo>
                      <a:pt x="89" y="0"/>
                    </a:lnTo>
                    <a:close/>
                    <a:moveTo>
                      <a:pt x="150" y="100"/>
                    </a:moveTo>
                    <a:lnTo>
                      <a:pt x="118" y="100"/>
                    </a:lnTo>
                    <a:lnTo>
                      <a:pt x="118" y="68"/>
                    </a:lnTo>
                    <a:lnTo>
                      <a:pt x="150" y="68"/>
                    </a:lnTo>
                    <a:lnTo>
                      <a:pt x="150" y="100"/>
                    </a:lnTo>
                    <a:close/>
                    <a:moveTo>
                      <a:pt x="150" y="55"/>
                    </a:moveTo>
                    <a:lnTo>
                      <a:pt x="118" y="55"/>
                    </a:lnTo>
                    <a:lnTo>
                      <a:pt x="118" y="23"/>
                    </a:lnTo>
                    <a:lnTo>
                      <a:pt x="150" y="23"/>
                    </a:lnTo>
                    <a:lnTo>
                      <a:pt x="150" y="55"/>
                    </a:lnTo>
                    <a:close/>
                    <a:moveTo>
                      <a:pt x="197" y="280"/>
                    </a:moveTo>
                    <a:lnTo>
                      <a:pt x="166" y="280"/>
                    </a:lnTo>
                    <a:lnTo>
                      <a:pt x="166" y="249"/>
                    </a:lnTo>
                    <a:lnTo>
                      <a:pt x="197" y="249"/>
                    </a:lnTo>
                    <a:lnTo>
                      <a:pt x="197" y="280"/>
                    </a:lnTo>
                    <a:close/>
                    <a:moveTo>
                      <a:pt x="197" y="235"/>
                    </a:moveTo>
                    <a:lnTo>
                      <a:pt x="166" y="235"/>
                    </a:lnTo>
                    <a:lnTo>
                      <a:pt x="166" y="204"/>
                    </a:lnTo>
                    <a:lnTo>
                      <a:pt x="197" y="204"/>
                    </a:lnTo>
                    <a:lnTo>
                      <a:pt x="197" y="235"/>
                    </a:lnTo>
                    <a:close/>
                    <a:moveTo>
                      <a:pt x="197" y="190"/>
                    </a:moveTo>
                    <a:lnTo>
                      <a:pt x="166" y="190"/>
                    </a:lnTo>
                    <a:lnTo>
                      <a:pt x="166" y="158"/>
                    </a:lnTo>
                    <a:lnTo>
                      <a:pt x="197" y="158"/>
                    </a:lnTo>
                    <a:lnTo>
                      <a:pt x="197" y="190"/>
                    </a:lnTo>
                    <a:close/>
                    <a:moveTo>
                      <a:pt x="197" y="145"/>
                    </a:moveTo>
                    <a:lnTo>
                      <a:pt x="166" y="145"/>
                    </a:lnTo>
                    <a:lnTo>
                      <a:pt x="166" y="113"/>
                    </a:lnTo>
                    <a:lnTo>
                      <a:pt x="197" y="113"/>
                    </a:lnTo>
                    <a:lnTo>
                      <a:pt x="197" y="145"/>
                    </a:lnTo>
                    <a:close/>
                    <a:moveTo>
                      <a:pt x="197" y="100"/>
                    </a:moveTo>
                    <a:lnTo>
                      <a:pt x="166" y="100"/>
                    </a:lnTo>
                    <a:lnTo>
                      <a:pt x="166" y="68"/>
                    </a:lnTo>
                    <a:lnTo>
                      <a:pt x="197" y="68"/>
                    </a:lnTo>
                    <a:lnTo>
                      <a:pt x="197" y="100"/>
                    </a:lnTo>
                    <a:close/>
                    <a:moveTo>
                      <a:pt x="197" y="55"/>
                    </a:moveTo>
                    <a:lnTo>
                      <a:pt x="166" y="55"/>
                    </a:lnTo>
                    <a:lnTo>
                      <a:pt x="166" y="23"/>
                    </a:lnTo>
                    <a:lnTo>
                      <a:pt x="197" y="23"/>
                    </a:lnTo>
                    <a:lnTo>
                      <a:pt x="197" y="55"/>
                    </a:lnTo>
                    <a:close/>
                    <a:moveTo>
                      <a:pt x="0" y="137"/>
                    </a:moveTo>
                    <a:lnTo>
                      <a:pt x="0" y="348"/>
                    </a:lnTo>
                    <a:lnTo>
                      <a:pt x="137" y="348"/>
                    </a:lnTo>
                    <a:lnTo>
                      <a:pt x="137" y="137"/>
                    </a:lnTo>
                    <a:lnTo>
                      <a:pt x="0" y="137"/>
                    </a:lnTo>
                    <a:close/>
                    <a:moveTo>
                      <a:pt x="60" y="326"/>
                    </a:moveTo>
                    <a:lnTo>
                      <a:pt x="29" y="326"/>
                    </a:lnTo>
                    <a:lnTo>
                      <a:pt x="29" y="294"/>
                    </a:lnTo>
                    <a:lnTo>
                      <a:pt x="60" y="294"/>
                    </a:lnTo>
                    <a:lnTo>
                      <a:pt x="60" y="326"/>
                    </a:lnTo>
                    <a:close/>
                    <a:moveTo>
                      <a:pt x="60" y="280"/>
                    </a:moveTo>
                    <a:lnTo>
                      <a:pt x="29" y="280"/>
                    </a:lnTo>
                    <a:lnTo>
                      <a:pt x="29" y="249"/>
                    </a:lnTo>
                    <a:lnTo>
                      <a:pt x="60" y="249"/>
                    </a:lnTo>
                    <a:lnTo>
                      <a:pt x="60" y="280"/>
                    </a:lnTo>
                    <a:close/>
                    <a:moveTo>
                      <a:pt x="60" y="235"/>
                    </a:moveTo>
                    <a:lnTo>
                      <a:pt x="29" y="235"/>
                    </a:lnTo>
                    <a:lnTo>
                      <a:pt x="29" y="204"/>
                    </a:lnTo>
                    <a:lnTo>
                      <a:pt x="60" y="204"/>
                    </a:lnTo>
                    <a:lnTo>
                      <a:pt x="60" y="235"/>
                    </a:lnTo>
                    <a:close/>
                    <a:moveTo>
                      <a:pt x="60" y="190"/>
                    </a:moveTo>
                    <a:lnTo>
                      <a:pt x="29" y="190"/>
                    </a:lnTo>
                    <a:lnTo>
                      <a:pt x="29" y="158"/>
                    </a:lnTo>
                    <a:lnTo>
                      <a:pt x="60" y="158"/>
                    </a:lnTo>
                    <a:lnTo>
                      <a:pt x="60" y="190"/>
                    </a:lnTo>
                    <a:close/>
                    <a:moveTo>
                      <a:pt x="108" y="326"/>
                    </a:moveTo>
                    <a:lnTo>
                      <a:pt x="76" y="326"/>
                    </a:lnTo>
                    <a:lnTo>
                      <a:pt x="76" y="294"/>
                    </a:lnTo>
                    <a:lnTo>
                      <a:pt x="108" y="294"/>
                    </a:lnTo>
                    <a:lnTo>
                      <a:pt x="108" y="326"/>
                    </a:lnTo>
                    <a:close/>
                    <a:moveTo>
                      <a:pt x="108" y="280"/>
                    </a:moveTo>
                    <a:lnTo>
                      <a:pt x="76" y="280"/>
                    </a:lnTo>
                    <a:lnTo>
                      <a:pt x="76" y="249"/>
                    </a:lnTo>
                    <a:lnTo>
                      <a:pt x="108" y="249"/>
                    </a:lnTo>
                    <a:lnTo>
                      <a:pt x="108" y="280"/>
                    </a:lnTo>
                    <a:close/>
                    <a:moveTo>
                      <a:pt x="108" y="235"/>
                    </a:moveTo>
                    <a:lnTo>
                      <a:pt x="76" y="235"/>
                    </a:lnTo>
                    <a:lnTo>
                      <a:pt x="76" y="204"/>
                    </a:lnTo>
                    <a:lnTo>
                      <a:pt x="108" y="204"/>
                    </a:lnTo>
                    <a:lnTo>
                      <a:pt x="108" y="235"/>
                    </a:lnTo>
                    <a:close/>
                    <a:moveTo>
                      <a:pt x="108" y="190"/>
                    </a:moveTo>
                    <a:lnTo>
                      <a:pt x="76" y="190"/>
                    </a:lnTo>
                    <a:lnTo>
                      <a:pt x="76" y="158"/>
                    </a:lnTo>
                    <a:lnTo>
                      <a:pt x="108" y="158"/>
                    </a:lnTo>
                    <a:lnTo>
                      <a:pt x="108" y="190"/>
                    </a:lnTo>
                    <a:close/>
                  </a:path>
                </a:pathLst>
              </a:custGeom>
              <a:solidFill>
                <a:schemeClr val="bg1"/>
              </a:solidFill>
              <a:ln w="10795" cap="flat" cmpd="sng" algn="ctr">
                <a:noFill/>
                <a:prstDash val="solid"/>
                <a:headEnd type="none" w="med" len="med"/>
                <a:tailEnd type="none" w="med" len="med"/>
              </a:ln>
              <a:effectLst/>
              <a:ex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grpSp>
        <p:pic>
          <p:nvPicPr>
            <p:cNvPr id="33" name="Picture 160"/>
            <p:cNvPicPr>
              <a:picLocks noChangeAspect="1"/>
            </p:cNvPicPr>
            <p:nvPr/>
          </p:nvPicPr>
          <p:blipFill rotWithShape="1">
            <a:blip r:embed="rId10" cstate="print">
              <a:extLst>
                <a:ext uri="{28A0092B-C50C-407E-A947-70E740481C1C}">
                  <a14:useLocalDpi xmlns:a14="http://schemas.microsoft.com/office/drawing/2010/main" val="0"/>
                </a:ext>
              </a:extLst>
            </a:blip>
            <a:srcRect l="2128" r="75902"/>
            <a:stretch/>
          </p:blipFill>
          <p:spPr>
            <a:xfrm>
              <a:off x="311998" y="5081965"/>
              <a:ext cx="650568" cy="829157"/>
            </a:xfrm>
            <a:prstGeom prst="rect">
              <a:avLst/>
            </a:prstGeom>
          </p:spPr>
        </p:pic>
      </p:grpSp>
      <p:grpSp>
        <p:nvGrpSpPr>
          <p:cNvPr id="36" name="Group 163"/>
          <p:cNvGrpSpPr/>
          <p:nvPr/>
        </p:nvGrpSpPr>
        <p:grpSpPr>
          <a:xfrm>
            <a:off x="10233442" y="4783186"/>
            <a:ext cx="1799539" cy="1799539"/>
            <a:chOff x="10168484" y="4537144"/>
            <a:chExt cx="1835624" cy="1835624"/>
          </a:xfrm>
        </p:grpSpPr>
        <p:sp>
          <p:nvSpPr>
            <p:cNvPr id="37" name="Oval 164"/>
            <p:cNvSpPr/>
            <p:nvPr/>
          </p:nvSpPr>
          <p:spPr bwMode="auto">
            <a:xfrm flipH="1" flipV="1">
              <a:off x="10168484" y="4537144"/>
              <a:ext cx="1835624" cy="1835624"/>
            </a:xfrm>
            <a:prstGeom prst="ellipse">
              <a:avLst/>
            </a:prstGeom>
            <a:solidFill>
              <a:srgbClr val="0072C6"/>
            </a:solidFill>
            <a:ln w="571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Freeform 128"/>
            <p:cNvSpPr>
              <a:spLocks noChangeAspect="1"/>
            </p:cNvSpPr>
            <p:nvPr/>
          </p:nvSpPr>
          <p:spPr bwMode="black">
            <a:xfrm>
              <a:off x="10371886" y="4977182"/>
              <a:ext cx="1401320" cy="77411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solidFill>
            <a:ln w="50800" cap="flat" cmpd="sng" algn="ctr">
              <a:noFill/>
              <a:prstDash val="solid"/>
              <a:headEnd type="none" w="med" len="med"/>
              <a:tailEnd type="none" w="med" len="med"/>
            </a:ln>
            <a:effectLst/>
            <a:ex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defRPr/>
              </a:pPr>
              <a:endParaRPr lang="en-US" sz="1961" kern="0" spc="-49">
                <a:gradFill>
                  <a:gsLst>
                    <a:gs pos="1250">
                      <a:srgbClr val="EFEFEF"/>
                    </a:gs>
                    <a:gs pos="10417">
                      <a:srgbClr val="EFEFEF"/>
                    </a:gs>
                  </a:gsLst>
                  <a:lin ang="5400000" scaled="0"/>
                </a:gradFill>
              </a:endParaRPr>
            </a:p>
          </p:txBody>
        </p:sp>
        <p:pic>
          <p:nvPicPr>
            <p:cNvPr id="39" name="Picture 166"/>
            <p:cNvPicPr>
              <a:picLocks noChangeAspect="1"/>
            </p:cNvPicPr>
            <p:nvPr/>
          </p:nvPicPr>
          <p:blipFill rotWithShape="1">
            <a:blip r:embed="rId11" cstate="print">
              <a:duotone>
                <a:schemeClr val="accent4">
                  <a:shade val="45000"/>
                  <a:satMod val="135000"/>
                </a:schemeClr>
                <a:prstClr val="white"/>
              </a:duotone>
              <a:extLst>
                <a:ext uri="{28A0092B-C50C-407E-A947-70E740481C1C}">
                  <a14:useLocalDpi xmlns:a14="http://schemas.microsoft.com/office/drawing/2010/main" val="0"/>
                </a:ext>
              </a:extLst>
            </a:blip>
            <a:srcRect r="17482"/>
            <a:stretch/>
          </p:blipFill>
          <p:spPr>
            <a:xfrm>
              <a:off x="10700847" y="5085271"/>
              <a:ext cx="640080" cy="689649"/>
            </a:xfrm>
            <a:prstGeom prst="rect">
              <a:avLst/>
            </a:prstGeom>
          </p:spPr>
        </p:pic>
      </p:grpSp>
      <p:sp>
        <p:nvSpPr>
          <p:cNvPr id="40" name="Oval 9"/>
          <p:cNvSpPr/>
          <p:nvPr/>
        </p:nvSpPr>
        <p:spPr bwMode="auto">
          <a:xfrm>
            <a:off x="5257800" y="2745815"/>
            <a:ext cx="1466850" cy="491649"/>
          </a:xfrm>
          <a:prstGeom prst="ellipse">
            <a:avLst/>
          </a:prstGeom>
          <a:noFill/>
          <a:ln w="101600">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Title 1"/>
          <p:cNvSpPr>
            <a:spLocks noGrp="1"/>
          </p:cNvSpPr>
          <p:nvPr>
            <p:ph type="title"/>
          </p:nvPr>
        </p:nvSpPr>
        <p:spPr>
          <a:xfrm>
            <a:off x="274639" y="295274"/>
            <a:ext cx="11889564" cy="917575"/>
          </a:xfrm>
        </p:spPr>
        <p:txBody>
          <a:bodyPr/>
          <a:lstStyle/>
          <a:p>
            <a:r>
              <a:rPr lang="en-US" dirty="0" smtClean="0"/>
              <a:t>Visual Studio Online</a:t>
            </a:r>
            <a:endParaRPr lang="en-US" dirty="0"/>
          </a:p>
        </p:txBody>
      </p:sp>
    </p:spTree>
    <p:extLst>
      <p:ext uri="{BB962C8B-B14F-4D97-AF65-F5344CB8AC3E}">
        <p14:creationId xmlns:p14="http://schemas.microsoft.com/office/powerpoint/2010/main" val="6447920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can use cloud </a:t>
            </a:r>
            <a:r>
              <a:rPr lang="en-US" dirty="0"/>
              <a:t>l</a:t>
            </a:r>
            <a:r>
              <a:rPr lang="en-US" dirty="0" smtClean="0"/>
              <a:t>oad </a:t>
            </a:r>
            <a:r>
              <a:rPr lang="en-US" dirty="0"/>
              <a:t>t</a:t>
            </a:r>
            <a:r>
              <a:rPr lang="en-US" dirty="0" smtClean="0"/>
              <a:t>esting?</a:t>
            </a:r>
            <a:br>
              <a:rPr lang="en-US" dirty="0" smtClean="0"/>
            </a:br>
            <a:endParaRPr lang="en-US" dirty="0"/>
          </a:p>
        </p:txBody>
      </p:sp>
      <p:sp>
        <p:nvSpPr>
          <p:cNvPr id="3" name="Content Placeholder 2"/>
          <p:cNvSpPr>
            <a:spLocks noGrp="1"/>
          </p:cNvSpPr>
          <p:nvPr>
            <p:ph type="body" sz="quarter" idx="13"/>
          </p:nvPr>
        </p:nvSpPr>
        <p:spPr>
          <a:xfrm>
            <a:off x="812810" y="741364"/>
            <a:ext cx="6921490" cy="3924300"/>
          </a:xfrm>
        </p:spPr>
        <p:txBody>
          <a:bodyPr/>
          <a:lstStyle/>
          <a:p>
            <a:pPr>
              <a:spcBef>
                <a:spcPts val="1470"/>
              </a:spcBef>
            </a:pPr>
            <a:r>
              <a:rPr lang="en-US" sz="3137" dirty="0"/>
              <a:t>One who has Ultimate and has an account with VSO</a:t>
            </a:r>
          </a:p>
          <a:p>
            <a:pPr>
              <a:spcBef>
                <a:spcPts val="1470"/>
              </a:spcBef>
            </a:pPr>
            <a:r>
              <a:rPr lang="en-US" sz="3137" dirty="0"/>
              <a:t>Single URL to get started: </a:t>
            </a:r>
            <a:r>
              <a:rPr lang="en-US" sz="3137" dirty="0">
                <a:hlinkClick r:id="rId3"/>
              </a:rPr>
              <a:t>http://aka.ms/loadtfs</a:t>
            </a:r>
            <a:endParaRPr lang="en-US" sz="3137" dirty="0"/>
          </a:p>
          <a:p>
            <a:pPr>
              <a:spcBef>
                <a:spcPts val="1470"/>
              </a:spcBef>
            </a:pPr>
            <a:r>
              <a:rPr lang="en-US" sz="3137" dirty="0"/>
              <a:t>Application is available on the internet</a:t>
            </a:r>
          </a:p>
          <a:p>
            <a:pPr marL="771888" lvl="3" indent="-336145" defTabSz="622491">
              <a:spcBef>
                <a:spcPts val="1470"/>
              </a:spcBef>
              <a:tabLst>
                <a:tab pos="672290" algn="l"/>
              </a:tabLst>
            </a:pPr>
            <a:r>
              <a:rPr lang="en-US" dirty="0" smtClean="0"/>
              <a:t>Can use IP Range for applications behind firewall</a:t>
            </a:r>
          </a:p>
          <a:p>
            <a:pPr>
              <a:spcBef>
                <a:spcPts val="1470"/>
              </a:spcBef>
            </a:pPr>
            <a:r>
              <a:rPr lang="en-US" sz="3137" dirty="0" smtClean="0"/>
              <a:t>20,000 </a:t>
            </a:r>
            <a:r>
              <a:rPr lang="en-US" sz="3137" dirty="0"/>
              <a:t>user-minutes free every month</a:t>
            </a:r>
          </a:p>
          <a:p>
            <a:pPr>
              <a:spcBef>
                <a:spcPts val="1470"/>
              </a:spcBef>
            </a:pPr>
            <a:r>
              <a:rPr lang="en-US" sz="3137" dirty="0"/>
              <a:t>Support:</a:t>
            </a:r>
          </a:p>
          <a:p>
            <a:pPr marL="771888" lvl="3" indent="-336145">
              <a:spcBef>
                <a:spcPts val="1470"/>
              </a:spcBef>
            </a:pPr>
            <a:r>
              <a:rPr lang="en-US" dirty="0" smtClean="0"/>
              <a:t>Contact Visual Studio Online support </a:t>
            </a:r>
          </a:p>
          <a:p>
            <a:pPr marL="771888" lvl="3" indent="-336145">
              <a:spcBef>
                <a:spcPts val="1470"/>
              </a:spcBef>
            </a:pPr>
            <a:r>
              <a:rPr lang="en-US" dirty="0" smtClean="0"/>
              <a:t>‘vsoloadtest@Microsoft.com’ for direct contact with the team</a:t>
            </a:r>
          </a:p>
          <a:p>
            <a:pPr>
              <a:spcBef>
                <a:spcPts val="1470"/>
              </a:spcBef>
            </a:pPr>
            <a:endParaRPr lang="en-US" dirty="0"/>
          </a:p>
        </p:txBody>
      </p:sp>
    </p:spTree>
    <p:extLst>
      <p:ext uri="{BB962C8B-B14F-4D97-AF65-F5344CB8AC3E}">
        <p14:creationId xmlns:p14="http://schemas.microsoft.com/office/powerpoint/2010/main" val="397916164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2299" y="1477966"/>
            <a:ext cx="10983385" cy="1198652"/>
          </a:xfrm>
        </p:spPr>
        <p:txBody>
          <a:bodyPr/>
          <a:lstStyle/>
          <a:p>
            <a:r>
              <a:rPr lang="en-US" dirty="0" smtClean="0"/>
              <a:t>For more info</a:t>
            </a:r>
            <a:br>
              <a:rPr lang="en-US" dirty="0" smtClean="0"/>
            </a:br>
            <a:r>
              <a:rPr lang="en-US" dirty="0" smtClean="0"/>
              <a:t/>
            </a:r>
            <a:br>
              <a:rPr lang="en-US" dirty="0" smtClean="0"/>
            </a:br>
            <a:endParaRPr lang="en-US" dirty="0"/>
          </a:p>
        </p:txBody>
      </p:sp>
      <p:sp>
        <p:nvSpPr>
          <p:cNvPr id="4" name="Text Placeholder 3"/>
          <p:cNvSpPr>
            <a:spLocks noGrp="1"/>
          </p:cNvSpPr>
          <p:nvPr>
            <p:ph type="body" sz="quarter" idx="13"/>
          </p:nvPr>
        </p:nvSpPr>
        <p:spPr>
          <a:prstGeom prst="rect">
            <a:avLst/>
          </a:prstGeom>
        </p:spPr>
        <p:txBody>
          <a:bodyPr/>
          <a:lstStyle/>
          <a:p>
            <a:pPr>
              <a:spcAft>
                <a:spcPts val="1765"/>
              </a:spcAft>
            </a:pPr>
            <a:r>
              <a:rPr lang="en-US" dirty="0" smtClean="0">
                <a:hlinkClick r:id="rId3"/>
              </a:rPr>
              <a:t>http://aka.ms/loadtfs</a:t>
            </a:r>
            <a:endParaRPr lang="en-US" dirty="0"/>
          </a:p>
          <a:p>
            <a:pPr>
              <a:spcAft>
                <a:spcPts val="1765"/>
              </a:spcAft>
            </a:pPr>
            <a:r>
              <a:rPr lang="en-US" dirty="0" smtClean="0">
                <a:hlinkClick r:id="rId4"/>
              </a:rPr>
              <a:t>http://aka.ms/aidemo</a:t>
            </a:r>
            <a:endParaRPr lang="en-US" dirty="0"/>
          </a:p>
        </p:txBody>
      </p:sp>
      <p:sp>
        <p:nvSpPr>
          <p:cNvPr id="2" name="Marcador de posición de imagen 1"/>
          <p:cNvSpPr>
            <a:spLocks noGrp="1"/>
          </p:cNvSpPr>
          <p:nvPr>
            <p:ph type="pic" sz="quarter" idx="14"/>
          </p:nvPr>
        </p:nvSpPr>
        <p:spPr/>
      </p:sp>
    </p:spTree>
    <p:extLst>
      <p:ext uri="{BB962C8B-B14F-4D97-AF65-F5344CB8AC3E}">
        <p14:creationId xmlns:p14="http://schemas.microsoft.com/office/powerpoint/2010/main" val="11194647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389" y="424970"/>
            <a:ext cx="11428379" cy="1058025"/>
          </a:xfrm>
          <a:prstGeom prst="rect">
            <a:avLst/>
          </a:prstGeom>
          <a:noFill/>
        </p:spPr>
        <p:txBody>
          <a:bodyPr wrap="square" lIns="182854" tIns="146284" rIns="182854" bIns="146284" rtlCol="0">
            <a:spAutoFit/>
          </a:bodyPr>
          <a:lstStyle/>
          <a:p>
            <a:pPr defTabSz="914098">
              <a:lnSpc>
                <a:spcPct val="90000"/>
              </a:lnSpc>
            </a:pPr>
            <a:r>
              <a:rPr lang="en-US" sz="5399" dirty="0">
                <a:solidFill>
                  <a:schemeClr val="tx1">
                    <a:lumMod val="50000"/>
                    <a:lumOff val="50000"/>
                  </a:schemeClr>
                </a:solidFill>
              </a:rPr>
              <a:t>References</a:t>
            </a:r>
          </a:p>
        </p:txBody>
      </p:sp>
      <p:sp>
        <p:nvSpPr>
          <p:cNvPr id="6" name="Text Placeholder 5"/>
          <p:cNvSpPr>
            <a:spLocks noGrp="1"/>
          </p:cNvSpPr>
          <p:nvPr>
            <p:ph type="body" sz="quarter" idx="13"/>
          </p:nvPr>
        </p:nvSpPr>
        <p:spPr>
          <a:xfrm>
            <a:off x="622310" y="1338264"/>
            <a:ext cx="6921490" cy="3924300"/>
          </a:xfrm>
        </p:spPr>
        <p:txBody>
          <a:bodyPr/>
          <a:lstStyle/>
          <a:p>
            <a:pPr>
              <a:spcBef>
                <a:spcPts val="1961"/>
              </a:spcBef>
            </a:pPr>
            <a:r>
              <a:rPr lang="en-US" sz="3137" dirty="0">
                <a:hlinkClick r:id="rId3"/>
              </a:rPr>
              <a:t>Recommendation </a:t>
            </a:r>
            <a:r>
              <a:rPr lang="en-US" sz="3137" dirty="0"/>
              <a:t>on how to perform load </a:t>
            </a:r>
            <a:r>
              <a:rPr lang="en-US" sz="3137" dirty="0"/>
              <a:t>t</a:t>
            </a:r>
            <a:r>
              <a:rPr lang="en-US" sz="3137" dirty="0"/>
              <a:t>esting </a:t>
            </a:r>
            <a:br>
              <a:rPr lang="en-US" sz="3137" dirty="0"/>
            </a:br>
            <a:r>
              <a:rPr lang="en-US" sz="3137" dirty="0"/>
              <a:t>in cloud from Visual Studio Online team</a:t>
            </a:r>
          </a:p>
          <a:p>
            <a:pPr>
              <a:spcBef>
                <a:spcPts val="1961"/>
              </a:spcBef>
            </a:pPr>
            <a:r>
              <a:rPr lang="en-US" sz="3137" dirty="0">
                <a:hlinkClick r:id="rId4"/>
              </a:rPr>
              <a:t>Case Study </a:t>
            </a:r>
            <a:r>
              <a:rPr lang="en-US" sz="3137" dirty="0"/>
              <a:t>on cloud </a:t>
            </a:r>
            <a:r>
              <a:rPr lang="en-US" sz="3137" dirty="0"/>
              <a:t>l</a:t>
            </a:r>
            <a:r>
              <a:rPr lang="en-US" sz="3137" dirty="0"/>
              <a:t>oad </a:t>
            </a:r>
            <a:r>
              <a:rPr lang="en-US" sz="3137" dirty="0"/>
              <a:t>t</a:t>
            </a:r>
            <a:r>
              <a:rPr lang="en-US" sz="3137" dirty="0"/>
              <a:t>esting with </a:t>
            </a:r>
            <a:r>
              <a:rPr lang="en-US" sz="3137" dirty="0" err="1"/>
              <a:t>Eovendo</a:t>
            </a:r>
            <a:endParaRPr lang="en-US" sz="3137" dirty="0"/>
          </a:p>
          <a:p>
            <a:pPr>
              <a:spcBef>
                <a:spcPts val="1961"/>
              </a:spcBef>
            </a:pPr>
            <a:r>
              <a:rPr lang="en-US" sz="3137" dirty="0">
                <a:hlinkClick r:id="rId5"/>
              </a:rPr>
              <a:t>NORAD tracks Santa</a:t>
            </a:r>
            <a:endParaRPr lang="en-US" sz="3137" dirty="0"/>
          </a:p>
          <a:p>
            <a:endParaRPr lang="en-US" dirty="0"/>
          </a:p>
        </p:txBody>
      </p:sp>
    </p:spTree>
    <p:extLst>
      <p:ext uri="{BB962C8B-B14F-4D97-AF65-F5344CB8AC3E}">
        <p14:creationId xmlns:p14="http://schemas.microsoft.com/office/powerpoint/2010/main" val="989675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214" y="185995"/>
            <a:ext cx="10983385" cy="764043"/>
          </a:xfrm>
        </p:spPr>
        <p:txBody>
          <a:bodyPr/>
          <a:lstStyle/>
          <a:p>
            <a:r>
              <a:rPr lang="en-US" dirty="0" smtClean="0"/>
              <a:t>Resources</a:t>
            </a:r>
            <a:endParaRPr lang="en-US" dirty="0"/>
          </a:p>
        </p:txBody>
      </p:sp>
      <p:sp>
        <p:nvSpPr>
          <p:cNvPr id="3" name="Marcador de texto 2"/>
          <p:cNvSpPr>
            <a:spLocks noGrp="1"/>
          </p:cNvSpPr>
          <p:nvPr>
            <p:ph type="body" sz="quarter" idx="13"/>
          </p:nvPr>
        </p:nvSpPr>
        <p:spPr/>
        <p:txBody>
          <a:bodyPr/>
          <a:lstStyle/>
          <a:p>
            <a:endParaRPr lang="es-ES"/>
          </a:p>
        </p:txBody>
      </p:sp>
      <p:sp>
        <p:nvSpPr>
          <p:cNvPr id="9" name="Marcador de posición de imagen 8"/>
          <p:cNvSpPr>
            <a:spLocks noGrp="1"/>
          </p:cNvSpPr>
          <p:nvPr>
            <p:ph type="pic" sz="quarter" idx="14"/>
          </p:nvPr>
        </p:nvSpPr>
        <p:spPr/>
      </p:sp>
      <p:sp>
        <p:nvSpPr>
          <p:cNvPr id="4" name="Arrow Bar"/>
          <p:cNvSpPr/>
          <p:nvPr/>
        </p:nvSpPr>
        <p:spPr bwMode="gray">
          <a:xfrm>
            <a:off x="6250315" y="1140025"/>
            <a:ext cx="5373638" cy="179285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t" anchorCtr="0" compatLnSpc="1">
            <a:prstTxWarp prst="textNoShape">
              <a:avLst/>
            </a:prstTxWarp>
          </a:bodyPr>
          <a:lstStyle/>
          <a:p>
            <a:pPr defTabSz="896091"/>
            <a:r>
              <a:rPr lang="en-US" sz="3137" dirty="0">
                <a:solidFill>
                  <a:srgbClr val="FFFFFF"/>
                </a:solidFill>
              </a:rPr>
              <a:t>Microsoft Engineering Stories</a:t>
            </a:r>
            <a:endParaRPr lang="en-US" sz="3137" dirty="0">
              <a:gradFill>
                <a:gsLst>
                  <a:gs pos="2917">
                    <a:srgbClr val="FFFFFF">
                      <a:alpha val="9804"/>
                    </a:srgbClr>
                  </a:gs>
                  <a:gs pos="30000">
                    <a:srgbClr val="FFFFFF"/>
                  </a:gs>
                </a:gsLst>
                <a:lin ang="5400000" scaled="0"/>
              </a:gradFill>
              <a:ea typeface="Segoe UI" pitchFamily="34" charset="0"/>
              <a:cs typeface="Segoe UI" pitchFamily="34" charset="0"/>
            </a:endParaRPr>
          </a:p>
        </p:txBody>
      </p:sp>
      <p:sp>
        <p:nvSpPr>
          <p:cNvPr id="5" name="Rectangle 4"/>
          <p:cNvSpPr/>
          <p:nvPr/>
        </p:nvSpPr>
        <p:spPr bwMode="auto">
          <a:xfrm>
            <a:off x="6250315" y="2854350"/>
            <a:ext cx="5373638" cy="101296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t" anchorCtr="0" compatLnSpc="1">
            <a:prstTxWarp prst="textNoShape">
              <a:avLst/>
            </a:prstTxWarp>
          </a:bodyPr>
          <a:lstStyle/>
          <a:p>
            <a:pPr lvl="1" defTabSz="896091"/>
            <a:r>
              <a:rPr lang="en-US" sz="1765" dirty="0">
                <a:gradFill>
                  <a:gsLst>
                    <a:gs pos="0">
                      <a:srgbClr val="00B294"/>
                    </a:gs>
                    <a:gs pos="100000">
                      <a:srgbClr val="00B294"/>
                    </a:gs>
                  </a:gsLst>
                  <a:lin ang="16200000" scaled="1"/>
                </a:gradFill>
              </a:rPr>
              <a:t>How </a:t>
            </a:r>
            <a:r>
              <a:rPr lang="en-US" sz="1765" dirty="0">
                <a:gradFill>
                  <a:gsLst>
                    <a:gs pos="0">
                      <a:srgbClr val="00B294"/>
                    </a:gs>
                    <a:gs pos="100000">
                      <a:srgbClr val="00B294"/>
                    </a:gs>
                  </a:gsLst>
                  <a:lin ang="16200000" scaled="1"/>
                </a:gradFill>
                <a:ea typeface="Segoe UI" pitchFamily="34" charset="0"/>
                <a:cs typeface="Segoe UI" pitchFamily="34" charset="0"/>
              </a:rPr>
              <a:t>Microsoft Builds Software</a:t>
            </a:r>
          </a:p>
          <a:p>
            <a:pPr lvl="1" defTabSz="896091"/>
            <a:r>
              <a:rPr lang="en-US" sz="1765" u="sng" dirty="0">
                <a:gradFill>
                  <a:gsLst>
                    <a:gs pos="0">
                      <a:srgbClr val="0072C6"/>
                    </a:gs>
                    <a:gs pos="100000">
                      <a:srgbClr val="0072C6"/>
                    </a:gs>
                  </a:gsLst>
                  <a:lin ang="16200000" scaled="1"/>
                </a:gradFill>
                <a:ea typeface="Segoe UI" pitchFamily="34" charset="0"/>
                <a:cs typeface="Segoe UI" pitchFamily="34" charset="0"/>
              </a:rPr>
              <a:t>http://</a:t>
            </a:r>
            <a:r>
              <a:rPr lang="en-US" sz="1765" u="sng" dirty="0">
                <a:gradFill>
                  <a:gsLst>
                    <a:gs pos="0">
                      <a:srgbClr val="0072C6"/>
                    </a:gs>
                    <a:gs pos="100000">
                      <a:srgbClr val="0072C6"/>
                    </a:gs>
                  </a:gsLst>
                  <a:lin ang="16200000" scaled="1"/>
                </a:gradFill>
                <a:ea typeface="Segoe UI" pitchFamily="34" charset="0"/>
                <a:cs typeface="Segoe UI" pitchFamily="34" charset="0"/>
              </a:rPr>
              <a:t>aka.ms/EngineeringStories </a:t>
            </a:r>
            <a:endParaRPr lang="en-US" sz="1765" u="sng" dirty="0">
              <a:gradFill>
                <a:gsLst>
                  <a:gs pos="0">
                    <a:srgbClr val="0072C6"/>
                  </a:gs>
                  <a:gs pos="100000">
                    <a:srgbClr val="0072C6"/>
                  </a:gs>
                </a:gsLst>
                <a:lin ang="16200000" scaled="1"/>
              </a:gradFill>
              <a:ea typeface="Segoe UI" pitchFamily="34" charset="0"/>
              <a:cs typeface="Segoe UI" pitchFamily="34" charset="0"/>
            </a:endParaRPr>
          </a:p>
        </p:txBody>
      </p:sp>
      <p:sp>
        <p:nvSpPr>
          <p:cNvPr id="8" name="Freeform 19"/>
          <p:cNvSpPr>
            <a:spLocks noEditPoints="1"/>
          </p:cNvSpPr>
          <p:nvPr/>
        </p:nvSpPr>
        <p:spPr bwMode="black">
          <a:xfrm>
            <a:off x="6361799" y="2984863"/>
            <a:ext cx="385961" cy="387516"/>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chemeClr val="accent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16" name="TechEd Tile"/>
          <p:cNvSpPr/>
          <p:nvPr/>
        </p:nvSpPr>
        <p:spPr bwMode="gray">
          <a:xfrm>
            <a:off x="681888" y="3945841"/>
            <a:ext cx="5492488" cy="179285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t" anchorCtr="0" compatLnSpc="1">
            <a:prstTxWarp prst="textNoShape">
              <a:avLst/>
            </a:prstTxWarp>
          </a:bodyPr>
          <a:lstStyle/>
          <a:p>
            <a:pPr defTabSz="896091"/>
            <a:r>
              <a:rPr lang="en-US" sz="3137" dirty="0">
                <a:solidFill>
                  <a:srgbClr val="FFFFFF"/>
                </a:solidFill>
              </a:rPr>
              <a:t>Visual Studio </a:t>
            </a:r>
            <a:br>
              <a:rPr lang="en-US" sz="3137" dirty="0">
                <a:solidFill>
                  <a:srgbClr val="FFFFFF"/>
                </a:solidFill>
              </a:rPr>
            </a:br>
            <a:r>
              <a:rPr lang="en-US" sz="3137" dirty="0">
                <a:solidFill>
                  <a:srgbClr val="FFFFFF"/>
                </a:solidFill>
              </a:rPr>
              <a:t>Industry </a:t>
            </a:r>
            <a:r>
              <a:rPr lang="en-US" sz="3137" dirty="0">
                <a:solidFill>
                  <a:srgbClr val="FFFFFF"/>
                </a:solidFill>
              </a:rPr>
              <a:t>Partner </a:t>
            </a:r>
            <a:br>
              <a:rPr lang="en-US" sz="3137" dirty="0">
                <a:solidFill>
                  <a:srgbClr val="FFFFFF"/>
                </a:solidFill>
              </a:rPr>
            </a:br>
            <a:r>
              <a:rPr lang="en-US" sz="3137" dirty="0">
                <a:solidFill>
                  <a:srgbClr val="FFFFFF"/>
                </a:solidFill>
              </a:rPr>
              <a:t>Program</a:t>
            </a:r>
            <a:endParaRPr lang="en-US" sz="3137" dirty="0">
              <a:solidFill>
                <a:srgbClr val="FFFFFF"/>
              </a:solidFill>
            </a:endParaRPr>
          </a:p>
        </p:txBody>
      </p:sp>
      <p:sp>
        <p:nvSpPr>
          <p:cNvPr id="17" name="Rectangle 16"/>
          <p:cNvSpPr/>
          <p:nvPr/>
        </p:nvSpPr>
        <p:spPr bwMode="auto">
          <a:xfrm>
            <a:off x="681888" y="5685462"/>
            <a:ext cx="5492488" cy="10036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ctr" anchorCtr="0" compatLnSpc="1">
            <a:prstTxWarp prst="textNoShape">
              <a:avLst/>
            </a:prstTxWarp>
          </a:bodyPr>
          <a:lstStyle/>
          <a:p>
            <a:pPr lvl="1" defTabSz="896091"/>
            <a:r>
              <a:rPr lang="en-US" sz="1765" dirty="0">
                <a:gradFill>
                  <a:gsLst>
                    <a:gs pos="0">
                      <a:srgbClr val="0072C6"/>
                    </a:gs>
                    <a:gs pos="100000">
                      <a:srgbClr val="0072C6"/>
                    </a:gs>
                  </a:gsLst>
                  <a:lin ang="16200000" scaled="1"/>
                </a:gradFill>
                <a:ea typeface="Segoe UI" pitchFamily="34" charset="0"/>
                <a:cs typeface="Segoe UI" pitchFamily="34" charset="0"/>
              </a:rPr>
              <a:t>Meet Our New Visual Studio Online Partners </a:t>
            </a:r>
            <a:r>
              <a:rPr lang="en-US" sz="1765" dirty="0">
                <a:gradFill>
                  <a:gsLst>
                    <a:gs pos="0">
                      <a:srgbClr val="0072C6"/>
                    </a:gs>
                    <a:gs pos="100000">
                      <a:srgbClr val="0072C6"/>
                    </a:gs>
                  </a:gsLst>
                  <a:lin ang="16200000" scaled="1"/>
                </a:gradFill>
                <a:ea typeface="Segoe UI" pitchFamily="34" charset="0"/>
                <a:cs typeface="Segoe UI" pitchFamily="34" charset="0"/>
              </a:rPr>
              <a:t/>
            </a:r>
            <a:br>
              <a:rPr lang="en-US" sz="1765" dirty="0">
                <a:gradFill>
                  <a:gsLst>
                    <a:gs pos="0">
                      <a:srgbClr val="0072C6"/>
                    </a:gs>
                    <a:gs pos="100000">
                      <a:srgbClr val="0072C6"/>
                    </a:gs>
                  </a:gsLst>
                  <a:lin ang="16200000" scaled="1"/>
                </a:gradFill>
                <a:ea typeface="Segoe UI" pitchFamily="34" charset="0"/>
                <a:cs typeface="Segoe UI" pitchFamily="34" charset="0"/>
              </a:rPr>
            </a:br>
            <a:r>
              <a:rPr lang="en-US" sz="1765" dirty="0">
                <a:gradFill>
                  <a:gsLst>
                    <a:gs pos="0">
                      <a:srgbClr val="0072C6"/>
                    </a:gs>
                    <a:gs pos="100000">
                      <a:srgbClr val="0072C6"/>
                    </a:gs>
                  </a:gsLst>
                  <a:lin ang="16200000" scaled="1"/>
                </a:gradFill>
                <a:ea typeface="Segoe UI" pitchFamily="34" charset="0"/>
                <a:cs typeface="Segoe UI" pitchFamily="34" charset="0"/>
              </a:rPr>
              <a:t>or </a:t>
            </a:r>
            <a:r>
              <a:rPr lang="en-US" sz="1765" dirty="0">
                <a:gradFill>
                  <a:gsLst>
                    <a:gs pos="0">
                      <a:srgbClr val="0072C6"/>
                    </a:gs>
                    <a:gs pos="100000">
                      <a:srgbClr val="0072C6"/>
                    </a:gs>
                  </a:gsLst>
                  <a:lin ang="16200000" scaled="1"/>
                </a:gradFill>
                <a:ea typeface="Segoe UI" pitchFamily="34" charset="0"/>
                <a:cs typeface="Segoe UI" pitchFamily="34" charset="0"/>
              </a:rPr>
              <a:t>Join Now.</a:t>
            </a:r>
          </a:p>
          <a:p>
            <a:pPr lvl="1" defTabSz="896091"/>
            <a:r>
              <a:rPr lang="en-US" sz="1765" u="sng" dirty="0">
                <a:gradFill>
                  <a:gsLst>
                    <a:gs pos="0">
                      <a:srgbClr val="0072C6"/>
                    </a:gs>
                    <a:gs pos="100000">
                      <a:srgbClr val="0072C6"/>
                    </a:gs>
                  </a:gsLst>
                  <a:lin ang="16200000" scaled="1"/>
                </a:gradFill>
                <a:ea typeface="Segoe UI" pitchFamily="34" charset="0"/>
                <a:cs typeface="Segoe UI" pitchFamily="34" charset="0"/>
              </a:rPr>
              <a:t>http://vsipprogram.com </a:t>
            </a:r>
          </a:p>
        </p:txBody>
      </p:sp>
      <p:sp>
        <p:nvSpPr>
          <p:cNvPr id="30" name="Arrow Bar"/>
          <p:cNvSpPr/>
          <p:nvPr/>
        </p:nvSpPr>
        <p:spPr bwMode="gray">
          <a:xfrm>
            <a:off x="696215" y="1136401"/>
            <a:ext cx="5478162" cy="179285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t" anchorCtr="0" compatLnSpc="1">
            <a:prstTxWarp prst="textNoShape">
              <a:avLst/>
            </a:prstTxWarp>
          </a:bodyPr>
          <a:lstStyle/>
          <a:p>
            <a:pPr defTabSz="896091"/>
            <a:endParaRPr lang="en-US" sz="3137" dirty="0">
              <a:solidFill>
                <a:srgbClr val="FFFFFF"/>
              </a:solidFill>
            </a:endParaRPr>
          </a:p>
        </p:txBody>
      </p:sp>
      <p:sp>
        <p:nvSpPr>
          <p:cNvPr id="31" name="Freeform 54"/>
          <p:cNvSpPr>
            <a:spLocks noEditPoints="1"/>
          </p:cNvSpPr>
          <p:nvPr/>
        </p:nvSpPr>
        <p:spPr bwMode="black">
          <a:xfrm>
            <a:off x="815172" y="5817040"/>
            <a:ext cx="432649" cy="396854"/>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5" name="TechEd Tile"/>
          <p:cNvSpPr/>
          <p:nvPr/>
        </p:nvSpPr>
        <p:spPr bwMode="gray">
          <a:xfrm>
            <a:off x="6250315" y="3945841"/>
            <a:ext cx="5373638" cy="179285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68927" tIns="44819" rIns="89639" bIns="44819" numCol="1" rtlCol="0" anchor="t" anchorCtr="0" compatLnSpc="1">
            <a:prstTxWarp prst="textNoShape">
              <a:avLst/>
            </a:prstTxWarp>
          </a:bodyPr>
          <a:lstStyle/>
          <a:p>
            <a:pPr defTabSz="896091"/>
            <a:r>
              <a:rPr lang="en-US" sz="3137" dirty="0">
                <a:solidFill>
                  <a:srgbClr val="FFFFFF"/>
                </a:solidFill>
              </a:rPr>
              <a:t>Visual Studio | Integrate</a:t>
            </a:r>
            <a:br>
              <a:rPr lang="en-US" sz="3137" dirty="0">
                <a:solidFill>
                  <a:srgbClr val="FFFFFF"/>
                </a:solidFill>
              </a:rPr>
            </a:br>
            <a:endParaRPr lang="en-US" sz="3137" dirty="0">
              <a:solidFill>
                <a:srgbClr val="FFFFFF"/>
              </a:solidFill>
            </a:endParaRPr>
          </a:p>
        </p:txBody>
      </p:sp>
      <p:sp>
        <p:nvSpPr>
          <p:cNvPr id="26" name="Rectangle 25"/>
          <p:cNvSpPr/>
          <p:nvPr/>
        </p:nvSpPr>
        <p:spPr bwMode="auto">
          <a:xfrm>
            <a:off x="6250315" y="5685462"/>
            <a:ext cx="5373638" cy="100363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t" anchorCtr="0" compatLnSpc="1">
            <a:prstTxWarp prst="textNoShape">
              <a:avLst/>
            </a:prstTxWarp>
          </a:bodyPr>
          <a:lstStyle/>
          <a:p>
            <a:pPr lvl="1"/>
            <a:r>
              <a:rPr lang="en-US" sz="1765" dirty="0">
                <a:gradFill>
                  <a:gsLst>
                    <a:gs pos="0">
                      <a:srgbClr val="009E49"/>
                    </a:gs>
                    <a:gs pos="100000">
                      <a:srgbClr val="009E49"/>
                    </a:gs>
                  </a:gsLst>
                  <a:lin ang="5400000" scaled="1"/>
                </a:gradFill>
              </a:rPr>
              <a:t>Create Your Own Dev Environment</a:t>
            </a:r>
          </a:p>
          <a:p>
            <a:pPr lvl="1"/>
            <a:r>
              <a:rPr lang="en-US" sz="1765" u="sng" dirty="0">
                <a:gradFill>
                  <a:gsLst>
                    <a:gs pos="0">
                      <a:srgbClr val="0072C6"/>
                    </a:gs>
                    <a:gs pos="100000">
                      <a:srgbClr val="0072C6"/>
                    </a:gs>
                  </a:gsLst>
                  <a:lin ang="5400000" scaled="1"/>
                </a:gradFill>
              </a:rPr>
              <a:t>http://integrate.visualstudio.com</a:t>
            </a:r>
          </a:p>
        </p:txBody>
      </p:sp>
      <p:sp>
        <p:nvSpPr>
          <p:cNvPr id="28" name="Freeform 19"/>
          <p:cNvSpPr>
            <a:spLocks noEditPoints="1"/>
          </p:cNvSpPr>
          <p:nvPr/>
        </p:nvSpPr>
        <p:spPr bwMode="black">
          <a:xfrm>
            <a:off x="6361799" y="5817041"/>
            <a:ext cx="385961" cy="387516"/>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chemeClr val="accent5"/>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sp>
        <p:nvSpPr>
          <p:cNvPr id="22" name="Rectangle 21"/>
          <p:cNvSpPr/>
          <p:nvPr/>
        </p:nvSpPr>
        <p:spPr bwMode="auto">
          <a:xfrm>
            <a:off x="686656" y="2854350"/>
            <a:ext cx="5487721" cy="1012960"/>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79285" tIns="44819" rIns="89639" bIns="44819" numCol="1" rtlCol="0" anchor="t" anchorCtr="0" compatLnSpc="1">
            <a:prstTxWarp prst="textNoShape">
              <a:avLst/>
            </a:prstTxWarp>
          </a:bodyPr>
          <a:lstStyle/>
          <a:p>
            <a:pPr lvl="1" defTabSz="896091"/>
            <a:r>
              <a:rPr lang="en-US" sz="1765" dirty="0">
                <a:gradFill>
                  <a:gsLst>
                    <a:gs pos="0">
                      <a:srgbClr val="68217A"/>
                    </a:gs>
                    <a:gs pos="100000">
                      <a:srgbClr val="68217A"/>
                    </a:gs>
                  </a:gsLst>
                  <a:lin ang="16200000" scaled="1"/>
                </a:gradFill>
                <a:ea typeface="Segoe UI" pitchFamily="34" charset="0"/>
                <a:cs typeface="Segoe UI" pitchFamily="34" charset="0"/>
              </a:rPr>
              <a:t>Development tools &amp; services </a:t>
            </a:r>
            <a:r>
              <a:rPr lang="en-US" sz="1765" dirty="0">
                <a:gradFill>
                  <a:gsLst>
                    <a:gs pos="0">
                      <a:srgbClr val="68217A"/>
                    </a:gs>
                    <a:gs pos="100000">
                      <a:srgbClr val="68217A"/>
                    </a:gs>
                  </a:gsLst>
                  <a:lin ang="16200000" scaled="1"/>
                </a:gradFill>
                <a:ea typeface="Segoe UI" pitchFamily="34" charset="0"/>
                <a:cs typeface="Segoe UI" pitchFamily="34" charset="0"/>
              </a:rPr>
              <a:t>for </a:t>
            </a:r>
            <a:r>
              <a:rPr lang="en-US" sz="1765" dirty="0">
                <a:gradFill>
                  <a:gsLst>
                    <a:gs pos="0">
                      <a:srgbClr val="68217A"/>
                    </a:gs>
                    <a:gs pos="100000">
                      <a:srgbClr val="68217A"/>
                    </a:gs>
                  </a:gsLst>
                  <a:lin ang="16200000" scaled="1"/>
                </a:gradFill>
                <a:ea typeface="Segoe UI" pitchFamily="34" charset="0"/>
                <a:cs typeface="Segoe UI" pitchFamily="34" charset="0"/>
              </a:rPr>
              <a:t>teams </a:t>
            </a:r>
            <a:br>
              <a:rPr lang="en-US" sz="1765" dirty="0">
                <a:gradFill>
                  <a:gsLst>
                    <a:gs pos="0">
                      <a:srgbClr val="68217A"/>
                    </a:gs>
                    <a:gs pos="100000">
                      <a:srgbClr val="68217A"/>
                    </a:gs>
                  </a:gsLst>
                  <a:lin ang="16200000" scaled="1"/>
                </a:gradFill>
                <a:ea typeface="Segoe UI" pitchFamily="34" charset="0"/>
                <a:cs typeface="Segoe UI" pitchFamily="34" charset="0"/>
              </a:rPr>
            </a:br>
            <a:r>
              <a:rPr lang="en-US" sz="1765" dirty="0">
                <a:gradFill>
                  <a:gsLst>
                    <a:gs pos="0">
                      <a:srgbClr val="68217A"/>
                    </a:gs>
                    <a:gs pos="100000">
                      <a:srgbClr val="68217A"/>
                    </a:gs>
                  </a:gsLst>
                  <a:lin ang="16200000" scaled="1"/>
                </a:gradFill>
                <a:ea typeface="Segoe UI" pitchFamily="34" charset="0"/>
                <a:cs typeface="Segoe UI" pitchFamily="34" charset="0"/>
              </a:rPr>
              <a:t>of all sizes</a:t>
            </a:r>
            <a:endParaRPr lang="en-US" sz="1765" dirty="0">
              <a:gradFill>
                <a:gsLst>
                  <a:gs pos="0">
                    <a:srgbClr val="68217A"/>
                  </a:gs>
                  <a:gs pos="100000">
                    <a:srgbClr val="68217A"/>
                  </a:gs>
                </a:gsLst>
                <a:lin ang="16200000" scaled="1"/>
              </a:gradFill>
              <a:ea typeface="Segoe UI" pitchFamily="34" charset="0"/>
              <a:cs typeface="Segoe UI" pitchFamily="34" charset="0"/>
            </a:endParaRPr>
          </a:p>
        </p:txBody>
      </p:sp>
      <p:sp>
        <p:nvSpPr>
          <p:cNvPr id="24" name="Rectangle 23"/>
          <p:cNvSpPr/>
          <p:nvPr/>
        </p:nvSpPr>
        <p:spPr bwMode="white">
          <a:xfrm>
            <a:off x="1132547" y="3397677"/>
            <a:ext cx="4550947" cy="362072"/>
          </a:xfrm>
          <a:prstGeom prst="rect">
            <a:avLst/>
          </a:prstGeom>
        </p:spPr>
        <p:txBody>
          <a:bodyPr wrap="square" lIns="179285">
            <a:spAutoFit/>
          </a:bodyPr>
          <a:lstStyle/>
          <a:p>
            <a:r>
              <a:rPr lang="en-US" sz="1765" u="sng" dirty="0">
                <a:solidFill>
                  <a:srgbClr val="0072C6"/>
                </a:solidFill>
              </a:rPr>
              <a:t>http</a:t>
            </a:r>
            <a:r>
              <a:rPr lang="en-US" sz="1765" u="sng" dirty="0">
                <a:solidFill>
                  <a:srgbClr val="0072C6"/>
                </a:solidFill>
              </a:rPr>
              <a:t>://www.visualstudio.com </a:t>
            </a:r>
            <a:endParaRPr lang="en-US" sz="1765" dirty="0">
              <a:solidFill>
                <a:srgbClr val="0072C6"/>
              </a:solidFill>
            </a:endParaRPr>
          </a:p>
        </p:txBody>
      </p:sp>
      <p:sp>
        <p:nvSpPr>
          <p:cNvPr id="32" name="Freeform 19"/>
          <p:cNvSpPr>
            <a:spLocks noEditPoints="1"/>
          </p:cNvSpPr>
          <p:nvPr/>
        </p:nvSpPr>
        <p:spPr bwMode="black">
          <a:xfrm>
            <a:off x="817627" y="2969707"/>
            <a:ext cx="385961" cy="387516"/>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chemeClr val="accent4"/>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endParaRPr>
          </a:p>
        </p:txBody>
      </p:sp>
      <p:grpSp>
        <p:nvGrpSpPr>
          <p:cNvPr id="6" name="Group 5"/>
          <p:cNvGrpSpPr/>
          <p:nvPr/>
        </p:nvGrpSpPr>
        <p:grpSpPr>
          <a:xfrm>
            <a:off x="3918925" y="4049008"/>
            <a:ext cx="2163460" cy="1517565"/>
            <a:chOff x="4007555" y="4150852"/>
            <a:chExt cx="2206842" cy="1547995"/>
          </a:xfrm>
        </p:grpSpPr>
        <p:pic>
          <p:nvPicPr>
            <p:cNvPr id="34" name="Picture 33"/>
            <p:cNvPicPr>
              <a:picLocks noChangeAspect="1"/>
            </p:cNvPicPr>
            <p:nvPr/>
          </p:nvPicPr>
          <p:blipFill rotWithShape="1">
            <a:blip r:embed="rId2"/>
            <a:srcRect l="269" r="50083"/>
            <a:stretch/>
          </p:blipFill>
          <p:spPr>
            <a:xfrm>
              <a:off x="4007555" y="4150852"/>
              <a:ext cx="2206842" cy="782889"/>
            </a:xfrm>
            <a:prstGeom prst="rect">
              <a:avLst/>
            </a:prstGeom>
          </p:spPr>
        </p:pic>
        <p:pic>
          <p:nvPicPr>
            <p:cNvPr id="35" name="Picture 34"/>
            <p:cNvPicPr>
              <a:picLocks noChangeAspect="1"/>
            </p:cNvPicPr>
            <p:nvPr/>
          </p:nvPicPr>
          <p:blipFill rotWithShape="1">
            <a:blip r:embed="rId2"/>
            <a:srcRect l="50238" t="3555" r="114"/>
            <a:stretch/>
          </p:blipFill>
          <p:spPr>
            <a:xfrm>
              <a:off x="4007555" y="4943789"/>
              <a:ext cx="2206842" cy="755058"/>
            </a:xfrm>
            <a:prstGeom prst="rect">
              <a:avLst/>
            </a:prstGeom>
          </p:spPr>
        </p:pic>
      </p:gr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214" y="1072389"/>
            <a:ext cx="3381198" cy="946910"/>
          </a:xfrm>
          <a:prstGeom prst="rect">
            <a:avLst/>
          </a:prstGeom>
        </p:spPr>
      </p:pic>
    </p:spTree>
    <p:extLst>
      <p:ext uri="{BB962C8B-B14F-4D97-AF65-F5344CB8AC3E}">
        <p14:creationId xmlns:p14="http://schemas.microsoft.com/office/powerpoint/2010/main" val="14207156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98505" y="1852616"/>
            <a:ext cx="10983385" cy="1198652"/>
          </a:xfrm>
        </p:spPr>
        <p:txBody>
          <a:bodyPr/>
          <a:lstStyle/>
          <a:p>
            <a:r>
              <a:rPr lang="es-PE" dirty="0" smtClean="0"/>
              <a:t>GRACIAS….</a:t>
            </a:r>
            <a:endParaRPr lang="es-PE" dirty="0"/>
          </a:p>
        </p:txBody>
      </p:sp>
    </p:spTree>
    <p:extLst>
      <p:ext uri="{BB962C8B-B14F-4D97-AF65-F5344CB8AC3E}">
        <p14:creationId xmlns:p14="http://schemas.microsoft.com/office/powerpoint/2010/main" val="37956335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55685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19112" y="228600"/>
            <a:ext cx="11149013" cy="7478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Agenda</a:t>
            </a:r>
            <a:endParaRPr lang="en-US" dirty="0"/>
          </a:p>
        </p:txBody>
      </p:sp>
      <p:pic>
        <p:nvPicPr>
          <p:cNvPr id="5" name="Imagen 4"/>
          <p:cNvPicPr>
            <a:picLocks noChangeAspect="1"/>
          </p:cNvPicPr>
          <p:nvPr/>
        </p:nvPicPr>
        <p:blipFill>
          <a:blip r:embed="rId2"/>
          <a:stretch>
            <a:fillRect/>
          </a:stretch>
        </p:blipFill>
        <p:spPr>
          <a:xfrm>
            <a:off x="123147" y="1375555"/>
            <a:ext cx="5970471" cy="4498302"/>
          </a:xfrm>
          <a:prstGeom prst="rect">
            <a:avLst/>
          </a:prstGeom>
        </p:spPr>
      </p:pic>
      <p:pic>
        <p:nvPicPr>
          <p:cNvPr id="6" name="Imagen 5"/>
          <p:cNvPicPr>
            <a:picLocks noChangeAspect="1"/>
          </p:cNvPicPr>
          <p:nvPr/>
        </p:nvPicPr>
        <p:blipFill>
          <a:blip r:embed="rId3"/>
          <a:stretch>
            <a:fillRect/>
          </a:stretch>
        </p:blipFill>
        <p:spPr>
          <a:xfrm>
            <a:off x="6370258" y="1499542"/>
            <a:ext cx="5640927" cy="4918133"/>
          </a:xfrm>
          <a:prstGeom prst="rect">
            <a:avLst/>
          </a:prstGeom>
        </p:spPr>
      </p:pic>
      <p:sp>
        <p:nvSpPr>
          <p:cNvPr id="2" name="Rectángulo 1"/>
          <p:cNvSpPr/>
          <p:nvPr/>
        </p:nvSpPr>
        <p:spPr bwMode="auto">
          <a:xfrm>
            <a:off x="123147" y="2349499"/>
            <a:ext cx="5970471" cy="638399"/>
          </a:xfrm>
          <a:prstGeom prst="rect">
            <a:avLst/>
          </a:prstGeom>
          <a:noFill/>
          <a:ln w="1333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s-E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89233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9088" y="2309136"/>
            <a:ext cx="4685129" cy="707886"/>
          </a:xfrm>
          <a:prstGeom prst="rect">
            <a:avLst/>
          </a:prstGeom>
          <a:noFill/>
        </p:spPr>
        <p:txBody>
          <a:bodyPr wrap="none" rtlCol="0">
            <a:spAutoFit/>
          </a:bodyPr>
          <a:lstStyle/>
          <a:p>
            <a:r>
              <a:rPr lang="en-US" sz="4000" dirty="0" smtClean="0">
                <a:solidFill>
                  <a:srgbClr val="FF0000"/>
                </a:solidFill>
              </a:rPr>
              <a:t>2015 Global Sponsors</a:t>
            </a:r>
            <a:endParaRPr lang="en-US" sz="4000"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99" y="1185893"/>
            <a:ext cx="2289476" cy="6525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109" y="5277603"/>
            <a:ext cx="1486107" cy="47631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0237" y="3368886"/>
            <a:ext cx="1904762" cy="64761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2401" y="4405999"/>
            <a:ext cx="2286319" cy="543001"/>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0217" y="1243020"/>
            <a:ext cx="2153586" cy="28714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84378" y="2364981"/>
            <a:ext cx="2933333" cy="888889"/>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17738" y="3417035"/>
            <a:ext cx="1504149" cy="551322"/>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0106" y="2332139"/>
            <a:ext cx="1419423" cy="543001"/>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42876" y="1343094"/>
            <a:ext cx="1781175" cy="495300"/>
          </a:xfrm>
          <a:prstGeom prst="rect">
            <a:avLst/>
          </a:prstGeom>
        </p:spPr>
      </p:pic>
      <p:pic>
        <p:nvPicPr>
          <p:cNvPr id="2" name="Imagen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1899" y="4590050"/>
            <a:ext cx="3915839" cy="1438384"/>
          </a:xfrm>
          <a:prstGeom prst="rect">
            <a:avLst/>
          </a:prstGeom>
        </p:spPr>
      </p:pic>
    </p:spTree>
    <p:extLst>
      <p:ext uri="{BB962C8B-B14F-4D97-AF65-F5344CB8AC3E}">
        <p14:creationId xmlns:p14="http://schemas.microsoft.com/office/powerpoint/2010/main" val="60834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idx="4294967295"/>
          </p:nvPr>
        </p:nvSpPr>
        <p:spPr>
          <a:xfrm>
            <a:off x="1208616" y="2629724"/>
            <a:ext cx="9464640" cy="1198652"/>
          </a:xfrm>
        </p:spPr>
        <p:txBody>
          <a:bodyPr/>
          <a:lstStyle/>
          <a:p>
            <a:r>
              <a:rPr lang="es-ES" sz="4000" dirty="0"/>
              <a:t>MSc. Ing. </a:t>
            </a:r>
            <a:r>
              <a:rPr lang="es-ES" sz="4000" dirty="0"/>
              <a:t>José Miguel Campos </a:t>
            </a:r>
            <a:r>
              <a:rPr lang="es-ES" sz="4000" dirty="0" smtClean="0"/>
              <a:t>Pereda</a:t>
            </a:r>
            <a:br>
              <a:rPr lang="es-ES" sz="4000" dirty="0" smtClean="0"/>
            </a:br>
            <a:r>
              <a:rPr lang="es-ES" sz="3200" dirty="0" smtClean="0">
                <a:hlinkClick r:id="rId3"/>
              </a:rPr>
              <a:t>jose.campos@visionit.pe</a:t>
            </a:r>
            <a:r>
              <a:rPr lang="es-ES" sz="4000" dirty="0" smtClean="0"/>
              <a:t/>
            </a:r>
            <a:br>
              <a:rPr lang="es-ES" sz="4000" dirty="0" smtClean="0"/>
            </a:br>
            <a:r>
              <a:rPr lang="en-US" sz="3200" dirty="0"/>
              <a:t>Consultor Senior</a:t>
            </a:r>
            <a:r>
              <a:rPr lang="es-ES" sz="4000" dirty="0"/>
              <a:t/>
            </a:r>
            <a:br>
              <a:rPr lang="es-ES" sz="4000" dirty="0"/>
            </a:br>
            <a:endParaRPr lang="es-ES" sz="4000" dirty="0"/>
          </a:p>
        </p:txBody>
      </p:sp>
      <p:pic>
        <p:nvPicPr>
          <p:cNvPr id="3" name="Imagen 2"/>
          <p:cNvPicPr>
            <a:picLocks noChangeAspect="1"/>
          </p:cNvPicPr>
          <p:nvPr/>
        </p:nvPicPr>
        <p:blipFill>
          <a:blip r:embed="rId4"/>
          <a:stretch>
            <a:fillRect/>
          </a:stretch>
        </p:blipFill>
        <p:spPr>
          <a:xfrm>
            <a:off x="1208615" y="4052886"/>
            <a:ext cx="2914650" cy="1162050"/>
          </a:xfrm>
          <a:prstGeom prst="rect">
            <a:avLst/>
          </a:prstGeom>
        </p:spPr>
      </p:pic>
    </p:spTree>
    <p:extLst>
      <p:ext uri="{BB962C8B-B14F-4D97-AF65-F5344CB8AC3E}">
        <p14:creationId xmlns:p14="http://schemas.microsoft.com/office/powerpoint/2010/main" val="396262270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idx="4294967295"/>
          </p:nvPr>
        </p:nvSpPr>
        <p:spPr>
          <a:xfrm>
            <a:off x="1208616" y="2629724"/>
            <a:ext cx="9464640" cy="1198652"/>
          </a:xfrm>
        </p:spPr>
        <p:txBody>
          <a:bodyPr/>
          <a:lstStyle/>
          <a:p>
            <a:pPr algn="ctr"/>
            <a:r>
              <a:rPr lang="es-PE" sz="5400" b="1" dirty="0" smtClean="0"/>
              <a:t>TEST DE APLICACIONES </a:t>
            </a:r>
            <a:br>
              <a:rPr lang="es-PE" sz="5400" b="1" dirty="0" smtClean="0"/>
            </a:br>
            <a:r>
              <a:rPr lang="es-PE" sz="5400" b="1" dirty="0" smtClean="0"/>
              <a:t>CON VISUAL STUDIO ONLINE</a:t>
            </a:r>
            <a:endParaRPr lang="es-PE" sz="5400" b="1" dirty="0"/>
          </a:p>
        </p:txBody>
      </p:sp>
    </p:spTree>
    <p:extLst>
      <p:ext uri="{BB962C8B-B14F-4D97-AF65-F5344CB8AC3E}">
        <p14:creationId xmlns:p14="http://schemas.microsoft.com/office/powerpoint/2010/main" val="26387707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a:grpSpLocks noChangeAspect="1"/>
          </p:cNvGrpSpPr>
          <p:nvPr/>
        </p:nvGrpSpPr>
        <p:grpSpPr>
          <a:xfrm>
            <a:off x="2065929" y="1444812"/>
            <a:ext cx="8644341" cy="4301266"/>
            <a:chOff x="1079715" y="1330106"/>
            <a:chExt cx="10549467" cy="5249222"/>
          </a:xfrm>
        </p:grpSpPr>
        <p:pic>
          <p:nvPicPr>
            <p:cNvPr id="8"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715" y="2071466"/>
              <a:ext cx="10549467" cy="3771435"/>
            </a:xfrm>
            <a:prstGeom prst="rect">
              <a:avLst/>
            </a:prstGeom>
          </p:spPr>
        </p:pic>
        <p:sp>
          <p:nvSpPr>
            <p:cNvPr id="10" name="Pentagon 7"/>
            <p:cNvSpPr/>
            <p:nvPr/>
          </p:nvSpPr>
          <p:spPr bwMode="auto">
            <a:xfrm>
              <a:off x="1388016" y="4518530"/>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Agile</a:t>
              </a:r>
              <a:endParaRPr lang="en-US" sz="2800" kern="0" dirty="0">
                <a:solidFill>
                  <a:srgbClr val="404040">
                    <a:lumMod val="85000"/>
                    <a:lumOff val="15000"/>
                  </a:srgbClr>
                </a:solidFill>
                <a:latin typeface="Segoe UI Light" pitchFamily="34" charset="0"/>
              </a:endParaRPr>
            </a:p>
          </p:txBody>
        </p:sp>
        <p:sp>
          <p:nvSpPr>
            <p:cNvPr id="11" name="Pentagon 8"/>
            <p:cNvSpPr/>
            <p:nvPr/>
          </p:nvSpPr>
          <p:spPr bwMode="auto">
            <a:xfrm>
              <a:off x="3964641" y="5782927"/>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Build</a:t>
              </a:r>
              <a:endParaRPr lang="en-US" sz="2800" kern="0" dirty="0">
                <a:solidFill>
                  <a:srgbClr val="404040">
                    <a:lumMod val="85000"/>
                    <a:lumOff val="15000"/>
                  </a:srgbClr>
                </a:solidFill>
                <a:latin typeface="Segoe UI Light" pitchFamily="34" charset="0"/>
              </a:endParaRPr>
            </a:p>
          </p:txBody>
        </p:sp>
        <p:sp>
          <p:nvSpPr>
            <p:cNvPr id="12" name="Pentagon 9"/>
            <p:cNvSpPr/>
            <p:nvPr/>
          </p:nvSpPr>
          <p:spPr bwMode="auto">
            <a:xfrm>
              <a:off x="7810605" y="578292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Test</a:t>
              </a:r>
              <a:endParaRPr lang="en-US" sz="2800" kern="0" dirty="0">
                <a:solidFill>
                  <a:srgbClr val="404040">
                    <a:lumMod val="85000"/>
                    <a:lumOff val="15000"/>
                  </a:srgbClr>
                </a:solidFill>
                <a:latin typeface="Segoe UI Light" pitchFamily="34" charset="0"/>
              </a:endParaRPr>
            </a:p>
          </p:txBody>
        </p:sp>
        <p:sp>
          <p:nvSpPr>
            <p:cNvPr id="13" name="Pentagon 10"/>
            <p:cNvSpPr/>
            <p:nvPr/>
          </p:nvSpPr>
          <p:spPr bwMode="auto">
            <a:xfrm>
              <a:off x="10341163" y="4468724"/>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Deploy</a:t>
              </a:r>
              <a:endParaRPr lang="en-US" sz="2800" kern="0" dirty="0">
                <a:solidFill>
                  <a:srgbClr val="404040">
                    <a:lumMod val="85000"/>
                    <a:lumOff val="15000"/>
                  </a:srgbClr>
                </a:solidFill>
                <a:latin typeface="Segoe UI Light" pitchFamily="34" charset="0"/>
              </a:endParaRPr>
            </a:p>
          </p:txBody>
        </p:sp>
        <p:sp>
          <p:nvSpPr>
            <p:cNvPr id="14" name="Pentagon 11"/>
            <p:cNvSpPr/>
            <p:nvPr/>
          </p:nvSpPr>
          <p:spPr bwMode="auto">
            <a:xfrm>
              <a:off x="8436376" y="1330106"/>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Insights</a:t>
              </a:r>
              <a:endParaRPr lang="en-US" sz="2800" kern="0" dirty="0">
                <a:solidFill>
                  <a:srgbClr val="404040">
                    <a:lumMod val="85000"/>
                    <a:lumOff val="15000"/>
                  </a:srgbClr>
                </a:solidFill>
                <a:latin typeface="Segoe UI Light" pitchFamily="34" charset="0"/>
              </a:endParaRPr>
            </a:p>
          </p:txBody>
        </p:sp>
        <p:sp>
          <p:nvSpPr>
            <p:cNvPr id="15" name="Pentagon 12"/>
            <p:cNvSpPr/>
            <p:nvPr/>
          </p:nvSpPr>
          <p:spPr bwMode="auto">
            <a:xfrm>
              <a:off x="3328205" y="1347195"/>
              <a:ext cx="914400" cy="796401"/>
            </a:xfrm>
            <a:prstGeom prst="homePlate">
              <a:avLst>
                <a:gd name="adj" fmla="val 0"/>
              </a:avLst>
            </a:prstGeom>
            <a:noFill/>
            <a:ln w="9525" cap="flat" cmpd="sng" algn="ctr">
              <a:noFill/>
              <a:prstDash val="solid"/>
              <a:headEnd type="none" w="med" len="med"/>
              <a:tailEnd type="none" w="med" len="med"/>
            </a:ln>
            <a:effectLst/>
          </p:spPr>
          <p:txBody>
            <a:bodyPr rot="0" spcFirstLastPara="0" vert="horz" wrap="none" lIns="0" tIns="0" rIns="0" bIns="0" numCol="1" spcCol="0" rtlCol="0" fromWordArt="0" anchor="ctr" anchorCtr="0" forceAA="0" compatLnSpc="1">
              <a:prstTxWarp prst="textNoShape">
                <a:avLst/>
              </a:prstTxWarp>
              <a:no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gn="ctr" defTabSz="914099" fontAlgn="base">
                <a:lnSpc>
                  <a:spcPct val="90000"/>
                </a:lnSpc>
                <a:spcBef>
                  <a:spcPct val="0"/>
                </a:spcBef>
                <a:spcAft>
                  <a:spcPct val="0"/>
                </a:spcAft>
                <a:defRPr/>
              </a:pPr>
              <a:r>
                <a:rPr lang="en-US" sz="2800" kern="0" dirty="0" smtClean="0">
                  <a:solidFill>
                    <a:srgbClr val="404040">
                      <a:lumMod val="85000"/>
                      <a:lumOff val="15000"/>
                    </a:srgbClr>
                  </a:solidFill>
                  <a:latin typeface="Segoe UI Light" pitchFamily="34" charset="0"/>
                </a:rPr>
                <a:t>Code</a:t>
              </a:r>
              <a:endParaRPr lang="en-US" sz="2800" kern="0" dirty="0">
                <a:solidFill>
                  <a:srgbClr val="404040">
                    <a:lumMod val="85000"/>
                    <a:lumOff val="15000"/>
                  </a:srgbClr>
                </a:solidFill>
                <a:latin typeface="Segoe UI Light" pitchFamily="34" charset="0"/>
              </a:endParaRPr>
            </a:p>
          </p:txBody>
        </p:sp>
      </p:grpSp>
      <p:grpSp>
        <p:nvGrpSpPr>
          <p:cNvPr id="4" name="Group 17"/>
          <p:cNvGrpSpPr>
            <a:grpSpLocks noChangeAspect="1"/>
          </p:cNvGrpSpPr>
          <p:nvPr/>
        </p:nvGrpSpPr>
        <p:grpSpPr>
          <a:xfrm>
            <a:off x="151217" y="920877"/>
            <a:ext cx="4855595" cy="993633"/>
            <a:chOff x="4525322" y="3699615"/>
            <a:chExt cx="3883467" cy="794700"/>
          </a:xfrm>
        </p:grpSpPr>
        <p:pic>
          <p:nvPicPr>
            <p:cNvPr id="6" name="Picture 1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525322" y="3699615"/>
              <a:ext cx="2805942" cy="7947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19"/>
            <p:cNvSpPr txBox="1">
              <a:spLocks noChangeAspect="1"/>
            </p:cNvSpPr>
            <p:nvPr/>
          </p:nvSpPr>
          <p:spPr>
            <a:xfrm>
              <a:off x="7183511" y="3930626"/>
              <a:ext cx="1225278" cy="387698"/>
            </a:xfrm>
            <a:prstGeom prst="rect">
              <a:avLst/>
            </a:prstGeom>
            <a:noFill/>
          </p:spPr>
          <p:txBody>
            <a:bodyPr wrap="square" lIns="0" tIns="0" rIns="0" bIns="0" rtlCol="0">
              <a:spAutoFit/>
            </a:bodyPr>
            <a:lstStyle>
              <a:defPPr>
                <a:defRPr lang="en-US"/>
              </a:defPPr>
              <a:lvl1pPr marL="0" algn="l" defTabSz="932468" rtl="0" eaLnBrk="1" latinLnBrk="0" hangingPunct="1">
                <a:defRPr sz="1800" kern="1200">
                  <a:solidFill>
                    <a:schemeClr val="tx1"/>
                  </a:solidFill>
                  <a:latin typeface="+mn-lt"/>
                  <a:ea typeface="+mn-ea"/>
                  <a:cs typeface="+mn-cs"/>
                </a:defRPr>
              </a:lvl1pPr>
              <a:lvl2pPr marL="466235" algn="l" defTabSz="932468" rtl="0" eaLnBrk="1" latinLnBrk="0" hangingPunct="1">
                <a:defRPr sz="1800" kern="1200">
                  <a:solidFill>
                    <a:schemeClr val="tx1"/>
                  </a:solidFill>
                  <a:latin typeface="+mn-lt"/>
                  <a:ea typeface="+mn-ea"/>
                  <a:cs typeface="+mn-cs"/>
                </a:defRPr>
              </a:lvl2pPr>
              <a:lvl3pPr marL="932468" algn="l" defTabSz="932468" rtl="0" eaLnBrk="1" latinLnBrk="0" hangingPunct="1">
                <a:defRPr sz="1800" kern="1200">
                  <a:solidFill>
                    <a:schemeClr val="tx1"/>
                  </a:solidFill>
                  <a:latin typeface="+mn-lt"/>
                  <a:ea typeface="+mn-ea"/>
                  <a:cs typeface="+mn-cs"/>
                </a:defRPr>
              </a:lvl3pPr>
              <a:lvl4pPr marL="1398702" algn="l" defTabSz="932468" rtl="0" eaLnBrk="1" latinLnBrk="0" hangingPunct="1">
                <a:defRPr sz="1800" kern="1200">
                  <a:solidFill>
                    <a:schemeClr val="tx1"/>
                  </a:solidFill>
                  <a:latin typeface="+mn-lt"/>
                  <a:ea typeface="+mn-ea"/>
                  <a:cs typeface="+mn-cs"/>
                </a:defRPr>
              </a:lvl4pPr>
              <a:lvl5pPr marL="1864936" algn="l" defTabSz="932468" rtl="0" eaLnBrk="1" latinLnBrk="0" hangingPunct="1">
                <a:defRPr sz="1800" kern="1200">
                  <a:solidFill>
                    <a:schemeClr val="tx1"/>
                  </a:solidFill>
                  <a:latin typeface="+mn-lt"/>
                  <a:ea typeface="+mn-ea"/>
                  <a:cs typeface="+mn-cs"/>
                </a:defRPr>
              </a:lvl5pPr>
              <a:lvl6pPr marL="2331170" algn="l" defTabSz="932468" rtl="0" eaLnBrk="1" latinLnBrk="0" hangingPunct="1">
                <a:defRPr sz="1800" kern="1200">
                  <a:solidFill>
                    <a:schemeClr val="tx1"/>
                  </a:solidFill>
                  <a:latin typeface="+mn-lt"/>
                  <a:ea typeface="+mn-ea"/>
                  <a:cs typeface="+mn-cs"/>
                </a:defRPr>
              </a:lvl6pPr>
              <a:lvl7pPr marL="2797404" algn="l" defTabSz="932468" rtl="0" eaLnBrk="1" latinLnBrk="0" hangingPunct="1">
                <a:defRPr sz="1800" kern="1200">
                  <a:solidFill>
                    <a:schemeClr val="tx1"/>
                  </a:solidFill>
                  <a:latin typeface="+mn-lt"/>
                  <a:ea typeface="+mn-ea"/>
                  <a:cs typeface="+mn-cs"/>
                </a:defRPr>
              </a:lvl7pPr>
              <a:lvl8pPr marL="3263638" algn="l" defTabSz="932468" rtl="0" eaLnBrk="1" latinLnBrk="0" hangingPunct="1">
                <a:defRPr sz="1800" kern="1200">
                  <a:solidFill>
                    <a:schemeClr val="tx1"/>
                  </a:solidFill>
                  <a:latin typeface="+mn-lt"/>
                  <a:ea typeface="+mn-ea"/>
                  <a:cs typeface="+mn-cs"/>
                </a:defRPr>
              </a:lvl8pPr>
              <a:lvl9pPr marL="3729872" algn="l" defTabSz="932468" rtl="0" eaLnBrk="1" latinLnBrk="0" hangingPunct="1">
                <a:defRPr sz="1800" kern="1200">
                  <a:solidFill>
                    <a:schemeClr val="tx1"/>
                  </a:solidFill>
                  <a:latin typeface="+mn-lt"/>
                  <a:ea typeface="+mn-ea"/>
                  <a:cs typeface="+mn-cs"/>
                </a:defRPr>
              </a:lvl9pPr>
            </a:lstStyle>
            <a:p>
              <a:pPr>
                <a:lnSpc>
                  <a:spcPct val="90000"/>
                </a:lnSpc>
              </a:pPr>
              <a:r>
                <a:rPr lang="en-US" sz="3500" spc="-140" dirty="0" smtClean="0">
                  <a:gradFill>
                    <a:gsLst>
                      <a:gs pos="100000">
                        <a:srgbClr val="68217A"/>
                      </a:gs>
                      <a:gs pos="0">
                        <a:srgbClr val="68217A"/>
                      </a:gs>
                    </a:gsLst>
                    <a:lin ang="5400000" scaled="0"/>
                  </a:gradFill>
                </a:rPr>
                <a:t>Online</a:t>
              </a:r>
              <a:endParaRPr lang="en-US" sz="3500" spc="-140" dirty="0">
                <a:gradFill>
                  <a:gsLst>
                    <a:gs pos="100000">
                      <a:srgbClr val="68217A"/>
                    </a:gs>
                    <a:gs pos="0">
                      <a:srgbClr val="68217A"/>
                    </a:gs>
                  </a:gsLst>
                  <a:lin ang="5400000" scaled="0"/>
                </a:gradFill>
              </a:endParaRPr>
            </a:p>
          </p:txBody>
        </p:sp>
      </p:grpSp>
      <p:sp>
        <p:nvSpPr>
          <p:cNvPr id="5" name="Title 1"/>
          <p:cNvSpPr>
            <a:spLocks noGrp="1"/>
          </p:cNvSpPr>
          <p:nvPr/>
        </p:nvSpPr>
        <p:spPr>
          <a:xfrm>
            <a:off x="151217" y="129130"/>
            <a:ext cx="11889564" cy="917575"/>
          </a:xfrm>
          <a:prstGeom prst="rect">
            <a:avLst/>
          </a:prstGeom>
        </p:spPr>
        <p:txBody>
          <a:bodyPr vert="horz" wrap="square" lIns="146260" tIns="91413" rIns="146260" bIns="91413" rtlCol="0" anchor="t">
            <a:noAutofit/>
          </a:bodyPr>
          <a:lstStyle>
            <a:lvl1pPr algn="l" defTabSz="932468"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err="1" smtClean="0"/>
              <a:t>Que</a:t>
            </a:r>
            <a:r>
              <a:rPr lang="en-US" dirty="0" smtClean="0"/>
              <a:t> </a:t>
            </a:r>
            <a:r>
              <a:rPr lang="en-US" dirty="0" err="1" smtClean="0"/>
              <a:t>es</a:t>
            </a:r>
            <a:r>
              <a:rPr lang="en-US" dirty="0" smtClean="0"/>
              <a:t> </a:t>
            </a:r>
            <a:r>
              <a:rPr lang="en-US" dirty="0"/>
              <a:t>Visual Studio Online</a:t>
            </a:r>
            <a:endParaRPr lang="de-CH" dirty="0"/>
          </a:p>
        </p:txBody>
      </p:sp>
      <p:sp>
        <p:nvSpPr>
          <p:cNvPr id="2" name="Elipse 1"/>
          <p:cNvSpPr/>
          <p:nvPr/>
        </p:nvSpPr>
        <p:spPr bwMode="auto">
          <a:xfrm>
            <a:off x="6946901" y="3551607"/>
            <a:ext cx="2070100" cy="2194470"/>
          </a:xfrm>
          <a:prstGeom prst="ellipse">
            <a:avLst/>
          </a:prstGeom>
          <a:noFill/>
          <a:ln w="146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s-E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20580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2305" y="330200"/>
            <a:ext cx="10983385" cy="720818"/>
          </a:xfrm>
        </p:spPr>
        <p:txBody>
          <a:bodyPr/>
          <a:lstStyle/>
          <a:p>
            <a:r>
              <a:rPr lang="es-ES" b="1" dirty="0" smtClean="0"/>
              <a:t>AGEND</a:t>
            </a:r>
            <a:r>
              <a:rPr lang="es-ES" dirty="0" smtClean="0"/>
              <a:t>A</a:t>
            </a:r>
            <a:endParaRPr lang="es-ES" dirty="0"/>
          </a:p>
        </p:txBody>
      </p:sp>
      <p:grpSp>
        <p:nvGrpSpPr>
          <p:cNvPr id="4" name="Group 34"/>
          <p:cNvGrpSpPr/>
          <p:nvPr/>
        </p:nvGrpSpPr>
        <p:grpSpPr>
          <a:xfrm>
            <a:off x="271463" y="1400175"/>
            <a:ext cx="3922776" cy="3971925"/>
            <a:chOff x="271463" y="2124075"/>
            <a:chExt cx="3922776" cy="3971925"/>
          </a:xfrm>
        </p:grpSpPr>
        <p:sp>
          <p:nvSpPr>
            <p:cNvPr id="6" name="Rectangle 5"/>
            <p:cNvSpPr/>
            <p:nvPr/>
          </p:nvSpPr>
          <p:spPr bwMode="auto">
            <a:xfrm>
              <a:off x="271463" y="2124075"/>
              <a:ext cx="3922776" cy="39719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68"/>
              <a:r>
                <a:rPr lang="en-US" sz="4800" dirty="0" err="1" smtClean="0">
                  <a:gradFill>
                    <a:gsLst>
                      <a:gs pos="0">
                        <a:schemeClr val="bg1"/>
                      </a:gs>
                      <a:gs pos="100000">
                        <a:schemeClr val="bg1"/>
                      </a:gs>
                    </a:gsLst>
                    <a:lin ang="5400000" scaled="1"/>
                  </a:gradFill>
                  <a:latin typeface="Segoe UI Light"/>
                </a:rPr>
                <a:t>Porque</a:t>
              </a:r>
              <a:r>
                <a:rPr lang="en-US" sz="4800" dirty="0" smtClean="0">
                  <a:gradFill>
                    <a:gsLst>
                      <a:gs pos="0">
                        <a:schemeClr val="bg1"/>
                      </a:gs>
                      <a:gs pos="100000">
                        <a:schemeClr val="bg1"/>
                      </a:gs>
                    </a:gsLst>
                    <a:lin ang="5400000" scaled="1"/>
                  </a:gradFill>
                  <a:latin typeface="Segoe UI Light"/>
                </a:rPr>
                <a:t> </a:t>
              </a:r>
              <a:r>
                <a:rPr lang="en-US" sz="4800" dirty="0" err="1" smtClean="0">
                  <a:gradFill>
                    <a:gsLst>
                      <a:gs pos="0">
                        <a:schemeClr val="bg1"/>
                      </a:gs>
                      <a:gs pos="100000">
                        <a:schemeClr val="bg1"/>
                      </a:gs>
                    </a:gsLst>
                    <a:lin ang="5400000" scaled="1"/>
                  </a:gradFill>
                  <a:latin typeface="Segoe UI Light"/>
                </a:rPr>
                <a:t>hacer</a:t>
              </a:r>
              <a:r>
                <a:rPr lang="en-US" sz="4800" dirty="0" smtClean="0">
                  <a:gradFill>
                    <a:gsLst>
                      <a:gs pos="0">
                        <a:schemeClr val="bg1"/>
                      </a:gs>
                      <a:gs pos="100000">
                        <a:schemeClr val="bg1"/>
                      </a:gs>
                    </a:gsLst>
                    <a:lin ang="5400000" scaled="1"/>
                  </a:gradFill>
                  <a:latin typeface="Segoe UI Light"/>
                </a:rPr>
                <a:t> </a:t>
              </a:r>
              <a:r>
                <a:rPr lang="en-US" sz="4800" dirty="0" err="1" smtClean="0">
                  <a:gradFill>
                    <a:gsLst>
                      <a:gs pos="0">
                        <a:schemeClr val="bg1"/>
                      </a:gs>
                      <a:gs pos="100000">
                        <a:schemeClr val="bg1"/>
                      </a:gs>
                    </a:gsLst>
                    <a:lin ang="5400000" scaled="1"/>
                  </a:gradFill>
                  <a:latin typeface="Segoe UI Light"/>
                </a:rPr>
                <a:t>puebas</a:t>
              </a:r>
              <a:r>
                <a:rPr lang="en-US" sz="4800" dirty="0" smtClean="0">
                  <a:gradFill>
                    <a:gsLst>
                      <a:gs pos="0">
                        <a:schemeClr val="bg1"/>
                      </a:gs>
                      <a:gs pos="100000">
                        <a:schemeClr val="bg1"/>
                      </a:gs>
                    </a:gsLst>
                    <a:lin ang="5400000" scaled="1"/>
                  </a:gradFill>
                  <a:latin typeface="Segoe UI Light"/>
                </a:rPr>
                <a:t> de </a:t>
              </a:r>
              <a:r>
                <a:rPr lang="en-US" sz="4800" dirty="0" err="1" smtClean="0">
                  <a:gradFill>
                    <a:gsLst>
                      <a:gs pos="0">
                        <a:schemeClr val="bg1"/>
                      </a:gs>
                      <a:gs pos="100000">
                        <a:schemeClr val="bg1"/>
                      </a:gs>
                    </a:gsLst>
                    <a:lin ang="5400000" scaled="1"/>
                  </a:gradFill>
                  <a:latin typeface="Segoe UI Light"/>
                </a:rPr>
                <a:t>carga</a:t>
              </a:r>
              <a:r>
                <a:rPr lang="en-US" sz="4800" dirty="0" smtClean="0">
                  <a:gradFill>
                    <a:gsLst>
                      <a:gs pos="0">
                        <a:schemeClr val="bg1"/>
                      </a:gs>
                      <a:gs pos="100000">
                        <a:schemeClr val="bg1"/>
                      </a:gs>
                    </a:gsLst>
                    <a:lin ang="5400000" scaled="1"/>
                  </a:gradFill>
                  <a:latin typeface="Segoe UI Light"/>
                </a:rPr>
                <a:t>? </a:t>
              </a:r>
              <a:endParaRPr lang="en-US" sz="4800" dirty="0">
                <a:gradFill>
                  <a:gsLst>
                    <a:gs pos="0">
                      <a:schemeClr val="bg1"/>
                    </a:gs>
                    <a:gs pos="100000">
                      <a:schemeClr val="bg1"/>
                    </a:gs>
                  </a:gsLst>
                  <a:lin ang="5400000" scaled="1"/>
                </a:gradFill>
                <a:latin typeface="Segoe UI Light"/>
              </a:endParaRPr>
            </a:p>
          </p:txBody>
        </p:sp>
        <p:sp>
          <p:nvSpPr>
            <p:cNvPr id="7" name="Freeform 17"/>
            <p:cNvSpPr>
              <a:spLocks noEditPoints="1"/>
            </p:cNvSpPr>
            <p:nvPr/>
          </p:nvSpPr>
          <p:spPr bwMode="auto">
            <a:xfrm>
              <a:off x="2080654" y="4232898"/>
              <a:ext cx="1709928" cy="1554480"/>
            </a:xfrm>
            <a:custGeom>
              <a:avLst/>
              <a:gdLst>
                <a:gd name="T0" fmla="*/ 1858 w 2208"/>
                <a:gd name="T1" fmla="*/ 505 h 2005"/>
                <a:gd name="T2" fmla="*/ 1858 w 2208"/>
                <a:gd name="T3" fmla="*/ 505 h 2005"/>
                <a:gd name="T4" fmla="*/ 2208 w 2208"/>
                <a:gd name="T5" fmla="*/ 345 h 2005"/>
                <a:gd name="T6" fmla="*/ 2208 w 2208"/>
                <a:gd name="T7" fmla="*/ 1910 h 2005"/>
                <a:gd name="T8" fmla="*/ 2113 w 2208"/>
                <a:gd name="T9" fmla="*/ 2005 h 2005"/>
                <a:gd name="T10" fmla="*/ 991 w 2208"/>
                <a:gd name="T11" fmla="*/ 2005 h 2005"/>
                <a:gd name="T12" fmla="*/ 1145 w 2208"/>
                <a:gd name="T13" fmla="*/ 1886 h 2005"/>
                <a:gd name="T14" fmla="*/ 2090 w 2208"/>
                <a:gd name="T15" fmla="*/ 1886 h 2005"/>
                <a:gd name="T16" fmla="*/ 2090 w 2208"/>
                <a:gd name="T17" fmla="*/ 547 h 2005"/>
                <a:gd name="T18" fmla="*/ 1745 w 2208"/>
                <a:gd name="T19" fmla="*/ 791 h 2005"/>
                <a:gd name="T20" fmla="*/ 1371 w 2208"/>
                <a:gd name="T21" fmla="*/ 119 h 2005"/>
                <a:gd name="T22" fmla="*/ 736 w 2208"/>
                <a:gd name="T23" fmla="*/ 119 h 2005"/>
                <a:gd name="T24" fmla="*/ 736 w 2208"/>
                <a:gd name="T25" fmla="*/ 672 h 2005"/>
                <a:gd name="T26" fmla="*/ 617 w 2208"/>
                <a:gd name="T27" fmla="*/ 666 h 2005"/>
                <a:gd name="T28" fmla="*/ 617 w 2208"/>
                <a:gd name="T29" fmla="*/ 95 h 2005"/>
                <a:gd name="T30" fmla="*/ 712 w 2208"/>
                <a:gd name="T31" fmla="*/ 0 h 2005"/>
                <a:gd name="T32" fmla="*/ 1419 w 2208"/>
                <a:gd name="T33" fmla="*/ 0 h 2005"/>
                <a:gd name="T34" fmla="*/ 1858 w 2208"/>
                <a:gd name="T35" fmla="*/ 505 h 2005"/>
                <a:gd name="T36" fmla="*/ 1454 w 2208"/>
                <a:gd name="T37" fmla="*/ 1022 h 2005"/>
                <a:gd name="T38" fmla="*/ 1454 w 2208"/>
                <a:gd name="T39" fmla="*/ 1117 h 2005"/>
                <a:gd name="T40" fmla="*/ 1837 w 2208"/>
                <a:gd name="T41" fmla="*/ 1117 h 2005"/>
                <a:gd name="T42" fmla="*/ 1837 w 2208"/>
                <a:gd name="T43" fmla="*/ 1022 h 2005"/>
                <a:gd name="T44" fmla="*/ 1454 w 2208"/>
                <a:gd name="T45" fmla="*/ 1022 h 2005"/>
                <a:gd name="T46" fmla="*/ 1454 w 2208"/>
                <a:gd name="T47" fmla="*/ 1285 h 2005"/>
                <a:gd name="T48" fmla="*/ 1454 w 2208"/>
                <a:gd name="T49" fmla="*/ 1380 h 2005"/>
                <a:gd name="T50" fmla="*/ 1837 w 2208"/>
                <a:gd name="T51" fmla="*/ 1380 h 2005"/>
                <a:gd name="T52" fmla="*/ 1837 w 2208"/>
                <a:gd name="T53" fmla="*/ 1285 h 2005"/>
                <a:gd name="T54" fmla="*/ 1454 w 2208"/>
                <a:gd name="T55" fmla="*/ 1285 h 2005"/>
                <a:gd name="T56" fmla="*/ 1454 w 2208"/>
                <a:gd name="T57" fmla="*/ 1548 h 2005"/>
                <a:gd name="T58" fmla="*/ 1454 w 2208"/>
                <a:gd name="T59" fmla="*/ 1647 h 2005"/>
                <a:gd name="T60" fmla="*/ 1717 w 2208"/>
                <a:gd name="T61" fmla="*/ 1647 h 2005"/>
                <a:gd name="T62" fmla="*/ 1717 w 2208"/>
                <a:gd name="T63" fmla="*/ 1548 h 2005"/>
                <a:gd name="T64" fmla="*/ 1454 w 2208"/>
                <a:gd name="T65" fmla="*/ 1548 h 2005"/>
                <a:gd name="T66" fmla="*/ 1225 w 2208"/>
                <a:gd name="T67" fmla="*/ 1392 h 2005"/>
                <a:gd name="T68" fmla="*/ 616 w 2208"/>
                <a:gd name="T69" fmla="*/ 2005 h 2005"/>
                <a:gd name="T70" fmla="*/ 0 w 2208"/>
                <a:gd name="T71" fmla="*/ 1392 h 2005"/>
                <a:gd name="T72" fmla="*/ 616 w 2208"/>
                <a:gd name="T73" fmla="*/ 784 h 2005"/>
                <a:gd name="T74" fmla="*/ 1225 w 2208"/>
                <a:gd name="T75" fmla="*/ 1392 h 2005"/>
                <a:gd name="T76" fmla="*/ 556 w 2208"/>
                <a:gd name="T77" fmla="*/ 1713 h 2005"/>
                <a:gd name="T78" fmla="*/ 556 w 2208"/>
                <a:gd name="T79" fmla="*/ 1713 h 2005"/>
                <a:gd name="T80" fmla="*/ 968 w 2208"/>
                <a:gd name="T81" fmla="*/ 1189 h 2005"/>
                <a:gd name="T82" fmla="*/ 878 w 2208"/>
                <a:gd name="T83" fmla="*/ 1118 h 2005"/>
                <a:gd name="T84" fmla="*/ 592 w 2208"/>
                <a:gd name="T85" fmla="*/ 1481 h 2005"/>
                <a:gd name="T86" fmla="*/ 412 w 2208"/>
                <a:gd name="T87" fmla="*/ 1344 h 2005"/>
                <a:gd name="T88" fmla="*/ 287 w 2208"/>
                <a:gd name="T89" fmla="*/ 1505 h 2005"/>
                <a:gd name="T90" fmla="*/ 556 w 2208"/>
                <a:gd name="T91" fmla="*/ 1713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08" h="2005">
                  <a:moveTo>
                    <a:pt x="1858" y="505"/>
                  </a:moveTo>
                  <a:cubicBezTo>
                    <a:pt x="1858" y="505"/>
                    <a:pt x="1858" y="505"/>
                    <a:pt x="1858" y="505"/>
                  </a:cubicBezTo>
                  <a:cubicBezTo>
                    <a:pt x="2208" y="345"/>
                    <a:pt x="2208" y="345"/>
                    <a:pt x="2208" y="345"/>
                  </a:cubicBezTo>
                  <a:cubicBezTo>
                    <a:pt x="2208" y="345"/>
                    <a:pt x="2208" y="345"/>
                    <a:pt x="2208" y="1910"/>
                  </a:cubicBezTo>
                  <a:cubicBezTo>
                    <a:pt x="2208" y="1957"/>
                    <a:pt x="2167" y="2005"/>
                    <a:pt x="2113" y="2005"/>
                  </a:cubicBezTo>
                  <a:cubicBezTo>
                    <a:pt x="2113" y="2005"/>
                    <a:pt x="2113" y="2005"/>
                    <a:pt x="991" y="2005"/>
                  </a:cubicBezTo>
                  <a:cubicBezTo>
                    <a:pt x="1050" y="1969"/>
                    <a:pt x="1098" y="1928"/>
                    <a:pt x="1145" y="1886"/>
                  </a:cubicBezTo>
                  <a:cubicBezTo>
                    <a:pt x="1145" y="1886"/>
                    <a:pt x="1145" y="1886"/>
                    <a:pt x="2090" y="1886"/>
                  </a:cubicBezTo>
                  <a:cubicBezTo>
                    <a:pt x="2090" y="1886"/>
                    <a:pt x="2090" y="1886"/>
                    <a:pt x="2090" y="547"/>
                  </a:cubicBezTo>
                  <a:cubicBezTo>
                    <a:pt x="2090" y="547"/>
                    <a:pt x="2090" y="547"/>
                    <a:pt x="1745" y="791"/>
                  </a:cubicBezTo>
                  <a:cubicBezTo>
                    <a:pt x="1745" y="791"/>
                    <a:pt x="1745" y="791"/>
                    <a:pt x="1371" y="119"/>
                  </a:cubicBezTo>
                  <a:cubicBezTo>
                    <a:pt x="1371" y="119"/>
                    <a:pt x="1371" y="119"/>
                    <a:pt x="736" y="119"/>
                  </a:cubicBezTo>
                  <a:cubicBezTo>
                    <a:pt x="736" y="119"/>
                    <a:pt x="736" y="119"/>
                    <a:pt x="736" y="672"/>
                  </a:cubicBezTo>
                  <a:cubicBezTo>
                    <a:pt x="694" y="666"/>
                    <a:pt x="658" y="666"/>
                    <a:pt x="617" y="666"/>
                  </a:cubicBezTo>
                  <a:cubicBezTo>
                    <a:pt x="617" y="666"/>
                    <a:pt x="617" y="666"/>
                    <a:pt x="617" y="95"/>
                  </a:cubicBezTo>
                  <a:cubicBezTo>
                    <a:pt x="617" y="41"/>
                    <a:pt x="658" y="0"/>
                    <a:pt x="712" y="0"/>
                  </a:cubicBezTo>
                  <a:cubicBezTo>
                    <a:pt x="712" y="0"/>
                    <a:pt x="712" y="0"/>
                    <a:pt x="1419" y="0"/>
                  </a:cubicBezTo>
                  <a:cubicBezTo>
                    <a:pt x="1419" y="0"/>
                    <a:pt x="1419" y="0"/>
                    <a:pt x="1858" y="505"/>
                  </a:cubicBezTo>
                  <a:close/>
                  <a:moveTo>
                    <a:pt x="1454" y="1022"/>
                  </a:moveTo>
                  <a:cubicBezTo>
                    <a:pt x="1454" y="1117"/>
                    <a:pt x="1454" y="1117"/>
                    <a:pt x="1454" y="1117"/>
                  </a:cubicBezTo>
                  <a:cubicBezTo>
                    <a:pt x="1837" y="1117"/>
                    <a:pt x="1837" y="1117"/>
                    <a:pt x="1837" y="1117"/>
                  </a:cubicBezTo>
                  <a:cubicBezTo>
                    <a:pt x="1837" y="1022"/>
                    <a:pt x="1837" y="1022"/>
                    <a:pt x="1837" y="1022"/>
                  </a:cubicBezTo>
                  <a:cubicBezTo>
                    <a:pt x="1454" y="1022"/>
                    <a:pt x="1454" y="1022"/>
                    <a:pt x="1454" y="1022"/>
                  </a:cubicBezTo>
                  <a:close/>
                  <a:moveTo>
                    <a:pt x="1454" y="1285"/>
                  </a:moveTo>
                  <a:cubicBezTo>
                    <a:pt x="1454" y="1380"/>
                    <a:pt x="1454" y="1380"/>
                    <a:pt x="1454" y="1380"/>
                  </a:cubicBezTo>
                  <a:cubicBezTo>
                    <a:pt x="1837" y="1380"/>
                    <a:pt x="1837" y="1380"/>
                    <a:pt x="1837" y="1380"/>
                  </a:cubicBezTo>
                  <a:cubicBezTo>
                    <a:pt x="1837" y="1285"/>
                    <a:pt x="1837" y="1285"/>
                    <a:pt x="1837" y="1285"/>
                  </a:cubicBezTo>
                  <a:cubicBezTo>
                    <a:pt x="1454" y="1285"/>
                    <a:pt x="1454" y="1285"/>
                    <a:pt x="1454" y="1285"/>
                  </a:cubicBezTo>
                  <a:close/>
                  <a:moveTo>
                    <a:pt x="1454" y="1548"/>
                  </a:moveTo>
                  <a:cubicBezTo>
                    <a:pt x="1454" y="1647"/>
                    <a:pt x="1454" y="1647"/>
                    <a:pt x="1454" y="1647"/>
                  </a:cubicBezTo>
                  <a:cubicBezTo>
                    <a:pt x="1717" y="1647"/>
                    <a:pt x="1717" y="1647"/>
                    <a:pt x="1717" y="1647"/>
                  </a:cubicBezTo>
                  <a:cubicBezTo>
                    <a:pt x="1717" y="1548"/>
                    <a:pt x="1717" y="1548"/>
                    <a:pt x="1717" y="1548"/>
                  </a:cubicBezTo>
                  <a:cubicBezTo>
                    <a:pt x="1454" y="1548"/>
                    <a:pt x="1454" y="1548"/>
                    <a:pt x="1454" y="1548"/>
                  </a:cubicBezTo>
                  <a:close/>
                  <a:moveTo>
                    <a:pt x="1225" y="1392"/>
                  </a:moveTo>
                  <a:cubicBezTo>
                    <a:pt x="1225" y="1731"/>
                    <a:pt x="956" y="2005"/>
                    <a:pt x="616" y="2005"/>
                  </a:cubicBezTo>
                  <a:cubicBezTo>
                    <a:pt x="275" y="2005"/>
                    <a:pt x="0" y="1731"/>
                    <a:pt x="0" y="1392"/>
                  </a:cubicBezTo>
                  <a:cubicBezTo>
                    <a:pt x="0" y="1058"/>
                    <a:pt x="275" y="784"/>
                    <a:pt x="616" y="784"/>
                  </a:cubicBezTo>
                  <a:cubicBezTo>
                    <a:pt x="956" y="784"/>
                    <a:pt x="1225" y="1058"/>
                    <a:pt x="1225" y="1392"/>
                  </a:cubicBezTo>
                  <a:close/>
                  <a:moveTo>
                    <a:pt x="556" y="1713"/>
                  </a:moveTo>
                  <a:cubicBezTo>
                    <a:pt x="556" y="1713"/>
                    <a:pt x="556" y="1713"/>
                    <a:pt x="556" y="1713"/>
                  </a:cubicBezTo>
                  <a:cubicBezTo>
                    <a:pt x="968" y="1189"/>
                    <a:pt x="968" y="1189"/>
                    <a:pt x="968" y="1189"/>
                  </a:cubicBezTo>
                  <a:cubicBezTo>
                    <a:pt x="968" y="1189"/>
                    <a:pt x="968" y="1189"/>
                    <a:pt x="878" y="1118"/>
                  </a:cubicBezTo>
                  <a:cubicBezTo>
                    <a:pt x="878" y="1118"/>
                    <a:pt x="878" y="1118"/>
                    <a:pt x="592" y="1481"/>
                  </a:cubicBezTo>
                  <a:cubicBezTo>
                    <a:pt x="592" y="1481"/>
                    <a:pt x="592" y="1481"/>
                    <a:pt x="412" y="1344"/>
                  </a:cubicBezTo>
                  <a:cubicBezTo>
                    <a:pt x="412" y="1344"/>
                    <a:pt x="412" y="1344"/>
                    <a:pt x="287" y="1505"/>
                  </a:cubicBezTo>
                  <a:cubicBezTo>
                    <a:pt x="287" y="1505"/>
                    <a:pt x="287" y="1505"/>
                    <a:pt x="556" y="17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32468"/>
              <a:endParaRPr lang="en-US">
                <a:solidFill>
                  <a:srgbClr val="404040"/>
                </a:solidFill>
              </a:endParaRPr>
            </a:p>
          </p:txBody>
        </p:sp>
      </p:grpSp>
      <p:grpSp>
        <p:nvGrpSpPr>
          <p:cNvPr id="8" name="Group 35"/>
          <p:cNvGrpSpPr/>
          <p:nvPr/>
        </p:nvGrpSpPr>
        <p:grpSpPr>
          <a:xfrm>
            <a:off x="4267142" y="1400175"/>
            <a:ext cx="3922776" cy="3971925"/>
            <a:chOff x="4255111" y="2124075"/>
            <a:chExt cx="3922776" cy="3971925"/>
          </a:xfrm>
        </p:grpSpPr>
        <p:sp>
          <p:nvSpPr>
            <p:cNvPr id="9" name="Rectangle 6"/>
            <p:cNvSpPr/>
            <p:nvPr/>
          </p:nvSpPr>
          <p:spPr bwMode="auto">
            <a:xfrm>
              <a:off x="4255111" y="2124075"/>
              <a:ext cx="3922776" cy="3971925"/>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68"/>
              <a:r>
                <a:rPr lang="es-ES" sz="4800" dirty="0">
                  <a:gradFill>
                    <a:gsLst>
                      <a:gs pos="0">
                        <a:schemeClr val="tx1"/>
                      </a:gs>
                      <a:gs pos="100000">
                        <a:schemeClr val="tx1"/>
                      </a:gs>
                    </a:gsLst>
                    <a:lin ang="5400000" scaled="1"/>
                  </a:gradFill>
                  <a:latin typeface="Segoe UI Light"/>
                </a:rPr>
                <a:t>Prueba de carga de la nube</a:t>
              </a:r>
              <a:endParaRPr lang="en-US" sz="4800" dirty="0">
                <a:gradFill>
                  <a:gsLst>
                    <a:gs pos="0">
                      <a:schemeClr val="tx1"/>
                    </a:gs>
                    <a:gs pos="100000">
                      <a:schemeClr val="tx1"/>
                    </a:gs>
                  </a:gsLst>
                  <a:lin ang="5400000" scaled="1"/>
                </a:gradFill>
                <a:latin typeface="Segoe UI Light"/>
              </a:endParaRPr>
            </a:p>
          </p:txBody>
        </p:sp>
        <p:sp>
          <p:nvSpPr>
            <p:cNvPr id="10" name="Freeform 21"/>
            <p:cNvSpPr>
              <a:spLocks noEditPoints="1"/>
            </p:cNvSpPr>
            <p:nvPr/>
          </p:nvSpPr>
          <p:spPr bwMode="auto">
            <a:xfrm>
              <a:off x="6082932" y="4232898"/>
              <a:ext cx="1709928" cy="1554480"/>
            </a:xfrm>
            <a:custGeom>
              <a:avLst/>
              <a:gdLst>
                <a:gd name="T0" fmla="*/ 1858 w 2208"/>
                <a:gd name="T1" fmla="*/ 505 h 2005"/>
                <a:gd name="T2" fmla="*/ 1858 w 2208"/>
                <a:gd name="T3" fmla="*/ 505 h 2005"/>
                <a:gd name="T4" fmla="*/ 2208 w 2208"/>
                <a:gd name="T5" fmla="*/ 345 h 2005"/>
                <a:gd name="T6" fmla="*/ 2208 w 2208"/>
                <a:gd name="T7" fmla="*/ 1910 h 2005"/>
                <a:gd name="T8" fmla="*/ 2113 w 2208"/>
                <a:gd name="T9" fmla="*/ 2005 h 2005"/>
                <a:gd name="T10" fmla="*/ 991 w 2208"/>
                <a:gd name="T11" fmla="*/ 2005 h 2005"/>
                <a:gd name="T12" fmla="*/ 1145 w 2208"/>
                <a:gd name="T13" fmla="*/ 1886 h 2005"/>
                <a:gd name="T14" fmla="*/ 2090 w 2208"/>
                <a:gd name="T15" fmla="*/ 1886 h 2005"/>
                <a:gd name="T16" fmla="*/ 2090 w 2208"/>
                <a:gd name="T17" fmla="*/ 547 h 2005"/>
                <a:gd name="T18" fmla="*/ 1745 w 2208"/>
                <a:gd name="T19" fmla="*/ 791 h 2005"/>
                <a:gd name="T20" fmla="*/ 1371 w 2208"/>
                <a:gd name="T21" fmla="*/ 119 h 2005"/>
                <a:gd name="T22" fmla="*/ 736 w 2208"/>
                <a:gd name="T23" fmla="*/ 119 h 2005"/>
                <a:gd name="T24" fmla="*/ 736 w 2208"/>
                <a:gd name="T25" fmla="*/ 672 h 2005"/>
                <a:gd name="T26" fmla="*/ 617 w 2208"/>
                <a:gd name="T27" fmla="*/ 666 h 2005"/>
                <a:gd name="T28" fmla="*/ 617 w 2208"/>
                <a:gd name="T29" fmla="*/ 95 h 2005"/>
                <a:gd name="T30" fmla="*/ 712 w 2208"/>
                <a:gd name="T31" fmla="*/ 0 h 2005"/>
                <a:gd name="T32" fmla="*/ 1419 w 2208"/>
                <a:gd name="T33" fmla="*/ 0 h 2005"/>
                <a:gd name="T34" fmla="*/ 1858 w 2208"/>
                <a:gd name="T35" fmla="*/ 505 h 2005"/>
                <a:gd name="T36" fmla="*/ 1454 w 2208"/>
                <a:gd name="T37" fmla="*/ 1022 h 2005"/>
                <a:gd name="T38" fmla="*/ 1454 w 2208"/>
                <a:gd name="T39" fmla="*/ 1117 h 2005"/>
                <a:gd name="T40" fmla="*/ 1837 w 2208"/>
                <a:gd name="T41" fmla="*/ 1117 h 2005"/>
                <a:gd name="T42" fmla="*/ 1837 w 2208"/>
                <a:gd name="T43" fmla="*/ 1022 h 2005"/>
                <a:gd name="T44" fmla="*/ 1454 w 2208"/>
                <a:gd name="T45" fmla="*/ 1022 h 2005"/>
                <a:gd name="T46" fmla="*/ 1454 w 2208"/>
                <a:gd name="T47" fmla="*/ 1285 h 2005"/>
                <a:gd name="T48" fmla="*/ 1454 w 2208"/>
                <a:gd name="T49" fmla="*/ 1380 h 2005"/>
                <a:gd name="T50" fmla="*/ 1837 w 2208"/>
                <a:gd name="T51" fmla="*/ 1380 h 2005"/>
                <a:gd name="T52" fmla="*/ 1837 w 2208"/>
                <a:gd name="T53" fmla="*/ 1285 h 2005"/>
                <a:gd name="T54" fmla="*/ 1454 w 2208"/>
                <a:gd name="T55" fmla="*/ 1285 h 2005"/>
                <a:gd name="T56" fmla="*/ 1454 w 2208"/>
                <a:gd name="T57" fmla="*/ 1548 h 2005"/>
                <a:gd name="T58" fmla="*/ 1454 w 2208"/>
                <a:gd name="T59" fmla="*/ 1647 h 2005"/>
                <a:gd name="T60" fmla="*/ 1717 w 2208"/>
                <a:gd name="T61" fmla="*/ 1647 h 2005"/>
                <a:gd name="T62" fmla="*/ 1717 w 2208"/>
                <a:gd name="T63" fmla="*/ 1548 h 2005"/>
                <a:gd name="T64" fmla="*/ 1454 w 2208"/>
                <a:gd name="T65" fmla="*/ 1548 h 2005"/>
                <a:gd name="T66" fmla="*/ 616 w 2208"/>
                <a:gd name="T67" fmla="*/ 784 h 2005"/>
                <a:gd name="T68" fmla="*/ 0 w 2208"/>
                <a:gd name="T69" fmla="*/ 1392 h 2005"/>
                <a:gd name="T70" fmla="*/ 616 w 2208"/>
                <a:gd name="T71" fmla="*/ 2005 h 2005"/>
                <a:gd name="T72" fmla="*/ 1225 w 2208"/>
                <a:gd name="T73" fmla="*/ 1392 h 2005"/>
                <a:gd name="T74" fmla="*/ 616 w 2208"/>
                <a:gd name="T75" fmla="*/ 784 h 2005"/>
                <a:gd name="T76" fmla="*/ 996 w 2208"/>
                <a:gd name="T77" fmla="*/ 1572 h 2005"/>
                <a:gd name="T78" fmla="*/ 847 w 2208"/>
                <a:gd name="T79" fmla="*/ 1633 h 2005"/>
                <a:gd name="T80" fmla="*/ 847 w 2208"/>
                <a:gd name="T81" fmla="*/ 1634 h 2005"/>
                <a:gd name="T82" fmla="*/ 322 w 2208"/>
                <a:gd name="T83" fmla="*/ 1634 h 2005"/>
                <a:gd name="T84" fmla="*/ 176 w 2208"/>
                <a:gd name="T85" fmla="*/ 1489 h 2005"/>
                <a:gd name="T86" fmla="*/ 322 w 2208"/>
                <a:gd name="T87" fmla="*/ 1343 h 2005"/>
                <a:gd name="T88" fmla="*/ 329 w 2208"/>
                <a:gd name="T89" fmla="*/ 1343 h 2005"/>
                <a:gd name="T90" fmla="*/ 557 w 2208"/>
                <a:gd name="T91" fmla="*/ 1125 h 2005"/>
                <a:gd name="T92" fmla="*/ 718 w 2208"/>
                <a:gd name="T93" fmla="*/ 1192 h 2005"/>
                <a:gd name="T94" fmla="*/ 640 w 2208"/>
                <a:gd name="T95" fmla="*/ 1390 h 2005"/>
                <a:gd name="T96" fmla="*/ 828 w 2208"/>
                <a:gd name="T97" fmla="*/ 1213 h 2005"/>
                <a:gd name="T98" fmla="*/ 856 w 2208"/>
                <a:gd name="T99" fmla="*/ 1212 h 2005"/>
                <a:gd name="T100" fmla="*/ 1057 w 2208"/>
                <a:gd name="T101" fmla="*/ 1423 h 2005"/>
                <a:gd name="T102" fmla="*/ 996 w 2208"/>
                <a:gd name="T103" fmla="*/ 1572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08" h="2005">
                  <a:moveTo>
                    <a:pt x="1858" y="505"/>
                  </a:moveTo>
                  <a:cubicBezTo>
                    <a:pt x="1858" y="505"/>
                    <a:pt x="1858" y="505"/>
                    <a:pt x="1858" y="505"/>
                  </a:cubicBezTo>
                  <a:cubicBezTo>
                    <a:pt x="2208" y="345"/>
                    <a:pt x="2208" y="345"/>
                    <a:pt x="2208" y="345"/>
                  </a:cubicBezTo>
                  <a:cubicBezTo>
                    <a:pt x="2208" y="345"/>
                    <a:pt x="2208" y="345"/>
                    <a:pt x="2208" y="1910"/>
                  </a:cubicBezTo>
                  <a:cubicBezTo>
                    <a:pt x="2208" y="1957"/>
                    <a:pt x="2167" y="2005"/>
                    <a:pt x="2113" y="2005"/>
                  </a:cubicBezTo>
                  <a:cubicBezTo>
                    <a:pt x="2113" y="2005"/>
                    <a:pt x="2113" y="2005"/>
                    <a:pt x="991" y="2005"/>
                  </a:cubicBezTo>
                  <a:cubicBezTo>
                    <a:pt x="1050" y="1969"/>
                    <a:pt x="1098" y="1928"/>
                    <a:pt x="1145" y="1886"/>
                  </a:cubicBezTo>
                  <a:cubicBezTo>
                    <a:pt x="1145" y="1886"/>
                    <a:pt x="1145" y="1886"/>
                    <a:pt x="2090" y="1886"/>
                  </a:cubicBezTo>
                  <a:cubicBezTo>
                    <a:pt x="2090" y="1886"/>
                    <a:pt x="2090" y="1886"/>
                    <a:pt x="2090" y="547"/>
                  </a:cubicBezTo>
                  <a:cubicBezTo>
                    <a:pt x="2090" y="547"/>
                    <a:pt x="2090" y="547"/>
                    <a:pt x="1745" y="791"/>
                  </a:cubicBezTo>
                  <a:cubicBezTo>
                    <a:pt x="1745" y="791"/>
                    <a:pt x="1745" y="791"/>
                    <a:pt x="1371" y="119"/>
                  </a:cubicBezTo>
                  <a:cubicBezTo>
                    <a:pt x="1371" y="119"/>
                    <a:pt x="1371" y="119"/>
                    <a:pt x="736" y="119"/>
                  </a:cubicBezTo>
                  <a:cubicBezTo>
                    <a:pt x="736" y="119"/>
                    <a:pt x="736" y="119"/>
                    <a:pt x="736" y="672"/>
                  </a:cubicBezTo>
                  <a:cubicBezTo>
                    <a:pt x="694" y="666"/>
                    <a:pt x="658" y="666"/>
                    <a:pt x="617" y="666"/>
                  </a:cubicBezTo>
                  <a:cubicBezTo>
                    <a:pt x="617" y="666"/>
                    <a:pt x="617" y="666"/>
                    <a:pt x="617" y="95"/>
                  </a:cubicBezTo>
                  <a:cubicBezTo>
                    <a:pt x="617" y="41"/>
                    <a:pt x="658" y="0"/>
                    <a:pt x="712" y="0"/>
                  </a:cubicBezTo>
                  <a:cubicBezTo>
                    <a:pt x="712" y="0"/>
                    <a:pt x="712" y="0"/>
                    <a:pt x="1419" y="0"/>
                  </a:cubicBezTo>
                  <a:cubicBezTo>
                    <a:pt x="1419" y="0"/>
                    <a:pt x="1419" y="0"/>
                    <a:pt x="1858" y="505"/>
                  </a:cubicBezTo>
                  <a:close/>
                  <a:moveTo>
                    <a:pt x="1454" y="1022"/>
                  </a:moveTo>
                  <a:cubicBezTo>
                    <a:pt x="1454" y="1117"/>
                    <a:pt x="1454" y="1117"/>
                    <a:pt x="1454" y="1117"/>
                  </a:cubicBezTo>
                  <a:cubicBezTo>
                    <a:pt x="1837" y="1117"/>
                    <a:pt x="1837" y="1117"/>
                    <a:pt x="1837" y="1117"/>
                  </a:cubicBezTo>
                  <a:cubicBezTo>
                    <a:pt x="1837" y="1022"/>
                    <a:pt x="1837" y="1022"/>
                    <a:pt x="1837" y="1022"/>
                  </a:cubicBezTo>
                  <a:cubicBezTo>
                    <a:pt x="1454" y="1022"/>
                    <a:pt x="1454" y="1022"/>
                    <a:pt x="1454" y="1022"/>
                  </a:cubicBezTo>
                  <a:close/>
                  <a:moveTo>
                    <a:pt x="1454" y="1285"/>
                  </a:moveTo>
                  <a:cubicBezTo>
                    <a:pt x="1454" y="1380"/>
                    <a:pt x="1454" y="1380"/>
                    <a:pt x="1454" y="1380"/>
                  </a:cubicBezTo>
                  <a:cubicBezTo>
                    <a:pt x="1837" y="1380"/>
                    <a:pt x="1837" y="1380"/>
                    <a:pt x="1837" y="1380"/>
                  </a:cubicBezTo>
                  <a:cubicBezTo>
                    <a:pt x="1837" y="1285"/>
                    <a:pt x="1837" y="1285"/>
                    <a:pt x="1837" y="1285"/>
                  </a:cubicBezTo>
                  <a:cubicBezTo>
                    <a:pt x="1454" y="1285"/>
                    <a:pt x="1454" y="1285"/>
                    <a:pt x="1454" y="1285"/>
                  </a:cubicBezTo>
                  <a:close/>
                  <a:moveTo>
                    <a:pt x="1454" y="1548"/>
                  </a:moveTo>
                  <a:cubicBezTo>
                    <a:pt x="1454" y="1647"/>
                    <a:pt x="1454" y="1647"/>
                    <a:pt x="1454" y="1647"/>
                  </a:cubicBezTo>
                  <a:cubicBezTo>
                    <a:pt x="1717" y="1647"/>
                    <a:pt x="1717" y="1647"/>
                    <a:pt x="1717" y="1647"/>
                  </a:cubicBezTo>
                  <a:cubicBezTo>
                    <a:pt x="1717" y="1548"/>
                    <a:pt x="1717" y="1548"/>
                    <a:pt x="1717" y="1548"/>
                  </a:cubicBezTo>
                  <a:cubicBezTo>
                    <a:pt x="1454" y="1548"/>
                    <a:pt x="1454" y="1548"/>
                    <a:pt x="1454" y="1548"/>
                  </a:cubicBezTo>
                  <a:close/>
                  <a:moveTo>
                    <a:pt x="616" y="784"/>
                  </a:moveTo>
                  <a:cubicBezTo>
                    <a:pt x="275" y="784"/>
                    <a:pt x="0" y="1058"/>
                    <a:pt x="0" y="1392"/>
                  </a:cubicBezTo>
                  <a:cubicBezTo>
                    <a:pt x="0" y="1731"/>
                    <a:pt x="275" y="2005"/>
                    <a:pt x="616" y="2005"/>
                  </a:cubicBezTo>
                  <a:cubicBezTo>
                    <a:pt x="956" y="2005"/>
                    <a:pt x="1225" y="1731"/>
                    <a:pt x="1225" y="1392"/>
                  </a:cubicBezTo>
                  <a:cubicBezTo>
                    <a:pt x="1225" y="1058"/>
                    <a:pt x="956" y="784"/>
                    <a:pt x="616" y="784"/>
                  </a:cubicBezTo>
                  <a:close/>
                  <a:moveTo>
                    <a:pt x="996" y="1572"/>
                  </a:moveTo>
                  <a:cubicBezTo>
                    <a:pt x="958" y="1610"/>
                    <a:pt x="905" y="1633"/>
                    <a:pt x="847" y="1633"/>
                  </a:cubicBezTo>
                  <a:cubicBezTo>
                    <a:pt x="847" y="1633"/>
                    <a:pt x="847" y="1633"/>
                    <a:pt x="847" y="1634"/>
                  </a:cubicBezTo>
                  <a:cubicBezTo>
                    <a:pt x="847" y="1634"/>
                    <a:pt x="847" y="1634"/>
                    <a:pt x="322" y="1634"/>
                  </a:cubicBezTo>
                  <a:cubicBezTo>
                    <a:pt x="241" y="1634"/>
                    <a:pt x="176" y="1569"/>
                    <a:pt x="176" y="1489"/>
                  </a:cubicBezTo>
                  <a:cubicBezTo>
                    <a:pt x="176" y="1408"/>
                    <a:pt x="241" y="1343"/>
                    <a:pt x="322" y="1343"/>
                  </a:cubicBezTo>
                  <a:cubicBezTo>
                    <a:pt x="329" y="1343"/>
                    <a:pt x="329" y="1343"/>
                    <a:pt x="329" y="1343"/>
                  </a:cubicBezTo>
                  <a:cubicBezTo>
                    <a:pt x="335" y="1222"/>
                    <a:pt x="435" y="1125"/>
                    <a:pt x="557" y="1125"/>
                  </a:cubicBezTo>
                  <a:cubicBezTo>
                    <a:pt x="620" y="1125"/>
                    <a:pt x="676" y="1150"/>
                    <a:pt x="718" y="1192"/>
                  </a:cubicBezTo>
                  <a:cubicBezTo>
                    <a:pt x="632" y="1249"/>
                    <a:pt x="625" y="1355"/>
                    <a:pt x="640" y="1390"/>
                  </a:cubicBezTo>
                  <a:cubicBezTo>
                    <a:pt x="655" y="1297"/>
                    <a:pt x="731" y="1223"/>
                    <a:pt x="828" y="1213"/>
                  </a:cubicBezTo>
                  <a:cubicBezTo>
                    <a:pt x="837" y="1212"/>
                    <a:pt x="847" y="1212"/>
                    <a:pt x="856" y="1212"/>
                  </a:cubicBezTo>
                  <a:cubicBezTo>
                    <a:pt x="968" y="1217"/>
                    <a:pt x="1057" y="1309"/>
                    <a:pt x="1057" y="1423"/>
                  </a:cubicBezTo>
                  <a:cubicBezTo>
                    <a:pt x="1057" y="1481"/>
                    <a:pt x="1034" y="1534"/>
                    <a:pt x="996" y="1572"/>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pPr defTabSz="932468"/>
              <a:endParaRPr lang="en-US">
                <a:solidFill>
                  <a:srgbClr val="404040"/>
                </a:solidFill>
              </a:endParaRPr>
            </a:p>
          </p:txBody>
        </p:sp>
      </p:grpSp>
      <p:grpSp>
        <p:nvGrpSpPr>
          <p:cNvPr id="11" name="Group 36"/>
          <p:cNvGrpSpPr/>
          <p:nvPr/>
        </p:nvGrpSpPr>
        <p:grpSpPr>
          <a:xfrm>
            <a:off x="8262821" y="1400175"/>
            <a:ext cx="3922776" cy="3971925"/>
            <a:chOff x="8262821" y="2124075"/>
            <a:chExt cx="3922776" cy="3971925"/>
          </a:xfrm>
          <a:solidFill>
            <a:schemeClr val="accent3"/>
          </a:solidFill>
        </p:grpSpPr>
        <p:sp>
          <p:nvSpPr>
            <p:cNvPr id="12" name="Rectangle 7"/>
            <p:cNvSpPr/>
            <p:nvPr/>
          </p:nvSpPr>
          <p:spPr bwMode="auto">
            <a:xfrm>
              <a:off x="8262821" y="2124075"/>
              <a:ext cx="3922776" cy="397192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err="1" smtClean="0">
                  <a:gradFill>
                    <a:gsLst>
                      <a:gs pos="0">
                        <a:schemeClr val="bg1"/>
                      </a:gs>
                      <a:gs pos="100000">
                        <a:schemeClr val="bg1"/>
                      </a:gs>
                    </a:gsLst>
                    <a:lin ang="5400000" scaled="1"/>
                  </a:gradFill>
                  <a:latin typeface="Segoe UI Light"/>
                </a:rPr>
                <a:t>Revisando</a:t>
              </a:r>
              <a:r>
                <a:rPr lang="en-US" sz="4800" dirty="0" smtClean="0">
                  <a:gradFill>
                    <a:gsLst>
                      <a:gs pos="0">
                        <a:schemeClr val="bg1"/>
                      </a:gs>
                      <a:gs pos="100000">
                        <a:schemeClr val="bg1"/>
                      </a:gs>
                    </a:gsLst>
                    <a:lin ang="5400000" scaled="1"/>
                  </a:gradFill>
                  <a:latin typeface="Segoe UI Light"/>
                </a:rPr>
                <a:t> </a:t>
              </a:r>
              <a:r>
                <a:rPr lang="en-US" sz="4800" dirty="0" err="1" smtClean="0">
                  <a:gradFill>
                    <a:gsLst>
                      <a:gs pos="0">
                        <a:schemeClr val="bg1"/>
                      </a:gs>
                      <a:gs pos="100000">
                        <a:schemeClr val="bg1"/>
                      </a:gs>
                    </a:gsLst>
                    <a:lin ang="5400000" scaled="1"/>
                  </a:gradFill>
                  <a:latin typeface="Segoe UI Light"/>
                </a:rPr>
                <a:t>estadisticas</a:t>
              </a:r>
              <a:endParaRPr lang="en-US" sz="4800" dirty="0" smtClean="0">
                <a:gradFill>
                  <a:gsLst>
                    <a:gs pos="0">
                      <a:schemeClr val="bg1"/>
                    </a:gs>
                    <a:gs pos="100000">
                      <a:schemeClr val="bg1"/>
                    </a:gs>
                  </a:gsLst>
                  <a:lin ang="5400000" scaled="1"/>
                </a:gradFill>
                <a:latin typeface="Segoe UI Light"/>
                <a:ea typeface="Segoe UI" pitchFamily="34" charset="0"/>
                <a:cs typeface="Segoe UI" pitchFamily="34" charset="0"/>
              </a:endParaRPr>
            </a:p>
          </p:txBody>
        </p:sp>
        <p:sp>
          <p:nvSpPr>
            <p:cNvPr id="13" name="Freeform 25"/>
            <p:cNvSpPr>
              <a:spLocks noEditPoints="1"/>
            </p:cNvSpPr>
            <p:nvPr/>
          </p:nvSpPr>
          <p:spPr bwMode="auto">
            <a:xfrm>
              <a:off x="10085210" y="4232898"/>
              <a:ext cx="1709928" cy="1554480"/>
            </a:xfrm>
            <a:custGeom>
              <a:avLst/>
              <a:gdLst>
                <a:gd name="T0" fmla="*/ 1858 w 2208"/>
                <a:gd name="T1" fmla="*/ 505 h 2005"/>
                <a:gd name="T2" fmla="*/ 1858 w 2208"/>
                <a:gd name="T3" fmla="*/ 505 h 2005"/>
                <a:gd name="T4" fmla="*/ 2208 w 2208"/>
                <a:gd name="T5" fmla="*/ 345 h 2005"/>
                <a:gd name="T6" fmla="*/ 2208 w 2208"/>
                <a:gd name="T7" fmla="*/ 1910 h 2005"/>
                <a:gd name="T8" fmla="*/ 2113 w 2208"/>
                <a:gd name="T9" fmla="*/ 2005 h 2005"/>
                <a:gd name="T10" fmla="*/ 991 w 2208"/>
                <a:gd name="T11" fmla="*/ 2005 h 2005"/>
                <a:gd name="T12" fmla="*/ 1145 w 2208"/>
                <a:gd name="T13" fmla="*/ 1886 h 2005"/>
                <a:gd name="T14" fmla="*/ 2090 w 2208"/>
                <a:gd name="T15" fmla="*/ 1886 h 2005"/>
                <a:gd name="T16" fmla="*/ 2090 w 2208"/>
                <a:gd name="T17" fmla="*/ 547 h 2005"/>
                <a:gd name="T18" fmla="*/ 1745 w 2208"/>
                <a:gd name="T19" fmla="*/ 791 h 2005"/>
                <a:gd name="T20" fmla="*/ 1371 w 2208"/>
                <a:gd name="T21" fmla="*/ 119 h 2005"/>
                <a:gd name="T22" fmla="*/ 736 w 2208"/>
                <a:gd name="T23" fmla="*/ 119 h 2005"/>
                <a:gd name="T24" fmla="*/ 736 w 2208"/>
                <a:gd name="T25" fmla="*/ 672 h 2005"/>
                <a:gd name="T26" fmla="*/ 617 w 2208"/>
                <a:gd name="T27" fmla="*/ 666 h 2005"/>
                <a:gd name="T28" fmla="*/ 617 w 2208"/>
                <a:gd name="T29" fmla="*/ 95 h 2005"/>
                <a:gd name="T30" fmla="*/ 712 w 2208"/>
                <a:gd name="T31" fmla="*/ 0 h 2005"/>
                <a:gd name="T32" fmla="*/ 1419 w 2208"/>
                <a:gd name="T33" fmla="*/ 0 h 2005"/>
                <a:gd name="T34" fmla="*/ 1858 w 2208"/>
                <a:gd name="T35" fmla="*/ 505 h 2005"/>
                <a:gd name="T36" fmla="*/ 1454 w 2208"/>
                <a:gd name="T37" fmla="*/ 1022 h 2005"/>
                <a:gd name="T38" fmla="*/ 1454 w 2208"/>
                <a:gd name="T39" fmla="*/ 1117 h 2005"/>
                <a:gd name="T40" fmla="*/ 1837 w 2208"/>
                <a:gd name="T41" fmla="*/ 1117 h 2005"/>
                <a:gd name="T42" fmla="*/ 1837 w 2208"/>
                <a:gd name="T43" fmla="*/ 1022 h 2005"/>
                <a:gd name="T44" fmla="*/ 1454 w 2208"/>
                <a:gd name="T45" fmla="*/ 1022 h 2005"/>
                <a:gd name="T46" fmla="*/ 1454 w 2208"/>
                <a:gd name="T47" fmla="*/ 1285 h 2005"/>
                <a:gd name="T48" fmla="*/ 1454 w 2208"/>
                <a:gd name="T49" fmla="*/ 1380 h 2005"/>
                <a:gd name="T50" fmla="*/ 1837 w 2208"/>
                <a:gd name="T51" fmla="*/ 1380 h 2005"/>
                <a:gd name="T52" fmla="*/ 1837 w 2208"/>
                <a:gd name="T53" fmla="*/ 1285 h 2005"/>
                <a:gd name="T54" fmla="*/ 1454 w 2208"/>
                <a:gd name="T55" fmla="*/ 1285 h 2005"/>
                <a:gd name="T56" fmla="*/ 1454 w 2208"/>
                <a:gd name="T57" fmla="*/ 1548 h 2005"/>
                <a:gd name="T58" fmla="*/ 1454 w 2208"/>
                <a:gd name="T59" fmla="*/ 1647 h 2005"/>
                <a:gd name="T60" fmla="*/ 1717 w 2208"/>
                <a:gd name="T61" fmla="*/ 1647 h 2005"/>
                <a:gd name="T62" fmla="*/ 1717 w 2208"/>
                <a:gd name="T63" fmla="*/ 1548 h 2005"/>
                <a:gd name="T64" fmla="*/ 1454 w 2208"/>
                <a:gd name="T65" fmla="*/ 1548 h 2005"/>
                <a:gd name="T66" fmla="*/ 613 w 2208"/>
                <a:gd name="T67" fmla="*/ 1195 h 2005"/>
                <a:gd name="T68" fmla="*/ 390 w 2208"/>
                <a:gd name="T69" fmla="*/ 1417 h 2005"/>
                <a:gd name="T70" fmla="*/ 613 w 2208"/>
                <a:gd name="T71" fmla="*/ 1638 h 2005"/>
                <a:gd name="T72" fmla="*/ 835 w 2208"/>
                <a:gd name="T73" fmla="*/ 1417 h 2005"/>
                <a:gd name="T74" fmla="*/ 613 w 2208"/>
                <a:gd name="T75" fmla="*/ 1195 h 2005"/>
                <a:gd name="T76" fmla="*/ 613 w 2208"/>
                <a:gd name="T77" fmla="*/ 1550 h 2005"/>
                <a:gd name="T78" fmla="*/ 479 w 2208"/>
                <a:gd name="T79" fmla="*/ 1417 h 2005"/>
                <a:gd name="T80" fmla="*/ 613 w 2208"/>
                <a:gd name="T81" fmla="*/ 1284 h 2005"/>
                <a:gd name="T82" fmla="*/ 746 w 2208"/>
                <a:gd name="T83" fmla="*/ 1417 h 2005"/>
                <a:gd name="T84" fmla="*/ 613 w 2208"/>
                <a:gd name="T85" fmla="*/ 1550 h 2005"/>
                <a:gd name="T86" fmla="*/ 616 w 2208"/>
                <a:gd name="T87" fmla="*/ 784 h 2005"/>
                <a:gd name="T88" fmla="*/ 0 w 2208"/>
                <a:gd name="T89" fmla="*/ 1392 h 2005"/>
                <a:gd name="T90" fmla="*/ 616 w 2208"/>
                <a:gd name="T91" fmla="*/ 2005 h 2005"/>
                <a:gd name="T92" fmla="*/ 1225 w 2208"/>
                <a:gd name="T93" fmla="*/ 1392 h 2005"/>
                <a:gd name="T94" fmla="*/ 616 w 2208"/>
                <a:gd name="T95" fmla="*/ 784 h 2005"/>
                <a:gd name="T96" fmla="*/ 613 w 2208"/>
                <a:gd name="T97" fmla="*/ 1727 h 2005"/>
                <a:gd name="T98" fmla="*/ 168 w 2208"/>
                <a:gd name="T99" fmla="*/ 1417 h 2005"/>
                <a:gd name="T100" fmla="*/ 613 w 2208"/>
                <a:gd name="T101" fmla="*/ 1107 h 2005"/>
                <a:gd name="T102" fmla="*/ 1057 w 2208"/>
                <a:gd name="T103" fmla="*/ 1417 h 2005"/>
                <a:gd name="T104" fmla="*/ 613 w 2208"/>
                <a:gd name="T105" fmla="*/ 1727 h 2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8" h="2005">
                  <a:moveTo>
                    <a:pt x="1858" y="505"/>
                  </a:moveTo>
                  <a:cubicBezTo>
                    <a:pt x="1858" y="505"/>
                    <a:pt x="1858" y="505"/>
                    <a:pt x="1858" y="505"/>
                  </a:cubicBezTo>
                  <a:cubicBezTo>
                    <a:pt x="2208" y="345"/>
                    <a:pt x="2208" y="345"/>
                    <a:pt x="2208" y="345"/>
                  </a:cubicBezTo>
                  <a:cubicBezTo>
                    <a:pt x="2208" y="345"/>
                    <a:pt x="2208" y="345"/>
                    <a:pt x="2208" y="1910"/>
                  </a:cubicBezTo>
                  <a:cubicBezTo>
                    <a:pt x="2208" y="1957"/>
                    <a:pt x="2167" y="2005"/>
                    <a:pt x="2113" y="2005"/>
                  </a:cubicBezTo>
                  <a:cubicBezTo>
                    <a:pt x="2113" y="2005"/>
                    <a:pt x="2113" y="2005"/>
                    <a:pt x="991" y="2005"/>
                  </a:cubicBezTo>
                  <a:cubicBezTo>
                    <a:pt x="1050" y="1969"/>
                    <a:pt x="1098" y="1928"/>
                    <a:pt x="1145" y="1886"/>
                  </a:cubicBezTo>
                  <a:cubicBezTo>
                    <a:pt x="1145" y="1886"/>
                    <a:pt x="1145" y="1886"/>
                    <a:pt x="2090" y="1886"/>
                  </a:cubicBezTo>
                  <a:cubicBezTo>
                    <a:pt x="2090" y="1886"/>
                    <a:pt x="2090" y="1886"/>
                    <a:pt x="2090" y="547"/>
                  </a:cubicBezTo>
                  <a:cubicBezTo>
                    <a:pt x="2090" y="547"/>
                    <a:pt x="2090" y="547"/>
                    <a:pt x="1745" y="791"/>
                  </a:cubicBezTo>
                  <a:cubicBezTo>
                    <a:pt x="1745" y="791"/>
                    <a:pt x="1745" y="791"/>
                    <a:pt x="1371" y="119"/>
                  </a:cubicBezTo>
                  <a:cubicBezTo>
                    <a:pt x="1371" y="119"/>
                    <a:pt x="1371" y="119"/>
                    <a:pt x="736" y="119"/>
                  </a:cubicBezTo>
                  <a:cubicBezTo>
                    <a:pt x="736" y="119"/>
                    <a:pt x="736" y="119"/>
                    <a:pt x="736" y="672"/>
                  </a:cubicBezTo>
                  <a:cubicBezTo>
                    <a:pt x="694" y="666"/>
                    <a:pt x="658" y="666"/>
                    <a:pt x="617" y="666"/>
                  </a:cubicBezTo>
                  <a:cubicBezTo>
                    <a:pt x="617" y="666"/>
                    <a:pt x="617" y="666"/>
                    <a:pt x="617" y="95"/>
                  </a:cubicBezTo>
                  <a:cubicBezTo>
                    <a:pt x="617" y="41"/>
                    <a:pt x="658" y="0"/>
                    <a:pt x="712" y="0"/>
                  </a:cubicBezTo>
                  <a:cubicBezTo>
                    <a:pt x="712" y="0"/>
                    <a:pt x="712" y="0"/>
                    <a:pt x="1419" y="0"/>
                  </a:cubicBezTo>
                  <a:cubicBezTo>
                    <a:pt x="1419" y="0"/>
                    <a:pt x="1419" y="0"/>
                    <a:pt x="1858" y="505"/>
                  </a:cubicBezTo>
                  <a:close/>
                  <a:moveTo>
                    <a:pt x="1454" y="1022"/>
                  </a:moveTo>
                  <a:cubicBezTo>
                    <a:pt x="1454" y="1117"/>
                    <a:pt x="1454" y="1117"/>
                    <a:pt x="1454" y="1117"/>
                  </a:cubicBezTo>
                  <a:cubicBezTo>
                    <a:pt x="1837" y="1117"/>
                    <a:pt x="1837" y="1117"/>
                    <a:pt x="1837" y="1117"/>
                  </a:cubicBezTo>
                  <a:cubicBezTo>
                    <a:pt x="1837" y="1022"/>
                    <a:pt x="1837" y="1022"/>
                    <a:pt x="1837" y="1022"/>
                  </a:cubicBezTo>
                  <a:cubicBezTo>
                    <a:pt x="1454" y="1022"/>
                    <a:pt x="1454" y="1022"/>
                    <a:pt x="1454" y="1022"/>
                  </a:cubicBezTo>
                  <a:close/>
                  <a:moveTo>
                    <a:pt x="1454" y="1285"/>
                  </a:moveTo>
                  <a:cubicBezTo>
                    <a:pt x="1454" y="1380"/>
                    <a:pt x="1454" y="1380"/>
                    <a:pt x="1454" y="1380"/>
                  </a:cubicBezTo>
                  <a:cubicBezTo>
                    <a:pt x="1837" y="1380"/>
                    <a:pt x="1837" y="1380"/>
                    <a:pt x="1837" y="1380"/>
                  </a:cubicBezTo>
                  <a:cubicBezTo>
                    <a:pt x="1837" y="1285"/>
                    <a:pt x="1837" y="1285"/>
                    <a:pt x="1837" y="1285"/>
                  </a:cubicBezTo>
                  <a:cubicBezTo>
                    <a:pt x="1454" y="1285"/>
                    <a:pt x="1454" y="1285"/>
                    <a:pt x="1454" y="1285"/>
                  </a:cubicBezTo>
                  <a:close/>
                  <a:moveTo>
                    <a:pt x="1454" y="1548"/>
                  </a:moveTo>
                  <a:cubicBezTo>
                    <a:pt x="1454" y="1647"/>
                    <a:pt x="1454" y="1647"/>
                    <a:pt x="1454" y="1647"/>
                  </a:cubicBezTo>
                  <a:cubicBezTo>
                    <a:pt x="1717" y="1647"/>
                    <a:pt x="1717" y="1647"/>
                    <a:pt x="1717" y="1647"/>
                  </a:cubicBezTo>
                  <a:cubicBezTo>
                    <a:pt x="1717" y="1548"/>
                    <a:pt x="1717" y="1548"/>
                    <a:pt x="1717" y="1548"/>
                  </a:cubicBezTo>
                  <a:cubicBezTo>
                    <a:pt x="1454" y="1548"/>
                    <a:pt x="1454" y="1548"/>
                    <a:pt x="1454" y="1548"/>
                  </a:cubicBezTo>
                  <a:close/>
                  <a:moveTo>
                    <a:pt x="613" y="1195"/>
                  </a:moveTo>
                  <a:cubicBezTo>
                    <a:pt x="490" y="1195"/>
                    <a:pt x="390" y="1295"/>
                    <a:pt x="390" y="1417"/>
                  </a:cubicBezTo>
                  <a:cubicBezTo>
                    <a:pt x="390" y="1539"/>
                    <a:pt x="490" y="1638"/>
                    <a:pt x="613" y="1638"/>
                  </a:cubicBezTo>
                  <a:cubicBezTo>
                    <a:pt x="735" y="1638"/>
                    <a:pt x="835" y="1539"/>
                    <a:pt x="835" y="1417"/>
                  </a:cubicBezTo>
                  <a:cubicBezTo>
                    <a:pt x="835" y="1295"/>
                    <a:pt x="735" y="1195"/>
                    <a:pt x="613" y="1195"/>
                  </a:cubicBezTo>
                  <a:close/>
                  <a:moveTo>
                    <a:pt x="613" y="1550"/>
                  </a:moveTo>
                  <a:cubicBezTo>
                    <a:pt x="535" y="1550"/>
                    <a:pt x="479" y="1495"/>
                    <a:pt x="479" y="1417"/>
                  </a:cubicBezTo>
                  <a:cubicBezTo>
                    <a:pt x="479" y="1351"/>
                    <a:pt x="535" y="1284"/>
                    <a:pt x="613" y="1284"/>
                  </a:cubicBezTo>
                  <a:cubicBezTo>
                    <a:pt x="679" y="1284"/>
                    <a:pt x="746" y="1351"/>
                    <a:pt x="746" y="1417"/>
                  </a:cubicBezTo>
                  <a:cubicBezTo>
                    <a:pt x="746" y="1495"/>
                    <a:pt x="679" y="1550"/>
                    <a:pt x="613" y="1550"/>
                  </a:cubicBezTo>
                  <a:close/>
                  <a:moveTo>
                    <a:pt x="616" y="784"/>
                  </a:moveTo>
                  <a:cubicBezTo>
                    <a:pt x="275" y="784"/>
                    <a:pt x="0" y="1058"/>
                    <a:pt x="0" y="1392"/>
                  </a:cubicBezTo>
                  <a:cubicBezTo>
                    <a:pt x="0" y="1731"/>
                    <a:pt x="275" y="2005"/>
                    <a:pt x="616" y="2005"/>
                  </a:cubicBezTo>
                  <a:cubicBezTo>
                    <a:pt x="956" y="2005"/>
                    <a:pt x="1225" y="1731"/>
                    <a:pt x="1225" y="1392"/>
                  </a:cubicBezTo>
                  <a:cubicBezTo>
                    <a:pt x="1225" y="1058"/>
                    <a:pt x="956" y="784"/>
                    <a:pt x="616" y="784"/>
                  </a:cubicBezTo>
                  <a:close/>
                  <a:moveTo>
                    <a:pt x="613" y="1727"/>
                  </a:moveTo>
                  <a:cubicBezTo>
                    <a:pt x="335" y="1727"/>
                    <a:pt x="168" y="1417"/>
                    <a:pt x="168" y="1417"/>
                  </a:cubicBezTo>
                  <a:cubicBezTo>
                    <a:pt x="168" y="1417"/>
                    <a:pt x="335" y="1107"/>
                    <a:pt x="613" y="1107"/>
                  </a:cubicBezTo>
                  <a:cubicBezTo>
                    <a:pt x="891" y="1107"/>
                    <a:pt x="1057" y="1417"/>
                    <a:pt x="1057" y="1417"/>
                  </a:cubicBezTo>
                  <a:cubicBezTo>
                    <a:pt x="1057" y="1417"/>
                    <a:pt x="891" y="1727"/>
                    <a:pt x="613" y="172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defTabSz="932468"/>
              <a:endParaRPr lang="en-US">
                <a:solidFill>
                  <a:srgbClr val="404040"/>
                </a:solidFill>
              </a:endParaRPr>
            </a:p>
          </p:txBody>
        </p:sp>
      </p:grpSp>
    </p:spTree>
    <p:extLst>
      <p:ext uri="{BB962C8B-B14F-4D97-AF65-F5344CB8AC3E}">
        <p14:creationId xmlns:p14="http://schemas.microsoft.com/office/powerpoint/2010/main" val="1672999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p:nvPr/>
        </p:nvSpPr>
        <p:spPr>
          <a:xfrm>
            <a:off x="3262110" y="3622805"/>
            <a:ext cx="2926080" cy="2777995"/>
          </a:xfrm>
          <a:custGeom>
            <a:avLst/>
            <a:gdLst>
              <a:gd name="connsiteX0" fmla="*/ 0 w 5519364"/>
              <a:gd name="connsiteY0" fmla="*/ 0 h 1959110"/>
              <a:gd name="connsiteX1" fmla="*/ 5519364 w 5519364"/>
              <a:gd name="connsiteY1" fmla="*/ 0 h 1959110"/>
              <a:gd name="connsiteX2" fmla="*/ 5519364 w 5519364"/>
              <a:gd name="connsiteY2" fmla="*/ 1959110 h 1959110"/>
              <a:gd name="connsiteX3" fmla="*/ 0 w 5519364"/>
              <a:gd name="connsiteY3" fmla="*/ 1959110 h 1959110"/>
              <a:gd name="connsiteX4" fmla="*/ 0 w 5519364"/>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364" h="1959110">
                <a:moveTo>
                  <a:pt x="0" y="0"/>
                </a:moveTo>
                <a:lnTo>
                  <a:pt x="5519364" y="0"/>
                </a:lnTo>
                <a:lnTo>
                  <a:pt x="5519364"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ct val="35000"/>
              </a:spcAft>
            </a:pPr>
            <a:r>
              <a:rPr lang="en-US" sz="2800" dirty="0" smtClean="0">
                <a:gradFill>
                  <a:gsLst>
                    <a:gs pos="0">
                      <a:schemeClr val="tx1"/>
                    </a:gs>
                    <a:gs pos="100000">
                      <a:schemeClr val="tx1"/>
                    </a:gs>
                  </a:gsLst>
                  <a:lin ang="5400000" scaled="0"/>
                </a:gradFill>
              </a:rPr>
              <a:t>Load </a:t>
            </a:r>
            <a:r>
              <a:rPr lang="en-US" sz="2800" dirty="0">
                <a:gradFill>
                  <a:gsLst>
                    <a:gs pos="0">
                      <a:schemeClr val="tx1"/>
                    </a:gs>
                    <a:gs pos="100000">
                      <a:schemeClr val="tx1"/>
                    </a:gs>
                  </a:gsLst>
                  <a:lin ang="5400000" scaled="0"/>
                </a:gradFill>
              </a:rPr>
              <a:t/>
            </a:r>
            <a:br>
              <a:rPr lang="en-US" sz="2800" dirty="0">
                <a:gradFill>
                  <a:gsLst>
                    <a:gs pos="0">
                      <a:schemeClr val="tx1"/>
                    </a:gs>
                    <a:gs pos="100000">
                      <a:schemeClr val="tx1"/>
                    </a:gs>
                  </a:gsLst>
                  <a:lin ang="5400000" scaled="0"/>
                </a:gradFill>
              </a:rPr>
            </a:br>
            <a:r>
              <a:rPr lang="en-US" sz="2800" dirty="0" smtClean="0">
                <a:gradFill>
                  <a:gsLst>
                    <a:gs pos="0">
                      <a:schemeClr val="tx1"/>
                    </a:gs>
                    <a:gs pos="100000">
                      <a:schemeClr val="tx1"/>
                    </a:gs>
                  </a:gsLst>
                  <a:lin ang="5400000" scaled="0"/>
                </a:gradFill>
              </a:rPr>
              <a:t>testing</a:t>
            </a:r>
            <a:r>
              <a:rPr lang="en-US" sz="2800" dirty="0">
                <a:gradFill>
                  <a:gsLst>
                    <a:gs pos="0">
                      <a:schemeClr val="tx1"/>
                    </a:gs>
                    <a:gs pos="100000">
                      <a:schemeClr val="tx1"/>
                    </a:gs>
                  </a:gsLst>
                  <a:lin ang="5400000" scaled="0"/>
                </a:gradFill>
              </a:rPr>
              <a:t>: </a:t>
            </a:r>
            <a:endParaRPr lang="en-US" sz="2600" dirty="0">
              <a:gradFill>
                <a:gsLst>
                  <a:gs pos="0">
                    <a:schemeClr val="tx1"/>
                  </a:gs>
                  <a:gs pos="100000">
                    <a:schemeClr val="tx1"/>
                  </a:gs>
                </a:gsLst>
                <a:lin ang="5400000" scaled="0"/>
              </a:gradFill>
            </a:endParaRPr>
          </a:p>
          <a:p>
            <a:pPr defTabSz="1155700">
              <a:lnSpc>
                <a:spcPct val="90000"/>
              </a:lnSpc>
              <a:spcBef>
                <a:spcPct val="0"/>
              </a:spcBef>
              <a:spcAft>
                <a:spcPts val="1800"/>
              </a:spcAft>
            </a:pPr>
            <a:r>
              <a:rPr lang="es-PE" sz="2000" dirty="0"/>
              <a:t>¿Cómo se comporta mi aplicación frente a una carga de usuarios esperados?</a:t>
            </a:r>
            <a:endParaRPr lang="en-US" sz="2000" dirty="0">
              <a:gradFill>
                <a:gsLst>
                  <a:gs pos="0">
                    <a:schemeClr val="tx1"/>
                  </a:gs>
                  <a:gs pos="100000">
                    <a:schemeClr val="tx1"/>
                  </a:gs>
                </a:gsLst>
                <a:lin ang="5400000" scaled="0"/>
              </a:gradFill>
            </a:endParaRPr>
          </a:p>
        </p:txBody>
      </p:sp>
      <p:sp>
        <p:nvSpPr>
          <p:cNvPr id="6" name="Freeform 7"/>
          <p:cNvSpPr/>
          <p:nvPr/>
        </p:nvSpPr>
        <p:spPr>
          <a:xfrm>
            <a:off x="271463" y="3622805"/>
            <a:ext cx="2926080" cy="2777995"/>
          </a:xfrm>
          <a:custGeom>
            <a:avLst/>
            <a:gdLst>
              <a:gd name="connsiteX0" fmla="*/ 0 w 5270415"/>
              <a:gd name="connsiteY0" fmla="*/ 0 h 1959110"/>
              <a:gd name="connsiteX1" fmla="*/ 5270415 w 5270415"/>
              <a:gd name="connsiteY1" fmla="*/ 0 h 1959110"/>
              <a:gd name="connsiteX2" fmla="*/ 5270415 w 5270415"/>
              <a:gd name="connsiteY2" fmla="*/ 1959110 h 1959110"/>
              <a:gd name="connsiteX3" fmla="*/ 0 w 5270415"/>
              <a:gd name="connsiteY3" fmla="*/ 1959110 h 1959110"/>
              <a:gd name="connsiteX4" fmla="*/ 0 w 5270415"/>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415" h="1959110">
                <a:moveTo>
                  <a:pt x="0" y="0"/>
                </a:moveTo>
                <a:lnTo>
                  <a:pt x="5270415" y="0"/>
                </a:lnTo>
                <a:lnTo>
                  <a:pt x="5270415"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ts val="1800"/>
              </a:spcAft>
            </a:pPr>
            <a:r>
              <a:rPr lang="en-US" sz="2800" dirty="0" smtClean="0">
                <a:gradFill>
                  <a:gsLst>
                    <a:gs pos="0">
                      <a:schemeClr val="tx1"/>
                    </a:gs>
                    <a:gs pos="100000">
                      <a:schemeClr val="tx1"/>
                    </a:gs>
                  </a:gsLst>
                  <a:lin ang="5400000" scaled="0"/>
                </a:gradFill>
              </a:rPr>
              <a:t>Performance </a:t>
            </a:r>
            <a:br>
              <a:rPr lang="en-US" sz="2800" dirty="0" smtClean="0">
                <a:gradFill>
                  <a:gsLst>
                    <a:gs pos="0">
                      <a:schemeClr val="tx1"/>
                    </a:gs>
                    <a:gs pos="100000">
                      <a:schemeClr val="tx1"/>
                    </a:gs>
                  </a:gsLst>
                  <a:lin ang="5400000" scaled="0"/>
                </a:gradFill>
              </a:rPr>
            </a:br>
            <a:r>
              <a:rPr lang="en-US" sz="2800" dirty="0" smtClean="0">
                <a:gradFill>
                  <a:gsLst>
                    <a:gs pos="0">
                      <a:schemeClr val="tx1"/>
                    </a:gs>
                    <a:gs pos="100000">
                      <a:schemeClr val="tx1"/>
                    </a:gs>
                  </a:gsLst>
                  <a:lin ang="5400000" scaled="0"/>
                </a:gradFill>
              </a:rPr>
              <a:t>testing: </a:t>
            </a:r>
            <a:endParaRPr lang="en-US" sz="2400" dirty="0">
              <a:gradFill>
                <a:gsLst>
                  <a:gs pos="0">
                    <a:schemeClr val="tx1"/>
                  </a:gs>
                  <a:gs pos="100000">
                    <a:schemeClr val="tx1"/>
                  </a:gs>
                </a:gsLst>
                <a:lin ang="5400000" scaled="0"/>
              </a:gradFill>
            </a:endParaRPr>
          </a:p>
          <a:p>
            <a:pPr defTabSz="1155700">
              <a:lnSpc>
                <a:spcPct val="90000"/>
              </a:lnSpc>
              <a:spcBef>
                <a:spcPct val="0"/>
              </a:spcBef>
              <a:spcAft>
                <a:spcPts val="1800"/>
              </a:spcAft>
            </a:pPr>
            <a:r>
              <a:rPr lang="es-ES" sz="2000" dirty="0">
                <a:gradFill>
                  <a:gsLst>
                    <a:gs pos="0">
                      <a:schemeClr val="tx1"/>
                    </a:gs>
                    <a:gs pos="100000">
                      <a:schemeClr val="tx1"/>
                    </a:gs>
                  </a:gsLst>
                  <a:lin ang="5400000" scaled="0"/>
                </a:gradFill>
              </a:rPr>
              <a:t>¿Qué tan rápido va mi código?</a:t>
            </a:r>
            <a:endParaRPr lang="en-US" sz="2000" dirty="0">
              <a:gradFill>
                <a:gsLst>
                  <a:gs pos="0">
                    <a:schemeClr val="tx1"/>
                  </a:gs>
                  <a:gs pos="100000">
                    <a:schemeClr val="tx1"/>
                  </a:gs>
                </a:gsLst>
                <a:lin ang="5400000" scaled="0"/>
              </a:gradFill>
            </a:endParaRPr>
          </a:p>
        </p:txBody>
      </p:sp>
      <p:sp>
        <p:nvSpPr>
          <p:cNvPr id="7" name="Freeform 11"/>
          <p:cNvSpPr/>
          <p:nvPr/>
        </p:nvSpPr>
        <p:spPr>
          <a:xfrm>
            <a:off x="6251019" y="3622805"/>
            <a:ext cx="2926080" cy="2777995"/>
          </a:xfrm>
          <a:custGeom>
            <a:avLst/>
            <a:gdLst>
              <a:gd name="connsiteX0" fmla="*/ 0 w 5318939"/>
              <a:gd name="connsiteY0" fmla="*/ 0 h 1959110"/>
              <a:gd name="connsiteX1" fmla="*/ 5318939 w 5318939"/>
              <a:gd name="connsiteY1" fmla="*/ 0 h 1959110"/>
              <a:gd name="connsiteX2" fmla="*/ 5318939 w 5318939"/>
              <a:gd name="connsiteY2" fmla="*/ 1959110 h 1959110"/>
              <a:gd name="connsiteX3" fmla="*/ 0 w 5318939"/>
              <a:gd name="connsiteY3" fmla="*/ 1959110 h 1959110"/>
              <a:gd name="connsiteX4" fmla="*/ 0 w 5318939"/>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939" h="1959110">
                <a:moveTo>
                  <a:pt x="0" y="0"/>
                </a:moveTo>
                <a:lnTo>
                  <a:pt x="5318939" y="0"/>
                </a:lnTo>
                <a:lnTo>
                  <a:pt x="5318939"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ct val="35000"/>
              </a:spcAft>
            </a:pPr>
            <a:r>
              <a:rPr lang="en-US" sz="2800" dirty="0" smtClean="0">
                <a:gradFill>
                  <a:gsLst>
                    <a:gs pos="0">
                      <a:schemeClr val="tx1"/>
                    </a:gs>
                    <a:gs pos="100000">
                      <a:schemeClr val="tx1"/>
                    </a:gs>
                  </a:gsLst>
                  <a:lin ang="5400000" scaled="0"/>
                </a:gradFill>
              </a:rPr>
              <a:t>Stress </a:t>
            </a:r>
            <a:r>
              <a:rPr lang="en-US" sz="2800" dirty="0">
                <a:gradFill>
                  <a:gsLst>
                    <a:gs pos="0">
                      <a:schemeClr val="tx1"/>
                    </a:gs>
                    <a:gs pos="100000">
                      <a:schemeClr val="tx1"/>
                    </a:gs>
                  </a:gsLst>
                  <a:lin ang="5400000" scaled="0"/>
                </a:gradFill>
              </a:rPr>
              <a:t/>
            </a:r>
            <a:br>
              <a:rPr lang="en-US" sz="2800" dirty="0">
                <a:gradFill>
                  <a:gsLst>
                    <a:gs pos="0">
                      <a:schemeClr val="tx1"/>
                    </a:gs>
                    <a:gs pos="100000">
                      <a:schemeClr val="tx1"/>
                    </a:gs>
                  </a:gsLst>
                  <a:lin ang="5400000" scaled="0"/>
                </a:gradFill>
              </a:rPr>
            </a:br>
            <a:r>
              <a:rPr lang="en-US" sz="2800" dirty="0" smtClean="0">
                <a:gradFill>
                  <a:gsLst>
                    <a:gs pos="0">
                      <a:schemeClr val="tx1"/>
                    </a:gs>
                    <a:gs pos="100000">
                      <a:schemeClr val="tx1"/>
                    </a:gs>
                  </a:gsLst>
                  <a:lin ang="5400000" scaled="0"/>
                </a:gradFill>
              </a:rPr>
              <a:t>testing</a:t>
            </a:r>
            <a:r>
              <a:rPr lang="en-US" sz="2800" dirty="0">
                <a:gradFill>
                  <a:gsLst>
                    <a:gs pos="0">
                      <a:schemeClr val="tx1"/>
                    </a:gs>
                    <a:gs pos="100000">
                      <a:schemeClr val="tx1"/>
                    </a:gs>
                  </a:gsLst>
                  <a:lin ang="5400000" scaled="0"/>
                </a:gradFill>
              </a:rPr>
              <a:t>: </a:t>
            </a:r>
            <a:endParaRPr lang="en-US" sz="2600" dirty="0">
              <a:gradFill>
                <a:gsLst>
                  <a:gs pos="0">
                    <a:schemeClr val="tx1"/>
                  </a:gs>
                  <a:gs pos="100000">
                    <a:schemeClr val="tx1"/>
                  </a:gs>
                </a:gsLst>
                <a:lin ang="5400000" scaled="0"/>
              </a:gradFill>
            </a:endParaRPr>
          </a:p>
          <a:p>
            <a:pPr lvl="1" defTabSz="1155700">
              <a:lnSpc>
                <a:spcPct val="90000"/>
              </a:lnSpc>
              <a:spcBef>
                <a:spcPct val="0"/>
              </a:spcBef>
              <a:spcAft>
                <a:spcPts val="1800"/>
              </a:spcAft>
            </a:pPr>
            <a:r>
              <a:rPr lang="es-ES" sz="2000" dirty="0">
                <a:gradFill>
                  <a:gsLst>
                    <a:gs pos="0">
                      <a:schemeClr val="tx1"/>
                    </a:gs>
                    <a:gs pos="100000">
                      <a:schemeClr val="tx1"/>
                    </a:gs>
                  </a:gsLst>
                  <a:lin ang="5400000" scaled="0"/>
                </a:gradFill>
              </a:rPr>
              <a:t>¿Cuál es el punto máximo de usuarios antes de perder performance?</a:t>
            </a:r>
            <a:endParaRPr lang="en-US" sz="2000" dirty="0">
              <a:gradFill>
                <a:gsLst>
                  <a:gs pos="0">
                    <a:schemeClr val="tx1"/>
                  </a:gs>
                  <a:gs pos="100000">
                    <a:schemeClr val="tx1"/>
                  </a:gs>
                </a:gsLst>
                <a:lin ang="5400000" scaled="0"/>
              </a:gradFill>
            </a:endParaRPr>
          </a:p>
        </p:txBody>
      </p:sp>
      <p:sp>
        <p:nvSpPr>
          <p:cNvPr id="8" name="Freeform 13"/>
          <p:cNvSpPr/>
          <p:nvPr/>
        </p:nvSpPr>
        <p:spPr>
          <a:xfrm>
            <a:off x="9240798" y="3622805"/>
            <a:ext cx="2926080" cy="2777995"/>
          </a:xfrm>
          <a:custGeom>
            <a:avLst/>
            <a:gdLst>
              <a:gd name="connsiteX0" fmla="*/ 0 w 5331916"/>
              <a:gd name="connsiteY0" fmla="*/ 0 h 1959110"/>
              <a:gd name="connsiteX1" fmla="*/ 5331916 w 5331916"/>
              <a:gd name="connsiteY1" fmla="*/ 0 h 1959110"/>
              <a:gd name="connsiteX2" fmla="*/ 5331916 w 5331916"/>
              <a:gd name="connsiteY2" fmla="*/ 1959110 h 1959110"/>
              <a:gd name="connsiteX3" fmla="*/ 0 w 5331916"/>
              <a:gd name="connsiteY3" fmla="*/ 1959110 h 1959110"/>
              <a:gd name="connsiteX4" fmla="*/ 0 w 5331916"/>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1916" h="1959110">
                <a:moveTo>
                  <a:pt x="0" y="0"/>
                </a:moveTo>
                <a:lnTo>
                  <a:pt x="5331916" y="0"/>
                </a:lnTo>
                <a:lnTo>
                  <a:pt x="5331916" y="1959110"/>
                </a:lnTo>
                <a:lnTo>
                  <a:pt x="0" y="195911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155700">
              <a:lnSpc>
                <a:spcPct val="90000"/>
              </a:lnSpc>
              <a:spcBef>
                <a:spcPct val="0"/>
              </a:spcBef>
              <a:spcAft>
                <a:spcPct val="35000"/>
              </a:spcAft>
            </a:pPr>
            <a:r>
              <a:rPr lang="en-US" sz="2800" dirty="0" smtClean="0">
                <a:gradFill>
                  <a:gsLst>
                    <a:gs pos="0">
                      <a:schemeClr val="tx1"/>
                    </a:gs>
                    <a:gs pos="100000">
                      <a:schemeClr val="tx1"/>
                    </a:gs>
                  </a:gsLst>
                  <a:lin ang="5400000" scaled="0"/>
                </a:gradFill>
              </a:rPr>
              <a:t>Capacity </a:t>
            </a:r>
            <a:r>
              <a:rPr lang="en-US" sz="2800" dirty="0">
                <a:gradFill>
                  <a:gsLst>
                    <a:gs pos="0">
                      <a:schemeClr val="tx1"/>
                    </a:gs>
                    <a:gs pos="100000">
                      <a:schemeClr val="tx1"/>
                    </a:gs>
                  </a:gsLst>
                  <a:lin ang="5400000" scaled="0"/>
                </a:gradFill>
              </a:rPr>
              <a:t>p</a:t>
            </a:r>
            <a:r>
              <a:rPr lang="en-US" sz="2800" dirty="0" smtClean="0">
                <a:gradFill>
                  <a:gsLst>
                    <a:gs pos="0">
                      <a:schemeClr val="tx1"/>
                    </a:gs>
                    <a:gs pos="100000">
                      <a:schemeClr val="tx1"/>
                    </a:gs>
                  </a:gsLst>
                  <a:lin ang="5400000" scaled="0"/>
                </a:gradFill>
              </a:rPr>
              <a:t>lanning</a:t>
            </a:r>
            <a:r>
              <a:rPr lang="en-US" sz="2800" dirty="0">
                <a:gradFill>
                  <a:gsLst>
                    <a:gs pos="0">
                      <a:schemeClr val="tx1"/>
                    </a:gs>
                    <a:gs pos="100000">
                      <a:schemeClr val="tx1"/>
                    </a:gs>
                  </a:gsLst>
                  <a:lin ang="5400000" scaled="0"/>
                </a:gradFill>
              </a:rPr>
              <a:t>: </a:t>
            </a:r>
            <a:endParaRPr lang="en-US" sz="2600" dirty="0">
              <a:gradFill>
                <a:gsLst>
                  <a:gs pos="0">
                    <a:schemeClr val="tx1"/>
                  </a:gs>
                  <a:gs pos="100000">
                    <a:schemeClr val="tx1"/>
                  </a:gs>
                </a:gsLst>
                <a:lin ang="5400000" scaled="0"/>
              </a:gradFill>
            </a:endParaRPr>
          </a:p>
          <a:p>
            <a:pPr defTabSz="1155700">
              <a:lnSpc>
                <a:spcPct val="90000"/>
              </a:lnSpc>
              <a:spcBef>
                <a:spcPct val="0"/>
              </a:spcBef>
              <a:spcAft>
                <a:spcPts val="1800"/>
              </a:spcAft>
            </a:pPr>
            <a:r>
              <a:rPr lang="es-PE" sz="2000" dirty="0"/>
              <a:t>¿Cuál debe ser la capacidad futura de mi aplicación?</a:t>
            </a:r>
            <a:endParaRPr lang="en-US" sz="2000" dirty="0">
              <a:gradFill>
                <a:gsLst>
                  <a:gs pos="0">
                    <a:schemeClr val="tx1"/>
                  </a:gs>
                  <a:gs pos="100000">
                    <a:schemeClr val="tx1"/>
                  </a:gs>
                </a:gsLst>
                <a:lin ang="5400000" scaled="0"/>
              </a:gradFill>
            </a:endParaRPr>
          </a:p>
        </p:txBody>
      </p:sp>
      <p:sp>
        <p:nvSpPr>
          <p:cNvPr id="9" name="Title 1"/>
          <p:cNvSpPr>
            <a:spLocks noGrp="1"/>
          </p:cNvSpPr>
          <p:nvPr>
            <p:ph type="title"/>
          </p:nvPr>
        </p:nvSpPr>
        <p:spPr>
          <a:xfrm>
            <a:off x="274639" y="295274"/>
            <a:ext cx="11889564" cy="917575"/>
          </a:xfrm>
        </p:spPr>
        <p:txBody>
          <a:bodyPr/>
          <a:lstStyle/>
          <a:p>
            <a:r>
              <a:rPr lang="en-US" dirty="0" smtClean="0"/>
              <a:t>¿PORQUE HACER PUEBAS DE CARGA? </a:t>
            </a:r>
            <a:endParaRPr lang="en-US" dirty="0"/>
          </a:p>
        </p:txBody>
      </p:sp>
      <p:sp>
        <p:nvSpPr>
          <p:cNvPr id="10" name="Rectangle 18"/>
          <p:cNvSpPr/>
          <p:nvPr/>
        </p:nvSpPr>
        <p:spPr bwMode="auto">
          <a:xfrm>
            <a:off x="271463" y="1688297"/>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smtClean="0">
                <a:gradFill>
                  <a:gsLst>
                    <a:gs pos="0">
                      <a:srgbClr val="FFFFFF"/>
                    </a:gs>
                    <a:gs pos="100000">
                      <a:srgbClr val="FFFFFF"/>
                    </a:gs>
                  </a:gsLst>
                  <a:lin ang="5400000" scaled="0"/>
                </a:gradFill>
                <a:ea typeface="Segoe UI" pitchFamily="34" charset="0"/>
                <a:cs typeface="Segoe UI" pitchFamily="34" charset="0"/>
              </a:rPr>
              <a:t>1</a:t>
            </a:r>
          </a:p>
        </p:txBody>
      </p:sp>
      <p:sp>
        <p:nvSpPr>
          <p:cNvPr id="11" name="Rectangle 103"/>
          <p:cNvSpPr/>
          <p:nvPr/>
        </p:nvSpPr>
        <p:spPr bwMode="auto">
          <a:xfrm>
            <a:off x="3262110" y="1688297"/>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2</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04"/>
          <p:cNvSpPr/>
          <p:nvPr/>
        </p:nvSpPr>
        <p:spPr bwMode="auto">
          <a:xfrm>
            <a:off x="6251019" y="1688297"/>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3</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05"/>
          <p:cNvSpPr/>
          <p:nvPr/>
        </p:nvSpPr>
        <p:spPr bwMode="auto">
          <a:xfrm>
            <a:off x="9240798" y="1688297"/>
            <a:ext cx="2926080" cy="1947672"/>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600" b="1" dirty="0">
                <a:gradFill>
                  <a:gsLst>
                    <a:gs pos="0">
                      <a:srgbClr val="FFFFFF"/>
                    </a:gs>
                    <a:gs pos="100000">
                      <a:srgbClr val="FFFFFF"/>
                    </a:gs>
                  </a:gsLst>
                  <a:lin ang="5400000" scaled="0"/>
                </a:gradFill>
                <a:ea typeface="Segoe UI" pitchFamily="34" charset="0"/>
                <a:cs typeface="Segoe UI" pitchFamily="34" charset="0"/>
              </a:rPr>
              <a:t>4</a:t>
            </a:r>
            <a:endParaRPr lang="en-US" sz="9600" b="1"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090079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decel="10000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par>
                                <p:cTn id="23" presetID="10" presetClass="exit" presetSubtype="0" fill="hold" grpId="1"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1" decel="10000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0-#ppt_h/2"/>
                                          </p:val>
                                        </p:tav>
                                        <p:tav tm="100000">
                                          <p:val>
                                            <p:strVal val="#ppt_y"/>
                                          </p:val>
                                        </p:tav>
                                      </p:tavLst>
                                    </p:anim>
                                  </p:childTnLst>
                                </p:cTn>
                              </p:par>
                              <p:par>
                                <p:cTn id="32" presetID="10" presetClass="exit" presetSubtype="0" fill="hold" grpId="1" nodeType="with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1" decel="10000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0-#ppt_h/2"/>
                                          </p:val>
                                        </p:tav>
                                        <p:tav tm="100000">
                                          <p:val>
                                            <p:strVal val="#ppt_y"/>
                                          </p:val>
                                        </p:tav>
                                      </p:tavLst>
                                    </p:anim>
                                  </p:childTnLst>
                                </p:cTn>
                              </p:par>
                              <p:par>
                                <p:cTn id="41" presetID="10" presetClass="exit" presetSubtype="0" fill="hold" grpId="1" nodeType="withEffect">
                                  <p:stCondLst>
                                    <p:cond delay="0"/>
                                  </p:stCondLst>
                                  <p:childTnLst>
                                    <p:animEffect transition="out" filter="fade">
                                      <p:cBhvr>
                                        <p:cTn id="42" dur="500"/>
                                        <p:tgtEl>
                                          <p:spTgt spid="12"/>
                                        </p:tgtEl>
                                      </p:cBhvr>
                                    </p:animEffect>
                                    <p:set>
                                      <p:cBhvr>
                                        <p:cTn id="43" dur="1" fill="hold">
                                          <p:stCondLst>
                                            <p:cond delay="49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1" decel="10000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ppt_x"/>
                                          </p:val>
                                        </p:tav>
                                        <p:tav tm="100000">
                                          <p:val>
                                            <p:strVal val="#ppt_x"/>
                                          </p:val>
                                        </p:tav>
                                      </p:tavLst>
                                    </p:anim>
                                    <p:anim calcmode="lin" valueType="num">
                                      <p:cBhvr additive="base">
                                        <p:cTn id="49" dur="500" fill="hold"/>
                                        <p:tgtEl>
                                          <p:spTgt spid="8"/>
                                        </p:tgtEl>
                                        <p:attrNameLst>
                                          <p:attrName>ppt_y</p:attrName>
                                        </p:attrNameLst>
                                      </p:cBhvr>
                                      <p:tavLst>
                                        <p:tav tm="0">
                                          <p:val>
                                            <p:strVal val="0-#ppt_h/2"/>
                                          </p:val>
                                        </p:tav>
                                        <p:tav tm="100000">
                                          <p:val>
                                            <p:strVal val="#ppt_y"/>
                                          </p:val>
                                        </p:tav>
                                      </p:tavLst>
                                    </p:anim>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idx="4294967295"/>
          </p:nvPr>
        </p:nvSpPr>
        <p:spPr>
          <a:xfrm>
            <a:off x="1600200" y="1981200"/>
            <a:ext cx="5321300" cy="1574800"/>
          </a:xfrm>
        </p:spPr>
        <p:txBody>
          <a:bodyPr/>
          <a:lstStyle/>
          <a:p>
            <a:r>
              <a:rPr lang="en-US" dirty="0" smtClean="0"/>
              <a:t>Demo</a:t>
            </a:r>
            <a:endParaRPr lang="en-US" dirty="0"/>
          </a:p>
        </p:txBody>
      </p:sp>
      <p:sp>
        <p:nvSpPr>
          <p:cNvPr id="6" name="Text Placeholder 4"/>
          <p:cNvSpPr>
            <a:spLocks noGrp="1"/>
          </p:cNvSpPr>
          <p:nvPr>
            <p:ph type="body" sz="quarter" idx="4294967295"/>
          </p:nvPr>
        </p:nvSpPr>
        <p:spPr>
          <a:xfrm>
            <a:off x="1409700" y="2768600"/>
            <a:ext cx="8229600" cy="1828800"/>
          </a:xfrm>
          <a:prstGeom prst="rect">
            <a:avLst/>
          </a:prstGeom>
        </p:spPr>
        <p:txBody>
          <a:bodyPr/>
          <a:lstStyle/>
          <a:p>
            <a:r>
              <a:rPr lang="en-US" dirty="0" smtClean="0"/>
              <a:t>On-</a:t>
            </a:r>
            <a:r>
              <a:rPr lang="en-US" dirty="0" err="1" smtClean="0"/>
              <a:t>Prem</a:t>
            </a:r>
            <a:r>
              <a:rPr lang="en-US" dirty="0" smtClean="0"/>
              <a:t> Load Testing</a:t>
            </a:r>
            <a:endParaRPr lang="en-US" dirty="0"/>
          </a:p>
        </p:txBody>
      </p:sp>
    </p:spTree>
    <p:extLst>
      <p:ext uri="{BB962C8B-B14F-4D97-AF65-F5344CB8AC3E}">
        <p14:creationId xmlns:p14="http://schemas.microsoft.com/office/powerpoint/2010/main" val="2790980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30"/>
          <p:cNvSpPr/>
          <p:nvPr/>
        </p:nvSpPr>
        <p:spPr>
          <a:xfrm>
            <a:off x="1792662" y="2795015"/>
            <a:ext cx="3108960" cy="1159330"/>
          </a:xfrm>
          <a:custGeom>
            <a:avLst/>
            <a:gdLst>
              <a:gd name="connsiteX0" fmla="*/ 0 w 3147555"/>
              <a:gd name="connsiteY0" fmla="*/ 0 h 1159330"/>
              <a:gd name="connsiteX1" fmla="*/ 3147555 w 3147555"/>
              <a:gd name="connsiteY1" fmla="*/ 0 h 1159330"/>
              <a:gd name="connsiteX2" fmla="*/ 3147555 w 3147555"/>
              <a:gd name="connsiteY2" fmla="*/ 1159330 h 1159330"/>
              <a:gd name="connsiteX3" fmla="*/ 0 w 3147555"/>
              <a:gd name="connsiteY3" fmla="*/ 1159330 h 1159330"/>
              <a:gd name="connsiteX4" fmla="*/ 0 w 3147555"/>
              <a:gd name="connsiteY4" fmla="*/ 0 h 1159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7555" h="1159330">
                <a:moveTo>
                  <a:pt x="0" y="0"/>
                </a:moveTo>
                <a:lnTo>
                  <a:pt x="3147555" y="0"/>
                </a:lnTo>
                <a:lnTo>
                  <a:pt x="3147555" y="1159330"/>
                </a:lnTo>
                <a:lnTo>
                  <a:pt x="0" y="115933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ctr" anchorCtr="0">
            <a:noAutofit/>
          </a:bodyPr>
          <a:lstStyle/>
          <a:p>
            <a:pPr defTabSz="1066800">
              <a:lnSpc>
                <a:spcPct val="90000"/>
              </a:lnSpc>
              <a:spcBef>
                <a:spcPct val="0"/>
              </a:spcBef>
              <a:spcAft>
                <a:spcPct val="35000"/>
              </a:spcAft>
            </a:pPr>
            <a:r>
              <a:rPr lang="en-US" sz="2400" dirty="0" smtClean="0">
                <a:gradFill>
                  <a:gsLst>
                    <a:gs pos="2917">
                      <a:schemeClr val="tx1"/>
                    </a:gs>
                    <a:gs pos="100000">
                      <a:schemeClr val="tx1"/>
                    </a:gs>
                  </a:gsLst>
                  <a:lin ang="5400000" scaled="0"/>
                </a:gradFill>
                <a:latin typeface="+mj-lt"/>
              </a:rPr>
              <a:t>Install your software/agents</a:t>
            </a:r>
            <a:endParaRPr lang="en-US" sz="2400" dirty="0">
              <a:gradFill>
                <a:gsLst>
                  <a:gs pos="2917">
                    <a:schemeClr val="tx1"/>
                  </a:gs>
                  <a:gs pos="100000">
                    <a:schemeClr val="tx1"/>
                  </a:gs>
                </a:gsLst>
                <a:lin ang="5400000" scaled="0"/>
              </a:gradFill>
              <a:latin typeface="+mj-lt"/>
            </a:endParaRPr>
          </a:p>
        </p:txBody>
      </p:sp>
      <p:sp>
        <p:nvSpPr>
          <p:cNvPr id="6" name="Rectangle 31"/>
          <p:cNvSpPr/>
          <p:nvPr/>
        </p:nvSpPr>
        <p:spPr>
          <a:xfrm>
            <a:off x="508827" y="2792279"/>
            <a:ext cx="1229168" cy="1159869"/>
          </a:xfrm>
          <a:prstGeom prst="rect">
            <a:avLst/>
          </a:prstGeom>
          <a:blipFill rotWithShape="1">
            <a:blip r:embed="rId2"/>
            <a:srcRect/>
            <a:stretch>
              <a:fillRect t="-8474" b="-168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Freeform 33"/>
          <p:cNvSpPr/>
          <p:nvPr/>
        </p:nvSpPr>
        <p:spPr>
          <a:xfrm>
            <a:off x="1792662" y="4032274"/>
            <a:ext cx="3108960" cy="1159330"/>
          </a:xfrm>
          <a:custGeom>
            <a:avLst/>
            <a:gdLst>
              <a:gd name="connsiteX0" fmla="*/ 0 w 3266159"/>
              <a:gd name="connsiteY0" fmla="*/ 0 h 1159330"/>
              <a:gd name="connsiteX1" fmla="*/ 3266159 w 3266159"/>
              <a:gd name="connsiteY1" fmla="*/ 0 h 1159330"/>
              <a:gd name="connsiteX2" fmla="*/ 3266159 w 3266159"/>
              <a:gd name="connsiteY2" fmla="*/ 1159330 h 1159330"/>
              <a:gd name="connsiteX3" fmla="*/ 0 w 3266159"/>
              <a:gd name="connsiteY3" fmla="*/ 1159330 h 1159330"/>
              <a:gd name="connsiteX4" fmla="*/ 0 w 3266159"/>
              <a:gd name="connsiteY4" fmla="*/ 0 h 1159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6159" h="1159330">
                <a:moveTo>
                  <a:pt x="0" y="0"/>
                </a:moveTo>
                <a:lnTo>
                  <a:pt x="3266159" y="0"/>
                </a:lnTo>
                <a:lnTo>
                  <a:pt x="3266159" y="1159330"/>
                </a:lnTo>
                <a:lnTo>
                  <a:pt x="0" y="115933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ctr" anchorCtr="0">
            <a:noAutofit/>
          </a:bodyPr>
          <a:lstStyle/>
          <a:p>
            <a:pPr defTabSz="1066800">
              <a:lnSpc>
                <a:spcPct val="90000"/>
              </a:lnSpc>
              <a:spcBef>
                <a:spcPct val="0"/>
              </a:spcBef>
              <a:spcAft>
                <a:spcPct val="35000"/>
              </a:spcAft>
            </a:pPr>
            <a:r>
              <a:rPr lang="en-US" sz="2400" dirty="0" smtClean="0">
                <a:gradFill>
                  <a:gsLst>
                    <a:gs pos="2917">
                      <a:schemeClr val="tx1"/>
                    </a:gs>
                    <a:gs pos="100000">
                      <a:schemeClr val="tx1"/>
                    </a:gs>
                  </a:gsLst>
                  <a:lin ang="5400000" scaled="0"/>
                </a:gradFill>
                <a:latin typeface="+mj-lt"/>
              </a:rPr>
              <a:t>Physically setup computers</a:t>
            </a:r>
            <a:endParaRPr lang="en-US" sz="2400" dirty="0">
              <a:gradFill>
                <a:gsLst>
                  <a:gs pos="2917">
                    <a:schemeClr val="tx1"/>
                  </a:gs>
                  <a:gs pos="100000">
                    <a:schemeClr val="tx1"/>
                  </a:gs>
                </a:gsLst>
                <a:lin ang="5400000" scaled="0"/>
              </a:gradFill>
              <a:latin typeface="+mj-lt"/>
            </a:endParaRPr>
          </a:p>
        </p:txBody>
      </p:sp>
      <p:pic>
        <p:nvPicPr>
          <p:cNvPr id="8" name="Picture 34"/>
          <p:cNvPicPr>
            <a:picLocks noChangeAspect="1"/>
          </p:cNvPicPr>
          <p:nvPr/>
        </p:nvPicPr>
        <p:blipFill rotWithShape="1">
          <a:blip r:embed="rId3" cstate="print">
            <a:extLst>
              <a:ext uri="{28A0092B-C50C-407E-A947-70E740481C1C}">
                <a14:useLocalDpi xmlns:a14="http://schemas.microsoft.com/office/drawing/2010/main" val="0"/>
              </a:ext>
            </a:extLst>
          </a:blip>
          <a:srcRect t="23140" b="13485"/>
          <a:stretch/>
        </p:blipFill>
        <p:spPr>
          <a:xfrm>
            <a:off x="508827" y="4032274"/>
            <a:ext cx="1212578" cy="1155510"/>
          </a:xfrm>
          <a:prstGeom prst="rect">
            <a:avLst/>
          </a:prstGeom>
        </p:spPr>
      </p:pic>
      <p:sp>
        <p:nvSpPr>
          <p:cNvPr id="9" name="Freeform 36"/>
          <p:cNvSpPr/>
          <p:nvPr/>
        </p:nvSpPr>
        <p:spPr>
          <a:xfrm>
            <a:off x="1792662" y="5269532"/>
            <a:ext cx="3108960" cy="1159330"/>
          </a:xfrm>
          <a:custGeom>
            <a:avLst/>
            <a:gdLst>
              <a:gd name="connsiteX0" fmla="*/ 0 w 3155235"/>
              <a:gd name="connsiteY0" fmla="*/ 0 h 1159330"/>
              <a:gd name="connsiteX1" fmla="*/ 3155235 w 3155235"/>
              <a:gd name="connsiteY1" fmla="*/ 0 h 1159330"/>
              <a:gd name="connsiteX2" fmla="*/ 3155235 w 3155235"/>
              <a:gd name="connsiteY2" fmla="*/ 1159330 h 1159330"/>
              <a:gd name="connsiteX3" fmla="*/ 0 w 3155235"/>
              <a:gd name="connsiteY3" fmla="*/ 1159330 h 1159330"/>
              <a:gd name="connsiteX4" fmla="*/ 0 w 3155235"/>
              <a:gd name="connsiteY4" fmla="*/ 0 h 1159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235" h="1159330">
                <a:moveTo>
                  <a:pt x="0" y="0"/>
                </a:moveTo>
                <a:lnTo>
                  <a:pt x="3155235" y="0"/>
                </a:lnTo>
                <a:lnTo>
                  <a:pt x="3155235" y="1159330"/>
                </a:lnTo>
                <a:lnTo>
                  <a:pt x="0" y="115933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ctr" anchorCtr="0">
            <a:noAutofit/>
          </a:bodyPr>
          <a:lstStyle/>
          <a:p>
            <a:pPr defTabSz="914400">
              <a:spcBef>
                <a:spcPct val="0"/>
              </a:spcBef>
              <a:defRPr/>
            </a:pPr>
            <a:r>
              <a:rPr lang="en-US" sz="2400" dirty="0" smtClean="0">
                <a:gradFill>
                  <a:gsLst>
                    <a:gs pos="2917">
                      <a:schemeClr val="tx1"/>
                    </a:gs>
                    <a:gs pos="100000">
                      <a:schemeClr val="tx1"/>
                    </a:gs>
                  </a:gsLst>
                  <a:lin ang="5400000" scaled="0"/>
                </a:gradFill>
                <a:latin typeface="+mj-lt"/>
              </a:rPr>
              <a:t>Replicate this to all the computers</a:t>
            </a:r>
            <a:endParaRPr lang="en-US" sz="2000" dirty="0" smtClean="0">
              <a:gradFill>
                <a:gsLst>
                  <a:gs pos="2917">
                    <a:schemeClr val="tx1"/>
                  </a:gs>
                  <a:gs pos="100000">
                    <a:schemeClr val="tx1"/>
                  </a:gs>
                </a:gsLst>
                <a:lin ang="5400000" scaled="0"/>
              </a:gradFill>
              <a:latin typeface="+mj-lt"/>
            </a:endParaRPr>
          </a:p>
        </p:txBody>
      </p:sp>
      <p:sp>
        <p:nvSpPr>
          <p:cNvPr id="10" name="Rectangle 37"/>
          <p:cNvSpPr/>
          <p:nvPr/>
        </p:nvSpPr>
        <p:spPr>
          <a:xfrm>
            <a:off x="508827" y="5269532"/>
            <a:ext cx="1229168" cy="1159869"/>
          </a:xfrm>
          <a:prstGeom prst="rect">
            <a:avLst/>
          </a:prstGeom>
          <a:blipFill rotWithShape="1">
            <a:blip r:embed="rId2"/>
            <a:srcRect/>
            <a:stretch>
              <a:fillRect t="-8474" b="-1688"/>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1" name="Freeform 39"/>
          <p:cNvSpPr/>
          <p:nvPr/>
        </p:nvSpPr>
        <p:spPr>
          <a:xfrm>
            <a:off x="1792662" y="1557756"/>
            <a:ext cx="3108960" cy="1159330"/>
          </a:xfrm>
          <a:custGeom>
            <a:avLst/>
            <a:gdLst>
              <a:gd name="connsiteX0" fmla="*/ 0 w 3118841"/>
              <a:gd name="connsiteY0" fmla="*/ 0 h 1159330"/>
              <a:gd name="connsiteX1" fmla="*/ 3118841 w 3118841"/>
              <a:gd name="connsiteY1" fmla="*/ 0 h 1159330"/>
              <a:gd name="connsiteX2" fmla="*/ 3118841 w 3118841"/>
              <a:gd name="connsiteY2" fmla="*/ 1159330 h 1159330"/>
              <a:gd name="connsiteX3" fmla="*/ 0 w 3118841"/>
              <a:gd name="connsiteY3" fmla="*/ 1159330 h 1159330"/>
              <a:gd name="connsiteX4" fmla="*/ 0 w 3118841"/>
              <a:gd name="connsiteY4" fmla="*/ 0 h 1159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8841" h="1159330">
                <a:moveTo>
                  <a:pt x="0" y="0"/>
                </a:moveTo>
                <a:lnTo>
                  <a:pt x="3118841" y="0"/>
                </a:lnTo>
                <a:lnTo>
                  <a:pt x="3118841" y="1159330"/>
                </a:lnTo>
                <a:lnTo>
                  <a:pt x="0" y="1159330"/>
                </a:lnTo>
                <a:lnTo>
                  <a:pt x="0" y="0"/>
                </a:lnTo>
                <a:close/>
              </a:path>
            </a:pathLst>
          </a:custGeom>
          <a:solidFill>
            <a:schemeClr val="accent2"/>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ctr" anchorCtr="0">
            <a:noAutofit/>
          </a:bodyPr>
          <a:lstStyle/>
          <a:p>
            <a:pPr defTabSz="1066800">
              <a:lnSpc>
                <a:spcPct val="90000"/>
              </a:lnSpc>
              <a:spcBef>
                <a:spcPct val="0"/>
              </a:spcBef>
              <a:spcAft>
                <a:spcPct val="35000"/>
              </a:spcAft>
            </a:pPr>
            <a:r>
              <a:rPr lang="en-US" sz="2400" dirty="0" smtClean="0">
                <a:gradFill>
                  <a:gsLst>
                    <a:gs pos="2917">
                      <a:schemeClr val="tx1"/>
                    </a:gs>
                    <a:gs pos="100000">
                      <a:schemeClr val="tx1"/>
                    </a:gs>
                  </a:gsLst>
                  <a:lin ang="5400000" scaled="0"/>
                </a:gradFill>
                <a:latin typeface="+mj-lt"/>
              </a:rPr>
              <a:t>Appropriate/buy/</a:t>
            </a:r>
            <a:br>
              <a:rPr lang="en-US" sz="2400" dirty="0" smtClean="0">
                <a:gradFill>
                  <a:gsLst>
                    <a:gs pos="2917">
                      <a:schemeClr val="tx1"/>
                    </a:gs>
                    <a:gs pos="100000">
                      <a:schemeClr val="tx1"/>
                    </a:gs>
                  </a:gsLst>
                  <a:lin ang="5400000" scaled="0"/>
                </a:gradFill>
                <a:latin typeface="+mj-lt"/>
              </a:rPr>
            </a:br>
            <a:r>
              <a:rPr lang="en-US" sz="2400" dirty="0" smtClean="0">
                <a:gradFill>
                  <a:gsLst>
                    <a:gs pos="2917">
                      <a:schemeClr val="tx1"/>
                    </a:gs>
                    <a:gs pos="100000">
                      <a:schemeClr val="tx1"/>
                    </a:gs>
                  </a:gsLst>
                  <a:lin ang="5400000" scaled="0"/>
                </a:gradFill>
                <a:latin typeface="+mj-lt"/>
              </a:rPr>
              <a:t>steal computers</a:t>
            </a:r>
            <a:endParaRPr lang="en-US" sz="2400" dirty="0">
              <a:gradFill>
                <a:gsLst>
                  <a:gs pos="2917">
                    <a:schemeClr val="tx1"/>
                  </a:gs>
                  <a:gs pos="100000">
                    <a:schemeClr val="tx1"/>
                  </a:gs>
                </a:gsLst>
                <a:lin ang="5400000" scaled="0"/>
              </a:gradFill>
              <a:latin typeface="+mj-lt"/>
            </a:endParaRPr>
          </a:p>
        </p:txBody>
      </p:sp>
      <p:pic>
        <p:nvPicPr>
          <p:cNvPr id="12" name="Picture 40"/>
          <p:cNvPicPr>
            <a:picLocks noChangeAspect="1"/>
          </p:cNvPicPr>
          <p:nvPr/>
        </p:nvPicPr>
        <p:blipFill rotWithShape="1">
          <a:blip r:embed="rId4" cstate="print">
            <a:extLst>
              <a:ext uri="{28A0092B-C50C-407E-A947-70E740481C1C}">
                <a14:useLocalDpi xmlns:a14="http://schemas.microsoft.com/office/drawing/2010/main" val="0"/>
              </a:ext>
            </a:extLst>
          </a:blip>
          <a:srcRect t="24382" b="11838"/>
          <a:stretch/>
        </p:blipFill>
        <p:spPr>
          <a:xfrm>
            <a:off x="508827" y="1557756"/>
            <a:ext cx="1229168" cy="1158109"/>
          </a:xfrm>
          <a:prstGeom prst="rect">
            <a:avLst/>
          </a:prstGeom>
        </p:spPr>
      </p:pic>
      <p:sp>
        <p:nvSpPr>
          <p:cNvPr id="13" name="Text Placeholder 8"/>
          <p:cNvSpPr>
            <a:spLocks noGrp="1"/>
          </p:cNvSpPr>
          <p:nvPr>
            <p:ph type="body" sz="quarter" idx="4294967295"/>
          </p:nvPr>
        </p:nvSpPr>
        <p:spPr>
          <a:xfrm>
            <a:off x="5405198" y="1855584"/>
            <a:ext cx="6756640" cy="738664"/>
          </a:xfrm>
          <a:prstGeom prst="rect">
            <a:avLst/>
          </a:prstGeom>
        </p:spPr>
        <p:txBody>
          <a:bodyPr/>
          <a:lstStyle/>
          <a:p>
            <a:pPr marL="0" indent="0">
              <a:buNone/>
            </a:pPr>
            <a:r>
              <a:rPr lang="en-US" dirty="0" err="1" smtClean="0"/>
              <a:t>Pruebas</a:t>
            </a:r>
            <a:r>
              <a:rPr lang="en-US" dirty="0" smtClean="0"/>
              <a:t> de </a:t>
            </a:r>
            <a:r>
              <a:rPr lang="en-US" dirty="0" err="1" smtClean="0"/>
              <a:t>carga</a:t>
            </a:r>
            <a:r>
              <a:rPr lang="en-US" dirty="0" smtClean="0"/>
              <a:t> son:</a:t>
            </a:r>
            <a:endParaRPr lang="en-US" dirty="0" smtClean="0"/>
          </a:p>
        </p:txBody>
      </p:sp>
      <p:sp>
        <p:nvSpPr>
          <p:cNvPr id="14" name="Title 1"/>
          <p:cNvSpPr>
            <a:spLocks noGrp="1"/>
          </p:cNvSpPr>
          <p:nvPr>
            <p:ph type="title"/>
          </p:nvPr>
        </p:nvSpPr>
        <p:spPr>
          <a:xfrm>
            <a:off x="274639" y="295274"/>
            <a:ext cx="11777661" cy="917575"/>
          </a:xfrm>
        </p:spPr>
        <p:txBody>
          <a:bodyPr/>
          <a:lstStyle/>
          <a:p>
            <a:r>
              <a:rPr lang="en-US" dirty="0" smtClean="0"/>
              <a:t>¿</a:t>
            </a:r>
            <a:r>
              <a:rPr lang="en-US" dirty="0" err="1" smtClean="0"/>
              <a:t>Que</a:t>
            </a:r>
            <a:r>
              <a:rPr lang="en-US" dirty="0" smtClean="0"/>
              <a:t> se </a:t>
            </a:r>
            <a:r>
              <a:rPr lang="en-US" dirty="0" err="1" smtClean="0"/>
              <a:t>necesita</a:t>
            </a:r>
            <a:r>
              <a:rPr lang="en-US" dirty="0" smtClean="0"/>
              <a:t> para </a:t>
            </a:r>
            <a:r>
              <a:rPr lang="en-US" dirty="0" err="1" smtClean="0"/>
              <a:t>hacer</a:t>
            </a:r>
            <a:r>
              <a:rPr lang="en-US" dirty="0" smtClean="0"/>
              <a:t> </a:t>
            </a:r>
            <a:r>
              <a:rPr lang="en-US" dirty="0" err="1" smtClean="0"/>
              <a:t>este</a:t>
            </a:r>
            <a:r>
              <a:rPr lang="en-US" dirty="0" smtClean="0"/>
              <a:t> </a:t>
            </a:r>
            <a:r>
              <a:rPr lang="en-US" dirty="0" err="1" smtClean="0"/>
              <a:t>trabajo</a:t>
            </a:r>
            <a:r>
              <a:rPr lang="en-US" dirty="0" smtClean="0"/>
              <a:t>?</a:t>
            </a:r>
            <a:endParaRPr lang="en-US" dirty="0"/>
          </a:p>
        </p:txBody>
      </p:sp>
      <p:sp>
        <p:nvSpPr>
          <p:cNvPr id="15" name="Text Placeholder 6"/>
          <p:cNvSpPr txBox="1">
            <a:spLocks/>
          </p:cNvSpPr>
          <p:nvPr/>
        </p:nvSpPr>
        <p:spPr>
          <a:xfrm>
            <a:off x="5405198" y="2635420"/>
            <a:ext cx="5992858" cy="1994338"/>
          </a:xfrm>
          <a:prstGeom prst="rect">
            <a:avLst/>
          </a:prstGeom>
          <a:noFill/>
        </p:spPr>
        <p:txBody>
          <a:bodyPr vert="horz" wrap="square" lIns="146260" tIns="91413" rIns="146260" bIns="91413" rtlCol="0">
            <a:spAutoFit/>
          </a:bodyPr>
          <a:lstStyle>
            <a:lvl1pPr marL="342800" marR="0" indent="-342800" algn="l" defTabSz="932468"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accent2"/>
                </a:solidFill>
                <a:latin typeface="+mj-lt"/>
                <a:ea typeface="+mn-ea"/>
                <a:cs typeface="+mn-cs"/>
              </a:defRPr>
            </a:lvl1pPr>
            <a:lvl2pPr marL="584029" marR="0" indent="-241229" algn="l" defTabSz="93246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866"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397"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6929" marR="0" indent="-228533" algn="l" defTabSz="932468"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286"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1"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55"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0" indent="-233117" algn="l" defTabSz="93246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783177">
              <a:buClr>
                <a:schemeClr val="tx2"/>
              </a:buClr>
              <a:buFont typeface="Wingdings" panose="05000000000000000000" pitchFamily="2" charset="2"/>
              <a:buChar char="§"/>
              <a:defRPr/>
            </a:pPr>
            <a:r>
              <a:rPr lang="en-US" sz="2800" b="1" dirty="0" smtClean="0">
                <a:gradFill>
                  <a:gsLst>
                    <a:gs pos="2917">
                      <a:schemeClr val="tx2"/>
                    </a:gs>
                    <a:gs pos="100000">
                      <a:schemeClr val="accent1"/>
                    </a:gs>
                  </a:gsLst>
                  <a:lin ang="5400000" scaled="0"/>
                </a:gradFill>
              </a:rPr>
              <a:t>Caro </a:t>
            </a:r>
            <a:r>
              <a:rPr lang="en-US" sz="2800" b="1" dirty="0">
                <a:gradFill>
                  <a:gsLst>
                    <a:gs pos="2917">
                      <a:schemeClr val="tx2"/>
                    </a:gs>
                    <a:gs pos="100000">
                      <a:schemeClr val="accent1"/>
                    </a:gs>
                  </a:gsLst>
                  <a:lin ang="5400000" scaled="0"/>
                </a:gradFill>
              </a:rPr>
              <a:t>para </a:t>
            </a:r>
            <a:r>
              <a:rPr lang="en-US" sz="2800" b="1" dirty="0" err="1">
                <a:gradFill>
                  <a:gsLst>
                    <a:gs pos="2917">
                      <a:schemeClr val="tx2"/>
                    </a:gs>
                    <a:gs pos="100000">
                      <a:schemeClr val="accent1"/>
                    </a:gs>
                  </a:gsLst>
                  <a:lin ang="5400000" scaled="0"/>
                </a:gradFill>
              </a:rPr>
              <a:t>configurar</a:t>
            </a:r>
            <a:endParaRPr lang="en-US" sz="2800" b="1" dirty="0">
              <a:gradFill>
                <a:gsLst>
                  <a:gs pos="2917">
                    <a:schemeClr val="tx2"/>
                  </a:gs>
                  <a:gs pos="100000">
                    <a:schemeClr val="accent1"/>
                  </a:gs>
                </a:gsLst>
                <a:lin ang="5400000" scaled="0"/>
              </a:gradFill>
            </a:endParaRPr>
          </a:p>
          <a:p>
            <a:pPr defTabSz="783177">
              <a:buClr>
                <a:schemeClr val="tx2"/>
              </a:buClr>
              <a:buFont typeface="Wingdings" panose="05000000000000000000" pitchFamily="2" charset="2"/>
              <a:buChar char="§"/>
              <a:defRPr/>
            </a:pPr>
            <a:r>
              <a:rPr lang="en-US" sz="2800" b="1" dirty="0" err="1" smtClean="0">
                <a:gradFill>
                  <a:gsLst>
                    <a:gs pos="2917">
                      <a:schemeClr val="tx2"/>
                    </a:gs>
                    <a:gs pos="100000">
                      <a:schemeClr val="accent1"/>
                    </a:gs>
                  </a:gsLst>
                  <a:lin ang="5400000" scaled="0"/>
                </a:gradFill>
              </a:rPr>
              <a:t>Aprovisionamiento</a:t>
            </a:r>
            <a:r>
              <a:rPr lang="en-US" sz="2800" b="1" dirty="0" smtClean="0">
                <a:gradFill>
                  <a:gsLst>
                    <a:gs pos="2917">
                      <a:schemeClr val="tx2"/>
                    </a:gs>
                    <a:gs pos="100000">
                      <a:schemeClr val="accent1"/>
                    </a:gs>
                  </a:gsLst>
                  <a:lin ang="5400000" scaled="0"/>
                </a:gradFill>
              </a:rPr>
              <a:t> </a:t>
            </a:r>
            <a:r>
              <a:rPr lang="en-US" sz="2800" b="1" dirty="0" err="1">
                <a:gradFill>
                  <a:gsLst>
                    <a:gs pos="2917">
                      <a:schemeClr val="tx2"/>
                    </a:gs>
                    <a:gs pos="100000">
                      <a:schemeClr val="accent1"/>
                    </a:gs>
                  </a:gsLst>
                  <a:lin ang="5400000" scaled="0"/>
                </a:gradFill>
              </a:rPr>
              <a:t>complejo</a:t>
            </a:r>
            <a:endParaRPr lang="en-US" sz="2800" b="1" dirty="0">
              <a:gradFill>
                <a:gsLst>
                  <a:gs pos="2917">
                    <a:schemeClr val="tx2"/>
                  </a:gs>
                  <a:gs pos="100000">
                    <a:schemeClr val="accent1"/>
                  </a:gs>
                </a:gsLst>
                <a:lin ang="5400000" scaled="0"/>
              </a:gradFill>
            </a:endParaRPr>
          </a:p>
          <a:p>
            <a:pPr defTabSz="783177">
              <a:buClr>
                <a:schemeClr val="tx2"/>
              </a:buClr>
              <a:buFont typeface="Wingdings" panose="05000000000000000000" pitchFamily="2" charset="2"/>
              <a:buChar char="§"/>
              <a:defRPr/>
            </a:pPr>
            <a:r>
              <a:rPr lang="en-US" sz="2800" b="1" dirty="0" err="1" smtClean="0">
                <a:gradFill>
                  <a:gsLst>
                    <a:gs pos="2917">
                      <a:schemeClr val="tx2"/>
                    </a:gs>
                    <a:gs pos="100000">
                      <a:schemeClr val="accent1"/>
                    </a:gs>
                  </a:gsLst>
                  <a:lin ang="5400000" scaled="0"/>
                </a:gradFill>
              </a:rPr>
              <a:t>Lenta</a:t>
            </a:r>
            <a:r>
              <a:rPr lang="en-US" sz="2800" b="1" dirty="0" smtClean="0">
                <a:gradFill>
                  <a:gsLst>
                    <a:gs pos="2917">
                      <a:schemeClr val="tx2"/>
                    </a:gs>
                    <a:gs pos="100000">
                      <a:schemeClr val="accent1"/>
                    </a:gs>
                  </a:gsLst>
                  <a:lin ang="5400000" scaled="0"/>
                </a:gradFill>
              </a:rPr>
              <a:t> </a:t>
            </a:r>
            <a:r>
              <a:rPr lang="en-US" sz="2800" b="1" dirty="0">
                <a:gradFill>
                  <a:gsLst>
                    <a:gs pos="2917">
                      <a:schemeClr val="tx2"/>
                    </a:gs>
                    <a:gs pos="100000">
                      <a:schemeClr val="accent1"/>
                    </a:gs>
                  </a:gsLst>
                  <a:lin ang="5400000" scaled="0"/>
                </a:gradFill>
              </a:rPr>
              <a:t>para </a:t>
            </a:r>
            <a:r>
              <a:rPr lang="en-US" sz="2800" b="1" dirty="0" err="1">
                <a:gradFill>
                  <a:gsLst>
                    <a:gs pos="2917">
                      <a:schemeClr val="tx2"/>
                    </a:gs>
                    <a:gs pos="100000">
                      <a:schemeClr val="accent1"/>
                    </a:gs>
                  </a:gsLst>
                  <a:lin ang="5400000" scaled="0"/>
                </a:gradFill>
              </a:rPr>
              <a:t>escalar</a:t>
            </a:r>
            <a:endParaRPr lang="en-US" sz="2800" b="1" dirty="0">
              <a:gradFill>
                <a:gsLst>
                  <a:gs pos="2917">
                    <a:schemeClr val="tx2"/>
                  </a:gs>
                  <a:gs pos="100000">
                    <a:schemeClr val="accent1"/>
                  </a:gs>
                </a:gsLst>
                <a:lin ang="5400000" scaled="0"/>
              </a:gradFill>
            </a:endParaRPr>
          </a:p>
          <a:p>
            <a:pPr defTabSz="783177">
              <a:buClr>
                <a:schemeClr val="tx2"/>
              </a:buClr>
              <a:buFont typeface="Wingdings" panose="05000000000000000000" pitchFamily="2" charset="2"/>
              <a:buChar char="§"/>
              <a:defRPr/>
            </a:pPr>
            <a:r>
              <a:rPr lang="en-US" sz="2800" b="1" dirty="0" err="1" smtClean="0">
                <a:gradFill>
                  <a:gsLst>
                    <a:gs pos="2917">
                      <a:schemeClr val="tx2"/>
                    </a:gs>
                    <a:gs pos="100000">
                      <a:schemeClr val="accent1"/>
                    </a:gs>
                  </a:gsLst>
                  <a:lin ang="5400000" scaled="0"/>
                </a:gradFill>
              </a:rPr>
              <a:t>Costoso</a:t>
            </a:r>
            <a:r>
              <a:rPr lang="en-US" sz="2800" b="1" dirty="0" smtClean="0">
                <a:gradFill>
                  <a:gsLst>
                    <a:gs pos="2917">
                      <a:schemeClr val="tx2"/>
                    </a:gs>
                    <a:gs pos="100000">
                      <a:schemeClr val="accent1"/>
                    </a:gs>
                  </a:gsLst>
                  <a:lin ang="5400000" scaled="0"/>
                </a:gradFill>
              </a:rPr>
              <a:t> </a:t>
            </a:r>
            <a:r>
              <a:rPr lang="en-US" sz="2800" b="1" dirty="0">
                <a:gradFill>
                  <a:gsLst>
                    <a:gs pos="2917">
                      <a:schemeClr val="tx2"/>
                    </a:gs>
                    <a:gs pos="100000">
                      <a:schemeClr val="accent1"/>
                    </a:gs>
                  </a:gsLst>
                  <a:lin ang="5400000" scaled="0"/>
                </a:gradFill>
              </a:rPr>
              <a:t>de </a:t>
            </a:r>
            <a:r>
              <a:rPr lang="en-US" sz="2800" b="1" dirty="0" err="1" smtClean="0">
                <a:gradFill>
                  <a:gsLst>
                    <a:gs pos="2917">
                      <a:schemeClr val="tx2"/>
                    </a:gs>
                    <a:gs pos="100000">
                      <a:schemeClr val="accent1"/>
                    </a:gs>
                  </a:gsLst>
                  <a:lin ang="5400000" scaled="0"/>
                </a:gradFill>
              </a:rPr>
              <a:t>mantener</a:t>
            </a:r>
            <a:endParaRPr lang="en-US" sz="2800" b="1" dirty="0">
              <a:gradFill>
                <a:gsLst>
                  <a:gs pos="2917">
                    <a:schemeClr val="tx2"/>
                  </a:gs>
                  <a:gs pos="100000">
                    <a:schemeClr val="accent1"/>
                  </a:gs>
                </a:gsLst>
                <a:lin ang="5400000" scaled="0"/>
              </a:gradFill>
            </a:endParaRPr>
          </a:p>
        </p:txBody>
      </p:sp>
      <p:sp>
        <p:nvSpPr>
          <p:cNvPr id="16" name="Rectangle 41"/>
          <p:cNvSpPr/>
          <p:nvPr/>
        </p:nvSpPr>
        <p:spPr bwMode="auto">
          <a:xfrm>
            <a:off x="0" y="1415021"/>
            <a:ext cx="522475" cy="52791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720907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ootCamp">
  <a:themeElements>
    <a:clrScheme name="Metro - PS Health 01-12">
      <a:dk1>
        <a:srgbClr val="000000"/>
      </a:dk1>
      <a:lt1>
        <a:srgbClr val="FFFFFF"/>
      </a:lt1>
      <a:dk2>
        <a:srgbClr val="00188F"/>
      </a:dk2>
      <a:lt2>
        <a:srgbClr val="FFFFFF"/>
      </a:lt2>
      <a:accent1>
        <a:srgbClr val="0072C6"/>
      </a:accent1>
      <a:accent2>
        <a:srgbClr val="00BCF2"/>
      </a:accent2>
      <a:accent3>
        <a:srgbClr val="009E49"/>
      </a:accent3>
      <a:accent4>
        <a:srgbClr val="FF8C00"/>
      </a:accent4>
      <a:accent5>
        <a:srgbClr val="68217A"/>
      </a:accent5>
      <a:accent6>
        <a:srgbClr val="E81123"/>
      </a:accent6>
      <a:hlink>
        <a:srgbClr val="00BCF2"/>
      </a:hlink>
      <a:folHlink>
        <a:srgbClr val="68217A"/>
      </a:folHlink>
    </a:clrScheme>
    <a:fontScheme name="Microsoft Corporate Font">
      <a:majorFont>
        <a:latin typeface="Segoe UI Light"/>
        <a:ea typeface=""/>
        <a:cs typeface=""/>
      </a:majorFont>
      <a:minorFont>
        <a:latin typeface="Segoe UI"/>
        <a:ea typeface=""/>
        <a:cs typeface=""/>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extLst>
    <a:ext uri="{05A4C25C-085E-4340-85A3-A5531E510DB2}">
      <thm15:themeFamily xmlns:thm15="http://schemas.microsoft.com/office/thememl/2012/main" name="BootCamp" id="{9E1A7826-9F4A-416A-82C5-43D3EC14CB1A}" vid="{781A84B0-C465-492B-B75C-F23D8965183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BootCamp</Template>
  <TotalTime>882</TotalTime>
  <Words>497</Words>
  <Application>Microsoft Office PowerPoint</Application>
  <PresentationFormat>Panorámica</PresentationFormat>
  <Paragraphs>108</Paragraphs>
  <Slides>20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Segoe UI</vt:lpstr>
      <vt:lpstr>Segoe UI Light</vt:lpstr>
      <vt:lpstr>Wingdings</vt:lpstr>
      <vt:lpstr>BootCamp</vt:lpstr>
      <vt:lpstr>Presentación de PowerPoint</vt:lpstr>
      <vt:lpstr>Presentación de PowerPoint</vt:lpstr>
      <vt:lpstr>MSc. Ing. José Miguel Campos Pereda jose.campos@visionit.pe Consultor Senior </vt:lpstr>
      <vt:lpstr>TEST DE APLICACIONES  CON VISUAL STUDIO ONLINE</vt:lpstr>
      <vt:lpstr>Presentación de PowerPoint</vt:lpstr>
      <vt:lpstr>AGENDA</vt:lpstr>
      <vt:lpstr>¿PORQUE HACER PUEBAS DE CARGA? </vt:lpstr>
      <vt:lpstr>Demo</vt:lpstr>
      <vt:lpstr>¿Que se necesita para hacer este trabajo?</vt:lpstr>
      <vt:lpstr>Demo</vt:lpstr>
      <vt:lpstr>Beneficios de las pruebas de carga nube</vt:lpstr>
      <vt:lpstr>Architecture - How does it work?</vt:lpstr>
      <vt:lpstr>Visual Studio Online</vt:lpstr>
      <vt:lpstr>Who can use cloud load testing? </vt:lpstr>
      <vt:lpstr>For more info  </vt:lpstr>
      <vt:lpstr>Presentación de PowerPoint</vt:lpstr>
      <vt:lpstr>Resources</vt:lpstr>
      <vt:lpstr>GRACIAS….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Castañeda Cano</dc:creator>
  <cp:lastModifiedBy>VIT | José Campos Pereda</cp:lastModifiedBy>
  <cp:revision>39</cp:revision>
  <dcterms:created xsi:type="dcterms:W3CDTF">2015-04-23T21:45:35Z</dcterms:created>
  <dcterms:modified xsi:type="dcterms:W3CDTF">2015-04-25T03:22:12Z</dcterms:modified>
</cp:coreProperties>
</file>