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9" r:id="rId2"/>
    <p:sldId id="290" r:id="rId3"/>
    <p:sldId id="272" r:id="rId4"/>
    <p:sldId id="300" r:id="rId5"/>
    <p:sldId id="301" r:id="rId6"/>
    <p:sldId id="302" r:id="rId7"/>
    <p:sldId id="303" r:id="rId8"/>
    <p:sldId id="304" r:id="rId9"/>
    <p:sldId id="294" r:id="rId10"/>
    <p:sldId id="305" r:id="rId11"/>
    <p:sldId id="296" r:id="rId12"/>
    <p:sldId id="295" r:id="rId13"/>
    <p:sldId id="297" r:id="rId14"/>
  </p:sldIdLst>
  <p:sldSz cx="9144000" cy="6858000" type="screen4x3"/>
  <p:notesSz cx="6985000" cy="9271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gomezmo" initials="w" lastIdx="6" clrIdx="0"/>
  <p:cmAuthor id="1" name="jcastroc" initials="j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66FF33"/>
    <a:srgbClr val="FF9900"/>
    <a:srgbClr val="6479BC"/>
    <a:srgbClr val="0099FF"/>
    <a:srgbClr val="A50021"/>
    <a:srgbClr val="760027"/>
    <a:srgbClr val="990033"/>
    <a:srgbClr val="CC00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9832" autoAdjust="0"/>
  </p:normalViewPr>
  <p:slideViewPr>
    <p:cSldViewPr snapToGrid="0" snapToObjects="1">
      <p:cViewPr varScale="1">
        <p:scale>
          <a:sx n="91" d="100"/>
          <a:sy n="91" d="100"/>
        </p:scale>
        <p:origin x="137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7" d="100"/>
          <a:sy n="57" d="100"/>
        </p:scale>
        <p:origin x="-2520" y="-78"/>
      </p:cViewPr>
      <p:guideLst>
        <p:guide orient="horz" pos="2920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6" Type="http://schemas.openxmlformats.org/officeDocument/2006/relationships/slide" Target="slides/slide8.xml"/><Relationship Id="rId5" Type="http://schemas.openxmlformats.org/officeDocument/2006/relationships/slide" Target="slides/slide7.xml"/><Relationship Id="rId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355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355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r">
              <a:defRPr sz="1200"/>
            </a:lvl1pPr>
          </a:lstStyle>
          <a:p>
            <a:fld id="{41E56148-2297-4C44-BC06-4FC35B75671B}" type="datetimeFigureOut">
              <a:rPr lang="es-CO" smtClean="0"/>
              <a:pPr/>
              <a:t>6/05/2021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05841"/>
            <a:ext cx="3026833" cy="463550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r">
              <a:defRPr sz="1200"/>
            </a:lvl1pPr>
          </a:lstStyle>
          <a:p>
            <a:fld id="{A1D18E45-2647-49FB-B426-88334B34A649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3800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355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355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r">
              <a:defRPr sz="1200"/>
            </a:lvl1pPr>
          </a:lstStyle>
          <a:p>
            <a:fld id="{5DF42EF2-1B81-467B-8705-572F275D689E}" type="datetimeFigureOut">
              <a:rPr lang="es-CO" smtClean="0"/>
              <a:pPr/>
              <a:t>6/05/2021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85" tIns="46442" rIns="92885" bIns="46442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vert="horz" lIns="92885" tIns="46442" rIns="92885" bIns="46442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05841"/>
            <a:ext cx="3026833" cy="463550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r">
              <a:defRPr sz="1200"/>
            </a:lvl1pPr>
          </a:lstStyle>
          <a:p>
            <a:fld id="{DE555262-1C3A-4D00-940C-4F594C3911C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6980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EDC0-E992-0149-B856-A2B4A61ACAC6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6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EDC0-E992-0149-B856-A2B4A61ACAC6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EDC0-E992-0149-B856-A2B4A61ACAC6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7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EDC0-E992-0149-B856-A2B4A61ACAC6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EDC0-E992-0149-B856-A2B4A61ACAC6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EDC0-E992-0149-B856-A2B4A61ACAC6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1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EDC0-E992-0149-B856-A2B4A61ACAC6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EDC0-E992-0149-B856-A2B4A61ACAC6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2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EDC0-E992-0149-B856-A2B4A61ACAC6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3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EDC0-E992-0149-B856-A2B4A61ACAC6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0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EDC0-E992-0149-B856-A2B4A61ACAC6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1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9EDC0-E992-0149-B856-A2B4A61ACAC6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54F4C-DF28-AB49-8D00-445D59FBAE16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7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0283"/>
            <a:ext cx="9144000" cy="6858000"/>
          </a:xfrm>
          <a:prstGeom prst="rect">
            <a:avLst/>
          </a:prstGeom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0" y="-262759"/>
            <a:ext cx="9144000" cy="783291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endParaRPr lang="es-ES" sz="4200" b="1" cap="all" dirty="0" smtClean="0">
              <a:ln w="9000" cmpd="sng">
                <a:solidFill>
                  <a:srgbClr val="5C437A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rial Narrow" pitchFamily="34" charset="0"/>
            </a:endParaRPr>
          </a:p>
          <a:p>
            <a:pPr algn="ctr">
              <a:defRPr/>
            </a:pPr>
            <a:endParaRPr lang="es-ES" sz="4200" b="1" cap="all" dirty="0" smtClean="0">
              <a:ln w="9000" cmpd="sng">
                <a:solidFill>
                  <a:srgbClr val="5C437A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rial Narrow" pitchFamily="34" charset="0"/>
            </a:endParaRPr>
          </a:p>
          <a:p>
            <a:pPr algn="ctr">
              <a:defRPr/>
            </a:pPr>
            <a:endParaRPr lang="es-ES" sz="4200" b="1" cap="all" dirty="0">
              <a:ln w="9000" cmpd="sng">
                <a:solidFill>
                  <a:srgbClr val="5C437A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rial Narrow" pitchFamily="34" charset="0"/>
            </a:endParaRPr>
          </a:p>
          <a:p>
            <a:pPr algn="ctr">
              <a:defRPr/>
            </a:pPr>
            <a:r>
              <a:rPr lang="es-ES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MI </a:t>
            </a:r>
            <a:r>
              <a:rPr lang="es-ES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CURRICULUM </a:t>
            </a:r>
            <a:r>
              <a:rPr lang="es-ES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VITAE</a:t>
            </a:r>
          </a:p>
          <a:p>
            <a:pPr algn="ctr">
              <a:defRPr/>
            </a:pPr>
            <a:endParaRPr lang="es-ES" sz="4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  <a:p>
            <a:pPr algn="ctr">
              <a:defRPr/>
            </a:pPr>
            <a:r>
              <a:rPr lang="es-ES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Jose Hernando Castro</a:t>
            </a:r>
          </a:p>
          <a:p>
            <a:pPr algn="ctr">
              <a:defRPr/>
            </a:pPr>
            <a:endParaRPr lang="es-MX" sz="35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  <a:p>
            <a:pPr algn="ctr">
              <a:defRPr/>
            </a:pPr>
            <a:endParaRPr lang="es-ES" sz="350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  <a:p>
            <a:pPr algn="ctr">
              <a:defRPr/>
            </a:pPr>
            <a:endParaRPr lang="es-ES" sz="350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  <a:p>
            <a:pPr algn="ctr">
              <a:defRPr/>
            </a:pPr>
            <a:endParaRPr lang="es-ES" sz="35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  <a:p>
            <a:pPr algn="ctr">
              <a:defRPr/>
            </a:pPr>
            <a:endParaRPr lang="es-ES" sz="35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  <a:p>
            <a:pPr algn="ctr">
              <a:defRPr/>
            </a:pPr>
            <a:endParaRPr lang="es-ES" sz="35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  <a:p>
            <a:pPr algn="ctr">
              <a:defRPr/>
            </a:pPr>
            <a:endParaRPr lang="es-MX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98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14425" y="601662"/>
            <a:ext cx="799416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_tradnl" sz="2600" b="1" dirty="0" smtClean="0">
                <a:solidFill>
                  <a:schemeClr val="accent2"/>
                </a:solidFill>
                <a:latin typeface="Trebuchet MS" pitchFamily="34" charset="0"/>
              </a:rPr>
              <a:t>Cargos desempeñados</a:t>
            </a:r>
            <a:endParaRPr lang="es-ES_tradnl" sz="2600" b="1" dirty="0">
              <a:solidFill>
                <a:srgbClr val="3333CC"/>
              </a:solidFill>
              <a:latin typeface="+mn-lt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92638"/>
              </p:ext>
            </p:extLst>
          </p:nvPr>
        </p:nvGraphicFramePr>
        <p:xfrm>
          <a:off x="35414" y="990600"/>
          <a:ext cx="9073171" cy="628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4778">
                  <a:extLst>
                    <a:ext uri="{9D8B030D-6E8A-4147-A177-3AD203B41FA5}">
                      <a16:colId xmlns:a16="http://schemas.microsoft.com/office/drawing/2014/main" val="513334181"/>
                    </a:ext>
                  </a:extLst>
                </a:gridCol>
              </a:tblGrid>
              <a:tr h="347641">
                <a:tc>
                  <a:txBody>
                    <a:bodyPr/>
                    <a:lstStyle/>
                    <a:p>
                      <a:r>
                        <a:rPr lang="es-CO" sz="1850" dirty="0" smtClean="0">
                          <a:solidFill>
                            <a:srgbClr val="002060"/>
                          </a:solidFill>
                        </a:rPr>
                        <a:t>Nombre</a:t>
                      </a:r>
                      <a:r>
                        <a:rPr lang="es-CO" sz="1850" baseline="0" dirty="0" smtClean="0">
                          <a:solidFill>
                            <a:srgbClr val="002060"/>
                          </a:solidFill>
                        </a:rPr>
                        <a:t> del cargo</a:t>
                      </a:r>
                      <a:endParaRPr lang="es-CO" sz="185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50" dirty="0" smtClean="0">
                          <a:solidFill>
                            <a:srgbClr val="002060"/>
                          </a:solidFill>
                        </a:rPr>
                        <a:t>Funciones</a:t>
                      </a:r>
                      <a:endParaRPr lang="es-CO" sz="185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es-CO" sz="1850" b="1" dirty="0" smtClean="0">
                          <a:solidFill>
                            <a:srgbClr val="002060"/>
                          </a:solidFill>
                        </a:rPr>
                        <a:t>ORGANIZACIÓN </a:t>
                      </a:r>
                      <a:r>
                        <a:rPr lang="es-CO" sz="1850" b="1" dirty="0" smtClean="0">
                          <a:solidFill>
                            <a:srgbClr val="002060"/>
                          </a:solidFill>
                        </a:rPr>
                        <a:t>BASEWARNET S.A.S.</a:t>
                      </a:r>
                      <a:r>
                        <a:rPr lang="es-CO" sz="1850" b="1" baseline="0" dirty="0" smtClean="0">
                          <a:solidFill>
                            <a:srgbClr val="002060"/>
                          </a:solidFill>
                        </a:rPr>
                        <a:t> (1 año):</a:t>
                      </a:r>
                      <a:endParaRPr lang="es-CO" sz="185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839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es-CO" sz="1850" b="1" baseline="0" dirty="0" smtClean="0">
                          <a:solidFill>
                            <a:srgbClr val="002060"/>
                          </a:solidFill>
                        </a:rPr>
                        <a:t>Gerente de proyecto:</a:t>
                      </a:r>
                      <a:endParaRPr lang="es-CO" sz="1850" b="0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buFont typeface="Wingdings" pitchFamily="2" charset="2"/>
                        <a:buNone/>
                      </a:pPr>
                      <a:endParaRPr lang="es-CO" sz="1850" b="0" baseline="0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Wingdings" panose="05000000000000000000" pitchFamily="2" charset="2"/>
                        <a:buChar char="Ø"/>
                      </a:pPr>
                      <a:r>
                        <a:rPr lang="es-ES_tradnl" sz="185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Coordinar los recursos técnicos, administrativos, humanos y financieros necesarios para el óptimo desarrollo del proyecto</a:t>
                      </a:r>
                      <a:endParaRPr lang="en-US" sz="1850" kern="1200" baseline="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Ø"/>
                      </a:pPr>
                      <a:r>
                        <a:rPr lang="es-ES_tradnl" sz="185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Actuar contacto directo con el cliente</a:t>
                      </a:r>
                      <a:endParaRPr lang="en-US" sz="1850" kern="1200" baseline="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Ø"/>
                      </a:pPr>
                      <a:r>
                        <a:rPr lang="es-ES_tradnl" sz="185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Velar por la construcción, ejecución, seguimiento y cumplimiento del cronograma del proyecto</a:t>
                      </a:r>
                      <a:endParaRPr lang="en-US" sz="1850" kern="1200" baseline="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Ø"/>
                      </a:pPr>
                      <a:r>
                        <a:rPr lang="es-ES_tradnl" sz="185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Participar en la elaboración del presupuesto de gastos e ingresos del proyecto y controlar su ejecución</a:t>
                      </a:r>
                      <a:endParaRPr lang="en-US" sz="1850" kern="1200" baseline="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Ø"/>
                      </a:pPr>
                      <a:r>
                        <a:rPr lang="es-ES_tradnl" sz="185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Controlar el estricto cumplimiento de los recursos asignados al proyecto</a:t>
                      </a:r>
                      <a:endParaRPr lang="en-US" sz="1850" kern="1200" baseline="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Ø"/>
                      </a:pPr>
                      <a:r>
                        <a:rPr lang="es-ES_tradnl" sz="185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Coordinar con gerentes del proyecto, presidente y staff de asesores, las actividades necesarias para el buen desarrollo del proyecto.</a:t>
                      </a:r>
                      <a:endParaRPr lang="en-US" sz="1850" kern="1200" baseline="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Ø"/>
                      </a:pPr>
                      <a:r>
                        <a:rPr lang="es-ES_tradnl" sz="185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Establecer y hacer seguimiento a los indicadores de control y gestión específicos para el proyecto </a:t>
                      </a:r>
                      <a:endParaRPr lang="en-US" sz="1850" kern="1200" baseline="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Ø"/>
                      </a:pPr>
                      <a:r>
                        <a:rPr lang="es-ES_tradnl" sz="185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Liderar el proceso de selección de recurso humano requerido para los proyectos</a:t>
                      </a:r>
                      <a:endParaRPr lang="en-US" sz="1850" kern="1200" baseline="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Ø"/>
                      </a:pPr>
                      <a:r>
                        <a:rPr lang="es-ES_tradnl" sz="185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Velar por el cumplimiento de las obligaciones contractuales del proyecto</a:t>
                      </a:r>
                      <a:endParaRPr lang="en-US" sz="1850" kern="1200" baseline="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821">
                <a:tc gridSpan="2"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endParaRPr lang="es-CO" sz="185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61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14425" y="601662"/>
            <a:ext cx="799416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_tradnl" sz="2600" b="1" dirty="0" smtClean="0">
                <a:solidFill>
                  <a:schemeClr val="accent2"/>
                </a:solidFill>
                <a:latin typeface="Trebuchet MS" pitchFamily="34" charset="0"/>
              </a:rPr>
              <a:t>Cargos desempeñados</a:t>
            </a:r>
            <a:endParaRPr lang="es-ES_tradnl" sz="2600" b="1" dirty="0">
              <a:solidFill>
                <a:srgbClr val="3333CC"/>
              </a:solidFill>
              <a:latin typeface="+mn-lt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441812"/>
              </p:ext>
            </p:extLst>
          </p:nvPr>
        </p:nvGraphicFramePr>
        <p:xfrm>
          <a:off x="35414" y="990600"/>
          <a:ext cx="9073171" cy="543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2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0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41">
                <a:tc>
                  <a:txBody>
                    <a:bodyPr/>
                    <a:lstStyle/>
                    <a:p>
                      <a:r>
                        <a:rPr lang="es-CO" sz="1850" dirty="0" smtClean="0">
                          <a:solidFill>
                            <a:srgbClr val="002060"/>
                          </a:solidFill>
                        </a:rPr>
                        <a:t>Nombre</a:t>
                      </a:r>
                      <a:r>
                        <a:rPr lang="es-CO" sz="1850" baseline="0" dirty="0" smtClean="0">
                          <a:solidFill>
                            <a:srgbClr val="002060"/>
                          </a:solidFill>
                        </a:rPr>
                        <a:t> del cargo</a:t>
                      </a:r>
                      <a:endParaRPr lang="es-CO" sz="185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50" dirty="0" smtClean="0">
                          <a:solidFill>
                            <a:srgbClr val="002060"/>
                          </a:solidFill>
                        </a:rPr>
                        <a:t>Funciones</a:t>
                      </a:r>
                      <a:endParaRPr lang="es-CO" sz="185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es-CO" sz="1850" b="1" dirty="0" smtClean="0">
                          <a:solidFill>
                            <a:srgbClr val="002060"/>
                          </a:solidFill>
                        </a:rPr>
                        <a:t>ORGANIZACIÓN BANCOLOMBIA</a:t>
                      </a:r>
                      <a:r>
                        <a:rPr lang="es-CO" sz="1850" b="1" baseline="0" dirty="0" smtClean="0">
                          <a:solidFill>
                            <a:srgbClr val="002060"/>
                          </a:solidFill>
                        </a:rPr>
                        <a:t> (23 años):</a:t>
                      </a:r>
                      <a:endParaRPr lang="es-CO" sz="185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839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es-CO" sz="1850" b="1" dirty="0" smtClean="0">
                          <a:solidFill>
                            <a:srgbClr val="002060"/>
                          </a:solidFill>
                        </a:rPr>
                        <a:t>Analista</a:t>
                      </a:r>
                      <a:r>
                        <a:rPr lang="es-CO" sz="1850" b="1" baseline="0" dirty="0" smtClean="0">
                          <a:solidFill>
                            <a:srgbClr val="002060"/>
                          </a:solidFill>
                        </a:rPr>
                        <a:t> I:  </a:t>
                      </a:r>
                      <a:r>
                        <a:rPr lang="es-CO" sz="1850" b="0" baseline="0" dirty="0" smtClean="0">
                          <a:solidFill>
                            <a:srgbClr val="002060"/>
                          </a:solidFill>
                        </a:rPr>
                        <a:t>Oct/2012 a Ago-2018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endParaRPr lang="es-CO" sz="1850" b="0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buFont typeface="Wingdings" pitchFamily="2" charset="2"/>
                        <a:buNone/>
                      </a:pPr>
                      <a:endParaRPr lang="es-CO" sz="1850" b="0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buFont typeface="Wingdings" pitchFamily="2" charset="2"/>
                        <a:buNone/>
                      </a:pPr>
                      <a:r>
                        <a:rPr lang="es-CO" sz="1850" b="1" dirty="0" smtClean="0">
                          <a:solidFill>
                            <a:srgbClr val="002060"/>
                          </a:solidFill>
                        </a:rPr>
                        <a:t>Jefe de sección</a:t>
                      </a:r>
                      <a:r>
                        <a:rPr lang="es-CO" sz="1850" b="1" baseline="0" dirty="0" smtClean="0">
                          <a:solidFill>
                            <a:srgbClr val="002060"/>
                          </a:solidFill>
                        </a:rPr>
                        <a:t>: </a:t>
                      </a:r>
                      <a:r>
                        <a:rPr lang="es-CO" sz="1850" baseline="0" dirty="0" smtClean="0">
                          <a:solidFill>
                            <a:srgbClr val="002060"/>
                          </a:solidFill>
                        </a:rPr>
                        <a:t>Mayo/2003 a Oct/2012.</a:t>
                      </a:r>
                      <a:endParaRPr lang="es-CO" sz="185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CO" sz="185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Líder de proyectos – </a:t>
                      </a:r>
                      <a:r>
                        <a:rPr lang="es-CO" sz="185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Portafolio </a:t>
                      </a:r>
                      <a:r>
                        <a:rPr lang="es-CO" sz="185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Mercado de capitales</a:t>
                      </a:r>
                    </a:p>
                    <a:p>
                      <a:pPr marL="185738" marR="0" indent="-18573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s-CO" sz="1850" baseline="0" dirty="0" smtClean="0">
                          <a:solidFill>
                            <a:srgbClr val="002060"/>
                          </a:solidFill>
                        </a:rPr>
                        <a:t>Apoyo y Gestión.</a:t>
                      </a:r>
                    </a:p>
                    <a:p>
                      <a:pPr marL="185738" marR="0" indent="-18573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s-CO" sz="1850" baseline="0" dirty="0" smtClean="0">
                          <a:solidFill>
                            <a:srgbClr val="002060"/>
                          </a:solidFill>
                        </a:rPr>
                        <a:t>Sección Gerencia de Filiales (2 Persona a cargo)</a:t>
                      </a:r>
                    </a:p>
                    <a:p>
                      <a:pPr marL="185738" marR="0" indent="-18573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s-CO" sz="1850" baseline="0" dirty="0" smtClean="0">
                          <a:solidFill>
                            <a:srgbClr val="002060"/>
                          </a:solidFill>
                        </a:rPr>
                        <a:t>Sección Unidad de Filiales (3 Personas a cargo)</a:t>
                      </a:r>
                      <a:endParaRPr lang="es-CO" sz="1850" dirty="0" smtClean="0">
                        <a:solidFill>
                          <a:srgbClr val="002060"/>
                        </a:solidFill>
                      </a:endParaRPr>
                    </a:p>
                    <a:p>
                      <a:pPr marL="185738" indent="-185738">
                        <a:buFont typeface="Wingdings" pitchFamily="2" charset="2"/>
                        <a:buChar char="v"/>
                      </a:pPr>
                      <a:r>
                        <a:rPr lang="es-CO" sz="1850" dirty="0" smtClean="0">
                          <a:solidFill>
                            <a:srgbClr val="002060"/>
                          </a:solidFill>
                        </a:rPr>
                        <a:t>Gestión de la demanda</a:t>
                      </a:r>
                      <a:r>
                        <a:rPr lang="es-CO" sz="1850" baseline="0" dirty="0" smtClean="0">
                          <a:solidFill>
                            <a:srgbClr val="002060"/>
                          </a:solidFill>
                        </a:rPr>
                        <a:t>, Negocios Fiduciarios y Fondos de Inversión (5 Personas a Cargo)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1478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es-CO" sz="1850" b="1" dirty="0" smtClean="0">
                          <a:solidFill>
                            <a:srgbClr val="002060"/>
                          </a:solidFill>
                        </a:rPr>
                        <a:t>Gerente de Desarrollo 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r>
                        <a:rPr lang="es-CO" sz="1850" dirty="0" smtClean="0">
                          <a:solidFill>
                            <a:srgbClr val="002060"/>
                          </a:solidFill>
                        </a:rPr>
                        <a:t>Ene/1999</a:t>
                      </a:r>
                      <a:r>
                        <a:rPr lang="es-CO" sz="1850" baseline="0" dirty="0" smtClean="0">
                          <a:solidFill>
                            <a:srgbClr val="002060"/>
                          </a:solidFill>
                        </a:rPr>
                        <a:t> a Abril/2003.</a:t>
                      </a:r>
                      <a:endParaRPr lang="es-CO" sz="185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v"/>
                      </a:pPr>
                      <a:r>
                        <a:rPr lang="es-CO" sz="1850" dirty="0" smtClean="0">
                          <a:solidFill>
                            <a:srgbClr val="002060"/>
                          </a:solidFill>
                        </a:rPr>
                        <a:t>Responsable por la Administración,</a:t>
                      </a:r>
                      <a:r>
                        <a:rPr lang="es-CO" sz="1850" baseline="0" dirty="0" smtClean="0">
                          <a:solidFill>
                            <a:srgbClr val="002060"/>
                          </a:solidFill>
                        </a:rPr>
                        <a:t> Mantenimiento, Soporte Aplicaciones de la Fiduciaria (6 Personas a cargo).</a:t>
                      </a:r>
                      <a:endParaRPr lang="es-CO" sz="185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1478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es-CO" sz="1850" b="1" dirty="0" smtClean="0">
                          <a:solidFill>
                            <a:srgbClr val="002060"/>
                          </a:solidFill>
                        </a:rPr>
                        <a:t>Gerente de</a:t>
                      </a:r>
                      <a:r>
                        <a:rPr lang="es-CO" sz="1850" b="1" baseline="0" dirty="0" smtClean="0">
                          <a:solidFill>
                            <a:srgbClr val="002060"/>
                          </a:solidFill>
                        </a:rPr>
                        <a:t> Sistemas  </a:t>
                      </a:r>
                      <a:r>
                        <a:rPr lang="es-CO" sz="1850" b="1" baseline="0" dirty="0" err="1" smtClean="0">
                          <a:solidFill>
                            <a:srgbClr val="002060"/>
                          </a:solidFill>
                        </a:rPr>
                        <a:t>Fiducolombia</a:t>
                      </a:r>
                      <a:r>
                        <a:rPr lang="es-CO" sz="185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r>
                        <a:rPr lang="es-CO" sz="1850" baseline="0" dirty="0" smtClean="0">
                          <a:solidFill>
                            <a:srgbClr val="002060"/>
                          </a:solidFill>
                        </a:rPr>
                        <a:t>Junio/1995 a Diciembre/1998</a:t>
                      </a:r>
                      <a:endParaRPr lang="es-CO" sz="185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v"/>
                      </a:pPr>
                      <a:r>
                        <a:rPr lang="es-CO" sz="1850" dirty="0" smtClean="0">
                          <a:solidFill>
                            <a:srgbClr val="002060"/>
                          </a:solidFill>
                        </a:rPr>
                        <a:t>Responsable</a:t>
                      </a:r>
                      <a:r>
                        <a:rPr lang="es-CO" sz="1850" baseline="0" dirty="0" smtClean="0">
                          <a:solidFill>
                            <a:srgbClr val="002060"/>
                          </a:solidFill>
                        </a:rPr>
                        <a:t> del área de tecnología de la Fiduciaria (5 Personas a cargo)</a:t>
                      </a:r>
                      <a:endParaRPr lang="es-CO" sz="185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821">
                <a:tc gridSpan="2"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es-CO" sz="1850" b="1" dirty="0" smtClean="0">
                          <a:solidFill>
                            <a:srgbClr val="002060"/>
                          </a:solidFill>
                        </a:rPr>
                        <a:t>FIDUCIARIA</a:t>
                      </a:r>
                      <a:r>
                        <a:rPr lang="es-CO" sz="1850" b="1" baseline="0" dirty="0" smtClean="0">
                          <a:solidFill>
                            <a:srgbClr val="002060"/>
                          </a:solidFill>
                        </a:rPr>
                        <a:t> BERMUDEZ Y VALENZUELA (10 Años):</a:t>
                      </a:r>
                      <a:endParaRPr lang="es-CO" sz="185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2892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es-CO" sz="1850" b="1" dirty="0" smtClean="0">
                          <a:solidFill>
                            <a:srgbClr val="002060"/>
                          </a:solidFill>
                        </a:rPr>
                        <a:t>Director de Sistemas </a:t>
                      </a:r>
                      <a:r>
                        <a:rPr lang="es-CO" sz="1850" dirty="0" smtClean="0">
                          <a:solidFill>
                            <a:srgbClr val="002060"/>
                          </a:solidFill>
                        </a:rPr>
                        <a:t>Feb/1985</a:t>
                      </a:r>
                      <a:r>
                        <a:rPr lang="es-CO" sz="1850" baseline="0" dirty="0" smtClean="0">
                          <a:solidFill>
                            <a:srgbClr val="002060"/>
                          </a:solidFill>
                        </a:rPr>
                        <a:t> a Mayo/1995</a:t>
                      </a:r>
                      <a:endParaRPr lang="es-CO" sz="185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v"/>
                      </a:pPr>
                      <a:r>
                        <a:rPr lang="es-CO" sz="1850" dirty="0" smtClean="0">
                          <a:solidFill>
                            <a:srgbClr val="002060"/>
                          </a:solidFill>
                        </a:rPr>
                        <a:t>Responsable del</a:t>
                      </a:r>
                      <a:r>
                        <a:rPr lang="es-CO" sz="1850" baseline="0" dirty="0" smtClean="0">
                          <a:solidFill>
                            <a:srgbClr val="002060"/>
                          </a:solidFill>
                        </a:rPr>
                        <a:t> área de tecnología de la Fiduciaria (10 Personas)</a:t>
                      </a:r>
                      <a:endParaRPr lang="es-CO" sz="185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0137" y="592937"/>
            <a:ext cx="799416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_tradnl" sz="2600" b="1" dirty="0" smtClean="0">
                <a:solidFill>
                  <a:schemeClr val="accent2"/>
                </a:solidFill>
                <a:latin typeface="Trebuchet MS" pitchFamily="34" charset="0"/>
              </a:rPr>
              <a:t>Algunos logros importantes, reconocidos</a:t>
            </a:r>
            <a:endParaRPr lang="es-ES_tradnl" sz="2600" b="1" dirty="0">
              <a:solidFill>
                <a:srgbClr val="3333CC"/>
              </a:solidFill>
              <a:latin typeface="+mn-lt"/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436314"/>
              </p:ext>
            </p:extLst>
          </p:nvPr>
        </p:nvGraphicFramePr>
        <p:xfrm>
          <a:off x="35414" y="990600"/>
          <a:ext cx="9090000" cy="5867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2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570">
                <a:tc>
                  <a:txBody>
                    <a:bodyPr/>
                    <a:lstStyle/>
                    <a:p>
                      <a:r>
                        <a:rPr lang="es-CO" sz="1600" dirty="0" smtClean="0">
                          <a:solidFill>
                            <a:srgbClr val="002060"/>
                          </a:solidFill>
                        </a:rPr>
                        <a:t>Cargo</a:t>
                      </a:r>
                      <a:endParaRPr lang="es-CO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 smtClean="0">
                          <a:solidFill>
                            <a:srgbClr val="002060"/>
                          </a:solidFill>
                        </a:rPr>
                        <a:t>Logros</a:t>
                      </a:r>
                      <a:endParaRPr lang="es-CO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570">
                <a:tc gridSpan="2"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es-CO" sz="1600" b="1" baseline="0" dirty="0" smtClean="0">
                          <a:solidFill>
                            <a:srgbClr val="002060"/>
                          </a:solidFill>
                        </a:rPr>
                        <a:t>ORGANIZACION BANCOLOMBIA  (23 años):</a:t>
                      </a:r>
                      <a:endParaRPr lang="es-CO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557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es-CO" sz="1600" b="1" dirty="0" smtClean="0">
                          <a:solidFill>
                            <a:srgbClr val="002060"/>
                          </a:solidFill>
                        </a:rPr>
                        <a:t>Jefe de sección</a:t>
                      </a:r>
                      <a:r>
                        <a:rPr lang="es-CO" sz="16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s-CO" sz="16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s-CO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CO" sz="16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Líder proyecto Facturación electrónica Fiduciaria y Valores</a:t>
                      </a: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CO" sz="16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Líder proyecto Nuevo marco normativo IFRS Grupo 3 y Circular 030</a:t>
                      </a:r>
                    </a:p>
                    <a:p>
                      <a:pPr marL="185738" marR="0" indent="-18573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>
                          <a:tab pos="85725" algn="l"/>
                        </a:tabLst>
                        <a:defRPr/>
                      </a:pPr>
                      <a:r>
                        <a:rPr lang="es-ES_tradnl" sz="1600" dirty="0" smtClean="0">
                          <a:solidFill>
                            <a:srgbClr val="002060"/>
                          </a:solidFill>
                          <a:cs typeface="Arial" charset="0"/>
                        </a:rPr>
                        <a:t>Implementación</a:t>
                      </a:r>
                      <a:r>
                        <a:rPr lang="es-ES_tradnl" sz="1600" baseline="0" dirty="0" smtClean="0">
                          <a:solidFill>
                            <a:srgbClr val="002060"/>
                          </a:solidFill>
                          <a:cs typeface="Arial" charset="0"/>
                        </a:rPr>
                        <a:t> Gestor Web</a:t>
                      </a:r>
                    </a:p>
                    <a:p>
                      <a:pPr marL="185738" marR="0" indent="-18573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>
                          <a:tab pos="85725" algn="l"/>
                        </a:tabLst>
                        <a:defRPr/>
                      </a:pPr>
                      <a:r>
                        <a:rPr lang="es-ES_tradnl" sz="1600" baseline="0" dirty="0" smtClean="0">
                          <a:solidFill>
                            <a:srgbClr val="002060"/>
                          </a:solidFill>
                          <a:cs typeface="Arial" charset="0"/>
                        </a:rPr>
                        <a:t>Implementación varias iniciativas evolutivas de negocio Fiduciario</a:t>
                      </a:r>
                      <a:endParaRPr lang="es-ES_tradnl" sz="1600" dirty="0" smtClean="0">
                        <a:solidFill>
                          <a:srgbClr val="002060"/>
                        </a:solidFill>
                        <a:cs typeface="Arial" charset="0"/>
                      </a:endParaRPr>
                    </a:p>
                    <a:p>
                      <a:pPr marL="185738" marR="0" indent="-18573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>
                          <a:tab pos="85725" algn="l"/>
                        </a:tabLst>
                        <a:defRPr/>
                      </a:pPr>
                      <a:r>
                        <a:rPr lang="es-ES_tradnl" sz="1600" dirty="0" smtClean="0">
                          <a:solidFill>
                            <a:srgbClr val="002060"/>
                          </a:solidFill>
                          <a:cs typeface="Arial" charset="0"/>
                        </a:rPr>
                        <a:t>Proyecto corporativo – Segunda Emisión de Acciones Ecopetrol.</a:t>
                      </a:r>
                    </a:p>
                    <a:p>
                      <a:pPr marL="185738" marR="0" indent="-18573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>
                          <a:tab pos="85725" algn="l"/>
                        </a:tabLst>
                        <a:defRPr/>
                      </a:pPr>
                      <a:r>
                        <a:rPr lang="es-ES_tradnl" sz="16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Proyecto de implementación de la circular 052,</a:t>
                      </a:r>
                      <a:r>
                        <a:rPr lang="es-ES_tradnl" sz="16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 en la Fiduciaria.</a:t>
                      </a:r>
                    </a:p>
                    <a:p>
                      <a:pPr marL="185738" marR="0" lvl="0" indent="-18573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>
                          <a:tab pos="85725" algn="l"/>
                        </a:tabLst>
                        <a:defRPr/>
                      </a:pPr>
                      <a:r>
                        <a:rPr lang="es-ES_tradnl" sz="16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Proyecto de implementación Fiduciaria en Perú.</a:t>
                      </a:r>
                      <a:endParaRPr lang="es-CO" sz="16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marL="185738" marR="0" indent="-18573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>
                          <a:tab pos="85725" algn="l"/>
                        </a:tabLst>
                        <a:defRPr/>
                      </a:pPr>
                      <a:r>
                        <a:rPr lang="es-ES_tradnl" sz="16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Proyecto Implementación Gestor.</a:t>
                      </a:r>
                    </a:p>
                    <a:p>
                      <a:pPr marL="185738" marR="0" indent="-18573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>
                          <a:tab pos="85725" algn="l"/>
                        </a:tabLst>
                        <a:defRPr/>
                      </a:pPr>
                      <a:r>
                        <a:rPr lang="es-ES_tradnl" sz="16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Proyecto de automatización de carteras de la Fiduciaria.</a:t>
                      </a:r>
                    </a:p>
                    <a:p>
                      <a:pPr marL="185738" marR="0" indent="-18573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>
                          <a:tab pos="85725" algn="l"/>
                        </a:tabLst>
                        <a:defRPr/>
                      </a:pPr>
                      <a:r>
                        <a:rPr lang="es-ES_tradnl" sz="16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Migración</a:t>
                      </a:r>
                      <a:r>
                        <a:rPr lang="es-ES_tradnl" sz="16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 aplicaciones de Fiduciaria a la IT del Banco.</a:t>
                      </a:r>
                    </a:p>
                    <a:p>
                      <a:pPr marL="185738" marR="0" indent="-18573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>
                          <a:tab pos="85725" algn="l"/>
                        </a:tabLst>
                        <a:defRPr/>
                      </a:pPr>
                      <a:r>
                        <a:rPr lang="es-ES_tradnl" sz="16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Integración</a:t>
                      </a:r>
                      <a:r>
                        <a:rPr lang="es-ES_tradnl" sz="16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 procesos tecnológicos de la Fiduciaria al </a:t>
                      </a:r>
                      <a:r>
                        <a:rPr lang="es-ES_tradnl" sz="1600" kern="1200" baseline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Banco.</a:t>
                      </a:r>
                      <a:endParaRPr lang="es-ES_tradnl" sz="1600" kern="1200" baseline="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5704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es-CO" sz="1600" b="1" dirty="0" smtClean="0">
                          <a:solidFill>
                            <a:srgbClr val="002060"/>
                          </a:solidFill>
                        </a:rPr>
                        <a:t>Gerente de Desarrollo</a:t>
                      </a:r>
                      <a:endParaRPr lang="es-CO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s-CO" sz="16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Proyecto Cambio de milenio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s-CO" sz="16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Proyecto</a:t>
                      </a:r>
                      <a:r>
                        <a:rPr lang="es-CO" sz="16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 valoración a T0, Fondos de inversión.</a:t>
                      </a:r>
                      <a:endParaRPr lang="es-CO" sz="16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marL="185738" indent="-185738">
                        <a:buFont typeface="Wingdings" pitchFamily="2" charset="2"/>
                        <a:buChar char="ü"/>
                      </a:pPr>
                      <a:r>
                        <a:rPr lang="es-CO" sz="16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Implementación IT Consorcios (</a:t>
                      </a:r>
                      <a:r>
                        <a:rPr lang="es-CO" sz="16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Fidusalud</a:t>
                      </a:r>
                      <a:r>
                        <a:rPr lang="es-CO" sz="16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, </a:t>
                      </a:r>
                      <a:r>
                        <a:rPr lang="es-CO" sz="16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Improex</a:t>
                      </a:r>
                      <a:r>
                        <a:rPr lang="es-CO" sz="16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, </a:t>
                      </a:r>
                      <a:r>
                        <a:rPr lang="es-CO" sz="16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Fopep</a:t>
                      </a:r>
                      <a:r>
                        <a:rPr lang="es-CO" sz="16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, </a:t>
                      </a:r>
                      <a:r>
                        <a:rPr lang="es-CO" sz="16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Fonpet</a:t>
                      </a:r>
                      <a:r>
                        <a:rPr lang="es-CO" sz="16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).</a:t>
                      </a:r>
                    </a:p>
                    <a:p>
                      <a:pPr marL="185738" indent="-185738">
                        <a:buFont typeface="Wingdings" pitchFamily="2" charset="2"/>
                        <a:buChar char="ü"/>
                      </a:pPr>
                      <a:r>
                        <a:rPr lang="es-CO" sz="16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Proceso de certificación ISO9001.</a:t>
                      </a:r>
                    </a:p>
                    <a:p>
                      <a:pPr marL="185738" indent="-185738">
                        <a:buFont typeface="Wingdings" pitchFamily="2" charset="2"/>
                        <a:buChar char="ü"/>
                      </a:pPr>
                      <a:r>
                        <a:rPr lang="es-ES_tradnl" sz="16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Implementación herramientas para soportar Negocios especiales (Acciones ISA, ISAGEN, ETB, </a:t>
                      </a:r>
                      <a:r>
                        <a:rPr lang="es-ES_tradnl" sz="16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Tidis</a:t>
                      </a:r>
                      <a:r>
                        <a:rPr lang="es-ES_tradnl" sz="16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)</a:t>
                      </a:r>
                    </a:p>
                    <a:p>
                      <a:pPr marL="185738" indent="-185738">
                        <a:buFont typeface="Wingdings" pitchFamily="2" charset="2"/>
                        <a:buChar char="ü"/>
                      </a:pPr>
                      <a:r>
                        <a:rPr lang="es-ES_tradnl" sz="16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Proyecto Automatización proceso </a:t>
                      </a:r>
                      <a:r>
                        <a:rPr lang="es-ES_tradnl" sz="16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de pagos, Herramienta </a:t>
                      </a:r>
                      <a:r>
                        <a:rPr lang="es-ES_tradnl" sz="1600" kern="1200" baseline="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Sifap</a:t>
                      </a:r>
                      <a:r>
                        <a:rPr lang="es-ES_tradnl" sz="16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.</a:t>
                      </a:r>
                    </a:p>
                    <a:p>
                      <a:pPr marL="185738" indent="-185738">
                        <a:buFont typeface="Wingdings" pitchFamily="2" charset="2"/>
                        <a:buChar char="ü"/>
                      </a:pPr>
                      <a:r>
                        <a:rPr lang="es-ES_tradnl" sz="16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Proyecto de integración de filiales PIF.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103794"/>
              </p:ext>
            </p:extLst>
          </p:nvPr>
        </p:nvGraphicFramePr>
        <p:xfrm>
          <a:off x="35414" y="990600"/>
          <a:ext cx="9089998" cy="568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rgbClr val="002060"/>
                          </a:solidFill>
                        </a:rPr>
                        <a:t>Cargo</a:t>
                      </a:r>
                      <a:endParaRPr lang="es-CO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rgbClr val="002060"/>
                          </a:solidFill>
                        </a:rPr>
                        <a:t>Logros</a:t>
                      </a:r>
                      <a:endParaRPr lang="es-CO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es-CO" b="1" baseline="0" dirty="0" smtClean="0">
                          <a:solidFill>
                            <a:srgbClr val="002060"/>
                          </a:solidFill>
                        </a:rPr>
                        <a:t>ORGANIZACION BANCOLOMBIA </a:t>
                      </a:r>
                      <a:r>
                        <a:rPr lang="es-CO" sz="1800" b="1" baseline="0" dirty="0" smtClean="0">
                          <a:solidFill>
                            <a:srgbClr val="002060"/>
                          </a:solidFill>
                        </a:rPr>
                        <a:t>(Continuación):</a:t>
                      </a:r>
                      <a:endParaRPr lang="es-CO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es-CO" b="1" dirty="0" smtClean="0">
                          <a:solidFill>
                            <a:srgbClr val="002060"/>
                          </a:solidFill>
                        </a:rPr>
                        <a:t>Gerente de</a:t>
                      </a:r>
                      <a:r>
                        <a:rPr lang="es-CO" b="1" baseline="0" dirty="0" smtClean="0">
                          <a:solidFill>
                            <a:srgbClr val="002060"/>
                          </a:solidFill>
                        </a:rPr>
                        <a:t> Sistemas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r>
                        <a:rPr lang="es-CO" b="1" baseline="0" dirty="0" err="1" smtClean="0">
                          <a:solidFill>
                            <a:srgbClr val="002060"/>
                          </a:solidFill>
                        </a:rPr>
                        <a:t>Fiducolombia</a:t>
                      </a:r>
                      <a:endParaRPr lang="es-CO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s-CO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Proyecto de fusión entre </a:t>
                      </a:r>
                      <a:r>
                        <a:rPr lang="es-CO" sz="18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Fiducolombia</a:t>
                      </a:r>
                      <a:r>
                        <a:rPr lang="es-CO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 y </a:t>
                      </a:r>
                      <a:r>
                        <a:rPr lang="es-CO" sz="18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Sufibic</a:t>
                      </a:r>
                      <a:r>
                        <a:rPr lang="es-CO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.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s-CO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Proyecto distribución</a:t>
                      </a:r>
                      <a:r>
                        <a:rPr lang="es-CO" sz="18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 de Fondos de inversión en la red Bancaria.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s-CO" sz="18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Proyecto Implementación aplicación Fiducia en Garantía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s-CO" sz="18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Proyecto de integración contable Fondos y portafolios de inversión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s-CO" sz="18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Desarrollo aplicación de facturación.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s-CO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Actualización plataforma AS/400, Red Novell y Windows.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s-CO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Administración personal a cargo</a:t>
                      </a:r>
                      <a:r>
                        <a:rPr lang="es-CO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.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endParaRPr lang="es-CO" sz="18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es-CO" b="1" dirty="0" smtClean="0">
                          <a:solidFill>
                            <a:srgbClr val="002060"/>
                          </a:solidFill>
                        </a:rPr>
                        <a:t>FIDUCIARIA</a:t>
                      </a:r>
                      <a:r>
                        <a:rPr lang="es-CO" b="1" baseline="0" dirty="0" smtClean="0">
                          <a:solidFill>
                            <a:srgbClr val="002060"/>
                          </a:solidFill>
                        </a:rPr>
                        <a:t> BERMUDEZ Y VALENZUELA (10 Años):</a:t>
                      </a:r>
                      <a:endParaRPr lang="es-CO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es-CO" b="1" dirty="0" smtClean="0">
                          <a:solidFill>
                            <a:srgbClr val="002060"/>
                          </a:solidFill>
                        </a:rPr>
                        <a:t>Director de Sistemas</a:t>
                      </a:r>
                      <a:endParaRPr lang="es-CO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s-CO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Proyecto migración aplicaciones de plataforma</a:t>
                      </a:r>
                      <a:r>
                        <a:rPr lang="es-CO" sz="18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 </a:t>
                      </a:r>
                      <a:r>
                        <a:rPr lang="es-CO" sz="1800" kern="1200" baseline="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Xenix</a:t>
                      </a:r>
                      <a:r>
                        <a:rPr lang="es-CO" sz="18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 a AS/400.</a:t>
                      </a:r>
                    </a:p>
                    <a:p>
                      <a:pPr marL="185738" marR="0" indent="-18573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s-CO" sz="18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Implementación y Desarrollo aplicaciones Operaciones Fondos de inversiones </a:t>
                      </a:r>
                      <a:r>
                        <a:rPr lang="es-CO" sz="1800" kern="1200" baseline="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Xenix</a:t>
                      </a:r>
                      <a:r>
                        <a:rPr lang="es-CO" sz="18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 y AS/400.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s-CO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Proyecto implementación</a:t>
                      </a:r>
                      <a:r>
                        <a:rPr lang="es-CO" sz="18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 oficinas a nivel nacional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s-CO" sz="18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Proyecto tarjeta debito para Fondos de inversión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s-CO" sz="18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Administración Infraestructura tecnológica </a:t>
                      </a:r>
                      <a:r>
                        <a:rPr lang="es-CO" sz="1800" kern="1200" baseline="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Xenix</a:t>
                      </a:r>
                      <a:r>
                        <a:rPr lang="es-CO" sz="18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 y AS/400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s-CO" sz="18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Administración personal del área de sistemas</a:t>
                      </a:r>
                      <a:r>
                        <a:rPr lang="es-CO" sz="18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charset="0"/>
                        </a:rPr>
                        <a:t>.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endParaRPr lang="es-CO" sz="18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00137" y="592937"/>
            <a:ext cx="799416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_tradnl" sz="2600" b="1" dirty="0" smtClean="0">
                <a:solidFill>
                  <a:schemeClr val="accent2"/>
                </a:solidFill>
                <a:latin typeface="Trebuchet MS" pitchFamily="34" charset="0"/>
              </a:rPr>
              <a:t>Algunos logros importantes, reconocidos</a:t>
            </a:r>
            <a:endParaRPr lang="es-ES_tradnl" sz="2600" b="1" dirty="0">
              <a:solidFill>
                <a:srgbClr val="3333CC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50584" y="294807"/>
            <a:ext cx="68580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_tradnl" sz="2600" b="1" dirty="0" smtClean="0">
                <a:solidFill>
                  <a:schemeClr val="accent2"/>
                </a:solidFill>
                <a:latin typeface="Trebuchet MS" pitchFamily="34" charset="0"/>
              </a:rPr>
              <a:t>Mi Perfil Profesional</a:t>
            </a:r>
            <a:endParaRPr lang="es-ES_tradnl" sz="2600" b="1" dirty="0">
              <a:solidFill>
                <a:srgbClr val="3333CC"/>
              </a:solidFill>
              <a:latin typeface="+mn-lt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978188"/>
            <a:ext cx="9108584" cy="59400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_tradnl" sz="1900" dirty="0" smtClean="0">
                <a:solidFill>
                  <a:srgbClr val="002060"/>
                </a:solidFill>
              </a:rPr>
              <a:t>Profesional en </a:t>
            </a:r>
            <a:r>
              <a:rPr lang="es-ES_tradnl" sz="1900" b="1" dirty="0" smtClean="0">
                <a:solidFill>
                  <a:srgbClr val="002060"/>
                </a:solidFill>
              </a:rPr>
              <a:t>Ingeniería de Sistemas</a:t>
            </a:r>
            <a:r>
              <a:rPr lang="es-ES_tradnl" sz="1900" dirty="0" smtClean="0">
                <a:solidFill>
                  <a:srgbClr val="002060"/>
                </a:solidFill>
              </a:rPr>
              <a:t>,  con varios años de experiencia en liderazgo de proyectos donde siempre han terminado con éxito logrando buenos resultados, satisfaciendo las necesidades y cumpliendo con las expectativas de los clientes.  </a:t>
            </a:r>
          </a:p>
          <a:p>
            <a:endParaRPr lang="es-ES_tradnl" sz="1900" dirty="0">
              <a:solidFill>
                <a:srgbClr val="002060"/>
              </a:solidFill>
            </a:endParaRPr>
          </a:p>
          <a:p>
            <a:r>
              <a:rPr lang="es-ES_tradnl" sz="1900" dirty="0" smtClean="0">
                <a:solidFill>
                  <a:srgbClr val="002060"/>
                </a:solidFill>
              </a:rPr>
              <a:t>Excelente experiencia en administración, planeación y liderazgo de proyectos del sector Fiduciario.</a:t>
            </a:r>
          </a:p>
          <a:p>
            <a:endParaRPr lang="es-ES_tradnl" sz="1900" dirty="0">
              <a:solidFill>
                <a:srgbClr val="002060"/>
              </a:solidFill>
            </a:endParaRPr>
          </a:p>
          <a:p>
            <a:r>
              <a:rPr lang="es-ES_tradnl" sz="1900" dirty="0" smtClean="0">
                <a:solidFill>
                  <a:srgbClr val="002060"/>
                </a:solidFill>
              </a:rPr>
              <a:t>Experto en Desarrollo de aplicaciones para la administración del negocio Fiduciario, logrando automatización de procesos, minimizar riesgos, optimizar procesos, lograr eficiencias, satisfaciendo las necesidades de los clientes y el crecimiento de las utilidades para la Fiduciaria. </a:t>
            </a:r>
            <a:endParaRPr lang="es-CO" sz="1900" dirty="0" smtClean="0">
              <a:solidFill>
                <a:srgbClr val="002060"/>
              </a:solidFill>
            </a:endParaRPr>
          </a:p>
          <a:p>
            <a:r>
              <a:rPr lang="es-ES_tradnl" sz="1900" dirty="0" smtClean="0">
                <a:solidFill>
                  <a:srgbClr val="002060"/>
                </a:solidFill>
              </a:rPr>
              <a:t> </a:t>
            </a:r>
            <a:endParaRPr lang="es-CO" sz="1900" dirty="0" smtClean="0">
              <a:solidFill>
                <a:srgbClr val="002060"/>
              </a:solidFill>
            </a:endParaRPr>
          </a:p>
          <a:p>
            <a:r>
              <a:rPr lang="es-ES" sz="1900" dirty="0" smtClean="0">
                <a:solidFill>
                  <a:srgbClr val="002060"/>
                </a:solidFill>
              </a:rPr>
              <a:t>Líder de proyectos enfocados a la automatización de los procesos, </a:t>
            </a:r>
            <a:r>
              <a:rPr lang="es-ES" sz="1900" dirty="0" err="1" smtClean="0">
                <a:solidFill>
                  <a:srgbClr val="002060"/>
                </a:solidFill>
              </a:rPr>
              <a:t>Desarrollode</a:t>
            </a:r>
            <a:r>
              <a:rPr lang="es-ES" sz="1900" dirty="0" smtClean="0">
                <a:solidFill>
                  <a:srgbClr val="002060"/>
                </a:solidFill>
              </a:rPr>
              <a:t> soluciones, cumplimiento de normas, entre otros, con equipos de trabajo de 50 personas aproximadamente.</a:t>
            </a:r>
          </a:p>
          <a:p>
            <a:endParaRPr lang="es-ES" sz="1900" dirty="0">
              <a:solidFill>
                <a:srgbClr val="002060"/>
              </a:solidFill>
            </a:endParaRPr>
          </a:p>
          <a:p>
            <a:r>
              <a:rPr lang="es-ES" sz="1900" dirty="0" smtClean="0">
                <a:solidFill>
                  <a:srgbClr val="002060"/>
                </a:solidFill>
              </a:rPr>
              <a:t>Encargado de la Gerencia de Sistemas y el departamento de desarrollo de Fiduciaria Bancolombia</a:t>
            </a:r>
            <a:r>
              <a:rPr lang="es-ES" sz="1900" dirty="0" smtClean="0">
                <a:solidFill>
                  <a:srgbClr val="002060"/>
                </a:solidFill>
              </a:rPr>
              <a:t>.</a:t>
            </a:r>
          </a:p>
          <a:p>
            <a:endParaRPr lang="es-ES" sz="1900" dirty="0">
              <a:solidFill>
                <a:srgbClr val="002060"/>
              </a:solidFill>
            </a:endParaRPr>
          </a:p>
          <a:p>
            <a:endParaRPr lang="es-ES" sz="19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630238"/>
            <a:ext cx="6262352" cy="360362"/>
          </a:xfrm>
          <a:noFill/>
          <a:ln/>
        </p:spPr>
        <p:txBody>
          <a:bodyPr>
            <a:normAutofit fontScale="90000"/>
          </a:bodyPr>
          <a:lstStyle/>
          <a:p>
            <a:pPr algn="r"/>
            <a:r>
              <a:rPr lang="es-ES_tradnl" sz="2800" b="1" kern="1200" dirty="0" smtClean="0">
                <a:solidFill>
                  <a:schemeClr val="accent2"/>
                </a:solidFill>
                <a:latin typeface="Trebuchet MS" pitchFamily="34" charset="0"/>
                <a:ea typeface="+mn-ea"/>
                <a:cs typeface="+mn-cs"/>
              </a:rPr>
              <a:t>Misión</a:t>
            </a:r>
          </a:p>
        </p:txBody>
      </p:sp>
      <p:sp>
        <p:nvSpPr>
          <p:cNvPr id="28467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51516" y="1016483"/>
            <a:ext cx="8963696" cy="5780044"/>
          </a:xfr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s-CO" sz="2800" dirty="0" smtClean="0">
                <a:solidFill>
                  <a:srgbClr val="002060"/>
                </a:solidFill>
              </a:rPr>
              <a:t>Ser un aliado estratégico en la transformación del negocio y los procesos, apoyados con tecnología de punta. Genero valor ofreciendo asesoría, liderazgo y seguimiento a los planes de trabajo buscando que se cumplan en los tiempos acordados para lograr los objetivos estratégicos de los clientes</a:t>
            </a:r>
            <a:r>
              <a:rPr lang="es-CO" sz="2800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endParaRPr lang="es-CO" sz="2800" dirty="0">
              <a:solidFill>
                <a:srgbClr val="002060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endParaRPr lang="es-CO" sz="28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5" name="Rectangle 2051"/>
          <p:cNvSpPr>
            <a:spLocks noGrp="1" noChangeArrowheads="1"/>
          </p:cNvSpPr>
          <p:nvPr>
            <p:ph idx="1"/>
          </p:nvPr>
        </p:nvSpPr>
        <p:spPr>
          <a:xfrm>
            <a:off x="0" y="1148913"/>
            <a:ext cx="9144000" cy="5519075"/>
          </a:xfr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/>
          <a:p>
            <a:pPr marL="360363" indent="-360363">
              <a:lnSpc>
                <a:spcPct val="160000"/>
              </a:lnSpc>
              <a:buFont typeface="Wingdings" pitchFamily="2" charset="2"/>
              <a:buChar char="v"/>
            </a:pPr>
            <a:r>
              <a:rPr lang="es-CO" dirty="0" smtClean="0">
                <a:solidFill>
                  <a:srgbClr val="002060"/>
                </a:solidFill>
              </a:rPr>
              <a:t> Ser el mejor aliado de los clientes, generando valor buscando satisfacer sus necesidades y expectativas, en búsqueda de la transformación de su negocio, apoyado con tecnología de punta para reducir la manualidad, optimizar los procesos y lograr eficiencias representadas en oportunidad, rentabilidad y calidad del servicio</a:t>
            </a:r>
            <a:r>
              <a:rPr lang="es-CO" dirty="0" smtClean="0">
                <a:solidFill>
                  <a:srgbClr val="002060"/>
                </a:solidFill>
              </a:rPr>
              <a:t>.</a:t>
            </a:r>
            <a:endParaRPr lang="es-CO" dirty="0">
              <a:solidFill>
                <a:srgbClr val="002060"/>
              </a:solidFill>
            </a:endParaRPr>
          </a:p>
        </p:txBody>
      </p:sp>
      <p:sp>
        <p:nvSpPr>
          <p:cNvPr id="5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630238"/>
            <a:ext cx="6262352" cy="360362"/>
          </a:xfrm>
          <a:noFill/>
          <a:ln/>
        </p:spPr>
        <p:txBody>
          <a:bodyPr>
            <a:normAutofit fontScale="90000"/>
          </a:bodyPr>
          <a:lstStyle/>
          <a:p>
            <a:pPr algn="r"/>
            <a:r>
              <a:rPr lang="es-ES_tradnl" sz="2800" b="1" kern="1200" dirty="0" smtClean="0">
                <a:solidFill>
                  <a:schemeClr val="accent2"/>
                </a:solidFill>
                <a:latin typeface="Trebuchet MS" pitchFamily="34" charset="0"/>
                <a:ea typeface="+mn-ea"/>
                <a:cs typeface="+mn-cs"/>
              </a:rPr>
              <a:t>Visión</a:t>
            </a:r>
          </a:p>
        </p:txBody>
      </p:sp>
    </p:spTree>
    <p:extLst>
      <p:ext uri="{BB962C8B-B14F-4D97-AF65-F5344CB8AC3E}">
        <p14:creationId xmlns:p14="http://schemas.microsoft.com/office/powerpoint/2010/main" val="2902346076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20105"/>
            <a:ext cx="9144000" cy="5558445"/>
          </a:xfr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s-CO" sz="2400" dirty="0" smtClean="0">
              <a:solidFill>
                <a:srgbClr val="002060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s-CO" sz="2400" dirty="0" smtClean="0">
                <a:solidFill>
                  <a:srgbClr val="002060"/>
                </a:solidFill>
                <a:latin typeface="+mj-lt"/>
              </a:rPr>
              <a:t>Fomentar</a:t>
            </a:r>
            <a:r>
              <a:rPr lang="es-CO" sz="2400" dirty="0">
                <a:solidFill>
                  <a:srgbClr val="002060"/>
                </a:solidFill>
                <a:latin typeface="+mj-lt"/>
              </a:rPr>
              <a:t>, Administrar y Coordinar la estrategia de Transformación del </a:t>
            </a:r>
            <a:r>
              <a:rPr lang="es-CO" sz="2400" dirty="0" smtClean="0">
                <a:solidFill>
                  <a:srgbClr val="002060"/>
                </a:solidFill>
                <a:latin typeface="+mj-lt"/>
              </a:rPr>
              <a:t>negocio.</a:t>
            </a:r>
            <a:endParaRPr lang="es-CO" sz="2400" dirty="0">
              <a:solidFill>
                <a:srgbClr val="002060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s-CO" sz="2400" dirty="0">
                <a:solidFill>
                  <a:srgbClr val="002060"/>
                </a:solidFill>
                <a:latin typeface="+mj-lt"/>
              </a:rPr>
              <a:t>Disminuir las desviaciones en el tiempo de ejecución de los proyectos. Implementación con Entregas de valor y rápidas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CO" sz="2400" dirty="0">
                <a:solidFill>
                  <a:srgbClr val="002060"/>
                </a:solidFill>
                <a:latin typeface="+mj-lt"/>
              </a:rPr>
              <a:t>Aumentar la satisfacción del equipo y del cliente interno sobre la calidad del desarrollo del proyecto y su entrega final</a:t>
            </a:r>
          </a:p>
          <a:p>
            <a:pPr marL="360363" indent="-360363" algn="just">
              <a:lnSpc>
                <a:spcPct val="160000"/>
              </a:lnSpc>
              <a:buFont typeface="Wingdings" pitchFamily="2" charset="2"/>
              <a:buChar char="v"/>
            </a:pPr>
            <a:r>
              <a:rPr lang="es-CO" sz="2400" dirty="0">
                <a:solidFill>
                  <a:srgbClr val="002060"/>
                </a:solidFill>
                <a:latin typeface="+mj-lt"/>
              </a:rPr>
              <a:t>Coordinación y seguimiento al plan de trabajo</a:t>
            </a:r>
          </a:p>
          <a:p>
            <a:pPr marL="360363" indent="-360363" algn="just">
              <a:lnSpc>
                <a:spcPct val="160000"/>
              </a:lnSpc>
              <a:buFont typeface="Wingdings" pitchFamily="2" charset="2"/>
              <a:buChar char="v"/>
            </a:pPr>
            <a:r>
              <a:rPr lang="es-ES_tradnl" sz="2400" dirty="0" smtClean="0">
                <a:solidFill>
                  <a:srgbClr val="002060"/>
                </a:solidFill>
                <a:latin typeface="+mj-lt"/>
              </a:rPr>
              <a:t>Control y Seguimiento al presupuesto de los proyectos</a:t>
            </a:r>
          </a:p>
          <a:p>
            <a:pPr marL="360363" indent="-360363" algn="just">
              <a:lnSpc>
                <a:spcPct val="160000"/>
              </a:lnSpc>
              <a:buFont typeface="Wingdings" pitchFamily="2" charset="2"/>
              <a:buChar char="v"/>
            </a:pPr>
            <a:r>
              <a:rPr lang="es-CO" sz="2400" dirty="0" smtClean="0">
                <a:solidFill>
                  <a:srgbClr val="002060"/>
                </a:solidFill>
                <a:latin typeface="+mj-lt"/>
              </a:rPr>
              <a:t>Formulación estratégica de las unidades de </a:t>
            </a:r>
            <a:r>
              <a:rPr lang="es-CO" sz="2400" dirty="0" smtClean="0">
                <a:solidFill>
                  <a:srgbClr val="002060"/>
                </a:solidFill>
                <a:latin typeface="+mj-lt"/>
              </a:rPr>
              <a:t>negocio</a:t>
            </a:r>
            <a:endParaRPr lang="es-CO" sz="2400" dirty="0" smtClean="0">
              <a:solidFill>
                <a:srgbClr val="002060"/>
              </a:solidFill>
              <a:latin typeface="+mj-lt"/>
            </a:endParaRPr>
          </a:p>
          <a:p>
            <a:pPr marL="269875" indent="-269875" algn="just">
              <a:lnSpc>
                <a:spcPct val="160000"/>
              </a:lnSpc>
              <a:buFont typeface="Wingdings" pitchFamily="2" charset="2"/>
              <a:buChar char="v"/>
            </a:pPr>
            <a:endParaRPr lang="es-CO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91845" name="Rectangle 5"/>
          <p:cNvSpPr>
            <a:spLocks noChangeArrowheads="1"/>
          </p:cNvSpPr>
          <p:nvPr/>
        </p:nvSpPr>
        <p:spPr bwMode="auto">
          <a:xfrm>
            <a:off x="2057400" y="630238"/>
            <a:ext cx="68580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_tradnl" sz="2800" b="1" dirty="0" smtClean="0">
                <a:solidFill>
                  <a:schemeClr val="accent2"/>
                </a:solidFill>
                <a:latin typeface="Trebuchet MS" pitchFamily="34" charset="0"/>
              </a:rPr>
              <a:t>Objetivos del Rol:</a:t>
            </a:r>
            <a:endParaRPr lang="es-ES_tradnl" sz="2800" b="1" dirty="0">
              <a:solidFill>
                <a:srgbClr val="3333CC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730502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5" name="Rectangle 2051"/>
          <p:cNvSpPr>
            <a:spLocks noGrp="1" noChangeArrowheads="1"/>
          </p:cNvSpPr>
          <p:nvPr>
            <p:ph idx="1"/>
          </p:nvPr>
        </p:nvSpPr>
        <p:spPr>
          <a:xfrm>
            <a:off x="0" y="1216050"/>
            <a:ext cx="9144000" cy="5435334"/>
          </a:xfr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/>
          <a:p>
            <a:pPr marL="360363" indent="-360363">
              <a:lnSpc>
                <a:spcPct val="160000"/>
              </a:lnSpc>
              <a:buFont typeface="Wingdings" pitchFamily="2" charset="2"/>
              <a:buChar char="v"/>
            </a:pPr>
            <a:r>
              <a:rPr lang="es-CO" sz="2800" dirty="0" smtClean="0">
                <a:solidFill>
                  <a:srgbClr val="002060"/>
                </a:solidFill>
              </a:rPr>
              <a:t>Administrar los proyectos, agregando valor</a:t>
            </a:r>
          </a:p>
          <a:p>
            <a:pPr marL="360363" indent="-360363">
              <a:lnSpc>
                <a:spcPct val="160000"/>
              </a:lnSpc>
              <a:buFont typeface="Wingdings" pitchFamily="2" charset="2"/>
              <a:buChar char="v"/>
            </a:pPr>
            <a:r>
              <a:rPr lang="es-CO" sz="2800" dirty="0" smtClean="0">
                <a:solidFill>
                  <a:srgbClr val="002060"/>
                </a:solidFill>
              </a:rPr>
              <a:t>Hacer las cosas fáciles (Eficiencia)</a:t>
            </a:r>
          </a:p>
          <a:p>
            <a:pPr marL="360363" indent="-360363">
              <a:lnSpc>
                <a:spcPct val="160000"/>
              </a:lnSpc>
              <a:buFont typeface="Wingdings" pitchFamily="2" charset="2"/>
              <a:buChar char="v"/>
            </a:pPr>
            <a:r>
              <a:rPr lang="es-CO" sz="2800" dirty="0" smtClean="0">
                <a:solidFill>
                  <a:srgbClr val="002060"/>
                </a:solidFill>
              </a:rPr>
              <a:t>Hacer mas con menos (Innovación) </a:t>
            </a:r>
          </a:p>
          <a:p>
            <a:pPr marL="360363" indent="-360363">
              <a:lnSpc>
                <a:spcPct val="160000"/>
              </a:lnSpc>
              <a:buFont typeface="Wingdings" pitchFamily="2" charset="2"/>
              <a:buChar char="v"/>
            </a:pPr>
            <a:r>
              <a:rPr lang="es-CO" sz="2800" dirty="0" smtClean="0">
                <a:solidFill>
                  <a:srgbClr val="002060"/>
                </a:solidFill>
              </a:rPr>
              <a:t>Cumplir las promesas (Valor de la confianza)</a:t>
            </a:r>
          </a:p>
          <a:p>
            <a:pPr marL="360363" indent="-360363">
              <a:lnSpc>
                <a:spcPct val="160000"/>
              </a:lnSpc>
              <a:buFont typeface="Wingdings" pitchFamily="2" charset="2"/>
              <a:buChar char="v"/>
            </a:pPr>
            <a:r>
              <a:rPr lang="es-CO" sz="2800" dirty="0" smtClean="0">
                <a:solidFill>
                  <a:srgbClr val="002060"/>
                </a:solidFill>
              </a:rPr>
              <a:t>Gestionar eficientemente los recursos</a:t>
            </a:r>
          </a:p>
          <a:p>
            <a:pPr marL="360363" indent="-360363">
              <a:lnSpc>
                <a:spcPct val="160000"/>
              </a:lnSpc>
              <a:buFont typeface="Wingdings" pitchFamily="2" charset="2"/>
              <a:buChar char="v"/>
            </a:pPr>
            <a:r>
              <a:rPr lang="es-CO" sz="2800" dirty="0" smtClean="0">
                <a:solidFill>
                  <a:srgbClr val="002060"/>
                </a:solidFill>
              </a:rPr>
              <a:t>Trabajo colaborativo (Trabajo en equipo</a:t>
            </a:r>
            <a:r>
              <a:rPr lang="es-CO" sz="2800" dirty="0" smtClean="0">
                <a:solidFill>
                  <a:srgbClr val="002060"/>
                </a:solidFill>
              </a:rPr>
              <a:t>)</a:t>
            </a:r>
          </a:p>
          <a:p>
            <a:pPr marL="0" indent="0">
              <a:lnSpc>
                <a:spcPct val="160000"/>
              </a:lnSpc>
              <a:buNone/>
            </a:pPr>
            <a:endParaRPr lang="es-CO" sz="2800" dirty="0">
              <a:solidFill>
                <a:srgbClr val="002060"/>
              </a:solidFill>
            </a:endParaRPr>
          </a:p>
        </p:txBody>
      </p:sp>
      <p:sp>
        <p:nvSpPr>
          <p:cNvPr id="5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630238"/>
            <a:ext cx="6262352" cy="360362"/>
          </a:xfrm>
          <a:noFill/>
          <a:ln/>
        </p:spPr>
        <p:txBody>
          <a:bodyPr>
            <a:normAutofit fontScale="90000"/>
          </a:bodyPr>
          <a:lstStyle/>
          <a:p>
            <a:pPr algn="r"/>
            <a:r>
              <a:rPr lang="es-ES_tradnl" sz="2800" b="1" kern="1200" dirty="0" smtClean="0">
                <a:solidFill>
                  <a:schemeClr val="accent2"/>
                </a:solidFill>
                <a:latin typeface="Trebuchet MS" pitchFamily="34" charset="0"/>
                <a:ea typeface="+mn-ea"/>
                <a:cs typeface="+mn-cs"/>
              </a:rPr>
              <a:t>Retos</a:t>
            </a:r>
          </a:p>
        </p:txBody>
      </p:sp>
    </p:spTree>
    <p:extLst>
      <p:ext uri="{BB962C8B-B14F-4D97-AF65-F5344CB8AC3E}">
        <p14:creationId xmlns:p14="http://schemas.microsoft.com/office/powerpoint/2010/main" val="2226457031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5" name="Rectangle 2051"/>
          <p:cNvSpPr>
            <a:spLocks noGrp="1" noChangeArrowheads="1"/>
          </p:cNvSpPr>
          <p:nvPr>
            <p:ph idx="1"/>
          </p:nvPr>
        </p:nvSpPr>
        <p:spPr>
          <a:xfrm>
            <a:off x="0" y="1520855"/>
            <a:ext cx="9144000" cy="5176802"/>
          </a:xfr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/>
          <a:p>
            <a:pPr marL="360363" indent="-360363">
              <a:lnSpc>
                <a:spcPct val="160000"/>
              </a:lnSpc>
              <a:buFont typeface="Wingdings" pitchFamily="2" charset="2"/>
              <a:buChar char="v"/>
            </a:pPr>
            <a:r>
              <a:rPr lang="es-CO" sz="2800" dirty="0" smtClean="0">
                <a:solidFill>
                  <a:srgbClr val="002060"/>
                </a:solidFill>
              </a:rPr>
              <a:t>Para sentirme útil en la vida</a:t>
            </a:r>
          </a:p>
          <a:p>
            <a:pPr marL="360363" indent="-360363">
              <a:lnSpc>
                <a:spcPct val="160000"/>
              </a:lnSpc>
              <a:buFont typeface="Wingdings" pitchFamily="2" charset="2"/>
              <a:buChar char="v"/>
            </a:pPr>
            <a:r>
              <a:rPr lang="es-CO" sz="2800" dirty="0" smtClean="0">
                <a:solidFill>
                  <a:srgbClr val="002060"/>
                </a:solidFill>
              </a:rPr>
              <a:t>Compartir con las personas, convivir y seguir aprendiendo cada día </a:t>
            </a:r>
          </a:p>
          <a:p>
            <a:pPr marL="360363" indent="-360363">
              <a:lnSpc>
                <a:spcPct val="160000"/>
              </a:lnSpc>
              <a:buFont typeface="Wingdings" pitchFamily="2" charset="2"/>
              <a:buChar char="v"/>
            </a:pPr>
            <a:r>
              <a:rPr lang="es-CO" sz="2800" dirty="0" smtClean="0">
                <a:solidFill>
                  <a:srgbClr val="002060"/>
                </a:solidFill>
              </a:rPr>
              <a:t>Prestar mis servicios profesionales y sentir felicidad al ver que contribuyo en el logro de los objetivos de las personas y de las empresas</a:t>
            </a:r>
          </a:p>
          <a:p>
            <a:pPr marL="360363" indent="-360363">
              <a:lnSpc>
                <a:spcPct val="160000"/>
              </a:lnSpc>
              <a:buFont typeface="Wingdings" pitchFamily="2" charset="2"/>
              <a:buChar char="v"/>
            </a:pPr>
            <a:r>
              <a:rPr lang="es-CO" sz="2800" dirty="0" smtClean="0">
                <a:solidFill>
                  <a:srgbClr val="002060"/>
                </a:solidFill>
              </a:rPr>
              <a:t>Servirle a la </a:t>
            </a:r>
            <a:r>
              <a:rPr lang="es-CO" sz="2800" dirty="0" smtClean="0">
                <a:solidFill>
                  <a:srgbClr val="002060"/>
                </a:solidFill>
              </a:rPr>
              <a:t>sociedad</a:t>
            </a:r>
            <a:endParaRPr lang="es-CO" sz="2800" dirty="0" smtClean="0">
              <a:solidFill>
                <a:srgbClr val="002060"/>
              </a:solidFill>
            </a:endParaRPr>
          </a:p>
        </p:txBody>
      </p:sp>
      <p:sp>
        <p:nvSpPr>
          <p:cNvPr id="5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630238"/>
            <a:ext cx="6262352" cy="360362"/>
          </a:xfrm>
          <a:noFill/>
          <a:ln/>
        </p:spPr>
        <p:txBody>
          <a:bodyPr>
            <a:normAutofit fontScale="90000"/>
          </a:bodyPr>
          <a:lstStyle/>
          <a:p>
            <a:pPr algn="r"/>
            <a:r>
              <a:rPr lang="es-ES_tradnl" sz="2800" b="1" kern="1200" dirty="0" smtClean="0">
                <a:solidFill>
                  <a:schemeClr val="accent2"/>
                </a:solidFill>
                <a:latin typeface="Trebuchet MS" pitchFamily="34" charset="0"/>
                <a:ea typeface="+mn-ea"/>
                <a:cs typeface="+mn-cs"/>
              </a:rPr>
              <a:t>Para que trabajo</a:t>
            </a:r>
          </a:p>
        </p:txBody>
      </p:sp>
    </p:spTree>
    <p:extLst>
      <p:ext uri="{BB962C8B-B14F-4D97-AF65-F5344CB8AC3E}">
        <p14:creationId xmlns:p14="http://schemas.microsoft.com/office/powerpoint/2010/main" val="2413145478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5" name="Rectangle 2051"/>
          <p:cNvSpPr>
            <a:spLocks noGrp="1" noChangeArrowheads="1"/>
          </p:cNvSpPr>
          <p:nvPr>
            <p:ph idx="1"/>
          </p:nvPr>
        </p:nvSpPr>
        <p:spPr>
          <a:xfrm>
            <a:off x="0" y="1226565"/>
            <a:ext cx="9144000" cy="5435334"/>
          </a:xfr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/>
          <a:p>
            <a:pPr marL="360363" indent="-360363">
              <a:lnSpc>
                <a:spcPct val="160000"/>
              </a:lnSpc>
              <a:buFont typeface="Wingdings" pitchFamily="2" charset="2"/>
              <a:buChar char="v"/>
            </a:pPr>
            <a:r>
              <a:rPr lang="es-CO" sz="2800" dirty="0" smtClean="0">
                <a:solidFill>
                  <a:srgbClr val="002060"/>
                </a:solidFill>
              </a:rPr>
              <a:t>No sentirme solo ni ocioso</a:t>
            </a:r>
          </a:p>
          <a:p>
            <a:pPr marL="360363" indent="-360363">
              <a:lnSpc>
                <a:spcPct val="160000"/>
              </a:lnSpc>
              <a:buFont typeface="Wingdings" pitchFamily="2" charset="2"/>
              <a:buChar char="v"/>
            </a:pPr>
            <a:r>
              <a:rPr lang="es-CO" sz="2800" dirty="0" smtClean="0">
                <a:solidFill>
                  <a:srgbClr val="002060"/>
                </a:solidFill>
              </a:rPr>
              <a:t>Quiero viajar</a:t>
            </a:r>
          </a:p>
          <a:p>
            <a:pPr marL="360363" indent="-360363">
              <a:lnSpc>
                <a:spcPct val="160000"/>
              </a:lnSpc>
              <a:buFont typeface="Wingdings" pitchFamily="2" charset="2"/>
              <a:buChar char="v"/>
            </a:pPr>
            <a:r>
              <a:rPr lang="es-CO" sz="2800" dirty="0" smtClean="0">
                <a:solidFill>
                  <a:srgbClr val="002060"/>
                </a:solidFill>
              </a:rPr>
              <a:t>Quiero crecer profesionalmente y como persona</a:t>
            </a:r>
          </a:p>
          <a:p>
            <a:pPr marL="360363" indent="-360363">
              <a:lnSpc>
                <a:spcPct val="160000"/>
              </a:lnSpc>
              <a:buFont typeface="Wingdings" pitchFamily="2" charset="2"/>
              <a:buChar char="v"/>
            </a:pPr>
            <a:r>
              <a:rPr lang="es-CO" sz="2800" dirty="0" smtClean="0">
                <a:solidFill>
                  <a:srgbClr val="002060"/>
                </a:solidFill>
              </a:rPr>
              <a:t>Quiero mejorar mi calidad de </a:t>
            </a:r>
            <a:r>
              <a:rPr lang="es-CO" sz="2800" dirty="0" smtClean="0">
                <a:solidFill>
                  <a:srgbClr val="002060"/>
                </a:solidFill>
              </a:rPr>
              <a:t>vida</a:t>
            </a:r>
          </a:p>
          <a:p>
            <a:pPr marL="360363" indent="-360363">
              <a:lnSpc>
                <a:spcPct val="160000"/>
              </a:lnSpc>
              <a:buFont typeface="Wingdings" pitchFamily="2" charset="2"/>
              <a:buChar char="v"/>
            </a:pPr>
            <a:endParaRPr lang="es-CO" sz="2800" dirty="0">
              <a:solidFill>
                <a:srgbClr val="002060"/>
              </a:solidFill>
            </a:endParaRPr>
          </a:p>
          <a:p>
            <a:pPr marL="360363" indent="-360363">
              <a:lnSpc>
                <a:spcPct val="160000"/>
              </a:lnSpc>
              <a:buFont typeface="Wingdings" pitchFamily="2" charset="2"/>
              <a:buChar char="v"/>
            </a:pPr>
            <a:endParaRPr lang="es-CO" sz="2800" dirty="0" smtClean="0">
              <a:solidFill>
                <a:srgbClr val="002060"/>
              </a:solidFill>
            </a:endParaRPr>
          </a:p>
          <a:p>
            <a:pPr marL="360363" indent="-360363">
              <a:lnSpc>
                <a:spcPct val="160000"/>
              </a:lnSpc>
              <a:buFont typeface="Wingdings" pitchFamily="2" charset="2"/>
              <a:buChar char="v"/>
            </a:pPr>
            <a:endParaRPr lang="es-CO" sz="2800" dirty="0" smtClean="0">
              <a:solidFill>
                <a:srgbClr val="002060"/>
              </a:solidFill>
            </a:endParaRPr>
          </a:p>
        </p:txBody>
      </p:sp>
      <p:sp>
        <p:nvSpPr>
          <p:cNvPr id="5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630238"/>
            <a:ext cx="6262352" cy="360362"/>
          </a:xfrm>
          <a:noFill/>
          <a:ln/>
        </p:spPr>
        <p:txBody>
          <a:bodyPr>
            <a:normAutofit fontScale="90000"/>
          </a:bodyPr>
          <a:lstStyle/>
          <a:p>
            <a:pPr algn="r"/>
            <a:r>
              <a:rPr lang="es-ES_tradnl" sz="2800" b="1" kern="1200" dirty="0" smtClean="0">
                <a:solidFill>
                  <a:schemeClr val="accent2"/>
                </a:solidFill>
                <a:latin typeface="Trebuchet MS" pitchFamily="34" charset="0"/>
                <a:ea typeface="+mn-ea"/>
                <a:cs typeface="+mn-cs"/>
              </a:rPr>
              <a:t>Por que trabajo</a:t>
            </a:r>
          </a:p>
        </p:txBody>
      </p:sp>
    </p:spTree>
    <p:extLst>
      <p:ext uri="{BB962C8B-B14F-4D97-AF65-F5344CB8AC3E}">
        <p14:creationId xmlns:p14="http://schemas.microsoft.com/office/powerpoint/2010/main" val="2593099909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57289" y="378617"/>
            <a:ext cx="799416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_tradnl" sz="2300" b="1" dirty="0" smtClean="0">
                <a:solidFill>
                  <a:schemeClr val="accent2"/>
                </a:solidFill>
                <a:latin typeface="Trebuchet MS" pitchFamily="34" charset="0"/>
              </a:rPr>
              <a:t>Fortalecimiento de mis competencias:</a:t>
            </a:r>
            <a:endParaRPr lang="es-ES_tradnl" sz="2300" b="1" dirty="0">
              <a:solidFill>
                <a:srgbClr val="3333CC"/>
              </a:solidFill>
              <a:latin typeface="+mn-lt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733381"/>
              </p:ext>
            </p:extLst>
          </p:nvPr>
        </p:nvGraphicFramePr>
        <p:xfrm>
          <a:off x="92566" y="733416"/>
          <a:ext cx="8879985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208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rgbClr val="002060"/>
                          </a:solidFill>
                        </a:rPr>
                        <a:t>Competencias</a:t>
                      </a:r>
                      <a:endParaRPr lang="es-CO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rgbClr val="002060"/>
                          </a:solidFill>
                        </a:rPr>
                        <a:t>Formación</a:t>
                      </a:r>
                      <a:r>
                        <a:rPr lang="es-CO" baseline="0" dirty="0" smtClean="0">
                          <a:solidFill>
                            <a:srgbClr val="002060"/>
                          </a:solidFill>
                        </a:rPr>
                        <a:t> profesional</a:t>
                      </a:r>
                      <a:endParaRPr lang="es-CO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rgbClr val="002060"/>
                          </a:solidFill>
                        </a:rPr>
                        <a:t>Medio</a:t>
                      </a:r>
                      <a:endParaRPr lang="es-CO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4459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es-CO" b="1" dirty="0" smtClean="0">
                          <a:solidFill>
                            <a:srgbClr val="002060"/>
                          </a:solidFill>
                        </a:rPr>
                        <a:t>Actualización</a:t>
                      </a:r>
                      <a:r>
                        <a:rPr lang="es-CO" b="1" baseline="0" dirty="0" smtClean="0">
                          <a:solidFill>
                            <a:srgbClr val="002060"/>
                          </a:solidFill>
                        </a:rPr>
                        <a:t> y formación</a:t>
                      </a:r>
                      <a:endParaRPr lang="es-CO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5738" marR="0" lvl="0" indent="-18573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s-CO" sz="18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Fundamentos agilísimo y marcos de trabajo </a:t>
                      </a:r>
                      <a:r>
                        <a:rPr lang="es-CO" sz="1800" kern="1200" baseline="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Scrum</a:t>
                      </a:r>
                      <a:endParaRPr lang="es-CO" sz="1800" kern="1200" baseline="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5738" marR="0" indent="-18573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s-CO" baseline="0" dirty="0" smtClean="0">
                          <a:solidFill>
                            <a:srgbClr val="002060"/>
                          </a:solidFill>
                        </a:rPr>
                        <a:t>Lideres  - Coaching</a:t>
                      </a:r>
                    </a:p>
                    <a:p>
                      <a:pPr marL="185738" marR="0" indent="-18573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s-CO" baseline="0" dirty="0" smtClean="0">
                          <a:solidFill>
                            <a:srgbClr val="002060"/>
                          </a:solidFill>
                        </a:rPr>
                        <a:t>Enfoque asesor para agregar Valor</a:t>
                      </a:r>
                    </a:p>
                    <a:p>
                      <a:pPr marL="185738" marR="0" indent="-18573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s-CO" baseline="0" dirty="0" smtClean="0">
                          <a:solidFill>
                            <a:srgbClr val="002060"/>
                          </a:solidFill>
                        </a:rPr>
                        <a:t>Desarrollo integral de competencias</a:t>
                      </a:r>
                    </a:p>
                    <a:p>
                      <a:pPr marL="185738" marR="0" indent="-18573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s-CO" baseline="0" dirty="0" smtClean="0">
                          <a:solidFill>
                            <a:srgbClr val="002060"/>
                          </a:solidFill>
                        </a:rPr>
                        <a:t>Iso9001 </a:t>
                      </a:r>
                    </a:p>
                    <a:p>
                      <a:pPr marL="185738" marR="0" indent="-18573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s-CO" baseline="0" dirty="0" smtClean="0">
                          <a:solidFill>
                            <a:srgbClr val="002060"/>
                          </a:solidFill>
                        </a:rPr>
                        <a:t>Indicadores de Gestión</a:t>
                      </a:r>
                    </a:p>
                    <a:p>
                      <a:pPr marL="185738" marR="0" indent="-18573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s-CO" baseline="0" dirty="0" smtClean="0">
                          <a:solidFill>
                            <a:srgbClr val="002060"/>
                          </a:solidFill>
                        </a:rPr>
                        <a:t>Formación Auditores internos de calidad</a:t>
                      </a:r>
                    </a:p>
                    <a:p>
                      <a:pPr marL="185738" marR="0" indent="-18573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s-CO" baseline="0" dirty="0" smtClean="0">
                          <a:solidFill>
                            <a:srgbClr val="002060"/>
                          </a:solidFill>
                        </a:rPr>
                        <a:t>Administración de los costos</a:t>
                      </a:r>
                    </a:p>
                    <a:p>
                      <a:pPr marL="185738" marR="0" indent="-18573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s-CO" baseline="0" dirty="0" smtClean="0">
                          <a:solidFill>
                            <a:srgbClr val="002060"/>
                          </a:solidFill>
                        </a:rPr>
                        <a:t>Gerencia del día a día y 5’S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aseline="0" dirty="0" smtClean="0">
                          <a:solidFill>
                            <a:srgbClr val="002060"/>
                          </a:solidFill>
                        </a:rPr>
                        <a:t>Presencial</a:t>
                      </a:r>
                    </a:p>
                    <a:p>
                      <a:endParaRPr lang="es-CO" baseline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021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es-CO" b="1" dirty="0" smtClean="0">
                          <a:solidFill>
                            <a:srgbClr val="002060"/>
                          </a:solidFill>
                        </a:rPr>
                        <a:t>Programación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5738" marR="0" indent="-18573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s-CO" baseline="0" dirty="0" smtClean="0">
                          <a:solidFill>
                            <a:srgbClr val="002060"/>
                          </a:solidFill>
                        </a:rPr>
                        <a:t>Case </a:t>
                      </a:r>
                      <a:r>
                        <a:rPr lang="es-CO" baseline="0" dirty="0" err="1" smtClean="0">
                          <a:solidFill>
                            <a:srgbClr val="002060"/>
                          </a:solidFill>
                        </a:rPr>
                        <a:t>Snap</a:t>
                      </a:r>
                      <a:r>
                        <a:rPr lang="es-CO" baseline="0" dirty="0" smtClean="0">
                          <a:solidFill>
                            <a:srgbClr val="002060"/>
                          </a:solidFill>
                        </a:rPr>
                        <a:t>/400</a:t>
                      </a:r>
                    </a:p>
                    <a:p>
                      <a:pPr marL="185738" marR="0" indent="-18573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s-CO" baseline="0" dirty="0" smtClean="0">
                          <a:solidFill>
                            <a:srgbClr val="002060"/>
                          </a:solidFill>
                        </a:rPr>
                        <a:t>Programación AS/400</a:t>
                      </a:r>
                    </a:p>
                    <a:p>
                      <a:pPr marL="185738" marR="0" indent="-18573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s-CO" baseline="0" dirty="0" smtClean="0">
                          <a:solidFill>
                            <a:srgbClr val="002060"/>
                          </a:solidFill>
                        </a:rPr>
                        <a:t>SQL/PL1 – Macros y Visual 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aseline="0" dirty="0" smtClean="0">
                          <a:solidFill>
                            <a:srgbClr val="002060"/>
                          </a:solidFill>
                        </a:rPr>
                        <a:t>Presencial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115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es-CO" b="1" dirty="0" smtClean="0">
                          <a:solidFill>
                            <a:srgbClr val="002060"/>
                          </a:solidFill>
                        </a:rPr>
                        <a:t>Sistema</a:t>
                      </a:r>
                      <a:r>
                        <a:rPr lang="es-CO" b="1" baseline="0" dirty="0" smtClean="0">
                          <a:solidFill>
                            <a:srgbClr val="002060"/>
                          </a:solidFill>
                        </a:rPr>
                        <a:t> operacional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5738" marR="0" indent="-18573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s-CO" baseline="0" dirty="0" smtClean="0">
                          <a:solidFill>
                            <a:srgbClr val="002060"/>
                          </a:solidFill>
                        </a:rPr>
                        <a:t>Sistema IBM AS/400</a:t>
                      </a:r>
                    </a:p>
                    <a:p>
                      <a:pPr marL="185738" marR="0" indent="-18573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s-CO" baseline="0" dirty="0" smtClean="0">
                          <a:solidFill>
                            <a:srgbClr val="002060"/>
                          </a:solidFill>
                        </a:rPr>
                        <a:t>Sistema Unix/</a:t>
                      </a:r>
                      <a:r>
                        <a:rPr lang="es-CO" baseline="0" dirty="0" err="1" smtClean="0">
                          <a:solidFill>
                            <a:srgbClr val="002060"/>
                          </a:solidFill>
                        </a:rPr>
                        <a:t>Xenix</a:t>
                      </a:r>
                      <a:endParaRPr lang="es-CO" baseline="0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aseline="0" dirty="0" smtClean="0">
                          <a:solidFill>
                            <a:srgbClr val="002060"/>
                          </a:solidFill>
                        </a:rPr>
                        <a:t>Presencial</a:t>
                      </a:r>
                    </a:p>
                    <a:p>
                      <a:endParaRPr lang="es-CO" baseline="0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115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es-CO" b="1" baseline="0" dirty="0" smtClean="0">
                          <a:solidFill>
                            <a:srgbClr val="002060"/>
                          </a:solidFill>
                        </a:rPr>
                        <a:t>Seminarios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5738" marR="0" indent="-18573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s-CO" baseline="0" dirty="0" smtClean="0">
                          <a:solidFill>
                            <a:srgbClr val="002060"/>
                          </a:solidFill>
                        </a:rPr>
                        <a:t>Gerencia de proyectos de sistemas</a:t>
                      </a:r>
                    </a:p>
                    <a:p>
                      <a:pPr marL="185738" marR="0" indent="-18573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s-CO" baseline="0" dirty="0" smtClean="0">
                          <a:solidFill>
                            <a:srgbClr val="002060"/>
                          </a:solidFill>
                        </a:rPr>
                        <a:t>Programación orientada a objetos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aseline="0" dirty="0" smtClean="0">
                          <a:solidFill>
                            <a:srgbClr val="002060"/>
                          </a:solidFill>
                        </a:rPr>
                        <a:t>Presencial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208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es-CO" b="1" dirty="0" smtClean="0">
                          <a:solidFill>
                            <a:srgbClr val="002060"/>
                          </a:solidFill>
                        </a:rPr>
                        <a:t>Ingles</a:t>
                      </a:r>
                      <a:endParaRPr lang="es-CO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5738" marR="0" indent="-18573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s-CO" baseline="0" dirty="0" smtClean="0">
                          <a:solidFill>
                            <a:srgbClr val="002060"/>
                          </a:solidFill>
                        </a:rPr>
                        <a:t>Nivel medio.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aseline="0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208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es-CO" b="1" dirty="0" smtClean="0">
                          <a:solidFill>
                            <a:srgbClr val="002060"/>
                          </a:solidFill>
                        </a:rPr>
                        <a:t>Otros</a:t>
                      </a:r>
                      <a:r>
                        <a:rPr lang="es-CO" b="1" baseline="0" dirty="0" smtClean="0">
                          <a:solidFill>
                            <a:srgbClr val="002060"/>
                          </a:solidFill>
                        </a:rPr>
                        <a:t> curso:</a:t>
                      </a:r>
                      <a:endParaRPr lang="es-CO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5738" marR="0" indent="-18573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s-CO" baseline="0" dirty="0" smtClean="0">
                          <a:solidFill>
                            <a:srgbClr val="002060"/>
                          </a:solidFill>
                        </a:rPr>
                        <a:t>Project y Matemática Financiera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aseline="0" dirty="0" smtClean="0">
                          <a:solidFill>
                            <a:srgbClr val="002060"/>
                          </a:solidFill>
                        </a:rPr>
                        <a:t>Presencial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6562413"/>
            <a:ext cx="6894024" cy="28931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CO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Estos cursos tienen soporte de certificación.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8747</TotalTime>
  <Words>1080</Words>
  <Application>Microsoft Office PowerPoint</Application>
  <PresentationFormat>Presentación en pantalla (4:3)</PresentationFormat>
  <Paragraphs>166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Arial Narrow</vt:lpstr>
      <vt:lpstr>Calibri</vt:lpstr>
      <vt:lpstr>Trebuchet MS</vt:lpstr>
      <vt:lpstr>Wingdings</vt:lpstr>
      <vt:lpstr>Office Theme</vt:lpstr>
      <vt:lpstr>Presentación de PowerPoint</vt:lpstr>
      <vt:lpstr>Presentación de PowerPoint</vt:lpstr>
      <vt:lpstr>Misión</vt:lpstr>
      <vt:lpstr>Visión</vt:lpstr>
      <vt:lpstr>Presentación de PowerPoint</vt:lpstr>
      <vt:lpstr>Retos</vt:lpstr>
      <vt:lpstr>Para que trabajo</vt:lpstr>
      <vt:lpstr>Por que trabajo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MacUser</dc:creator>
  <cp:lastModifiedBy>Hcastro c</cp:lastModifiedBy>
  <cp:revision>408</cp:revision>
  <dcterms:created xsi:type="dcterms:W3CDTF">2011-11-24T20:13:49Z</dcterms:created>
  <dcterms:modified xsi:type="dcterms:W3CDTF">2021-05-06T15:23:50Z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