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2"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5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1"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0760" cy="120204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0760" cy="120204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90760" cy="1202040"/>
          </a:xfrm>
          <a:prstGeom prst="rect">
            <a:avLst/>
          </a:prstGeom>
          <a:ln>
            <a:noFill/>
          </a:ln>
        </p:spPr>
      </p:pic>
      <p:sp>
        <p:nvSpPr>
          <p:cNvPr id="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58320" y="81000"/>
            <a:ext cx="7790760" cy="1202040"/>
          </a:xfrm>
          <a:prstGeom prst="rect">
            <a:avLst/>
          </a:prstGeom>
          <a:ln>
            <a:noFill/>
          </a:ln>
        </p:spPr>
      </p:pic>
      <p:sp>
        <p:nvSpPr>
          <p:cNvPr id="118" name="PlaceHolder 1"/>
          <p:cNvSpPr>
            <a:spLocks noGrp="1"/>
          </p:cNvSpPr>
          <p:nvPr>
            <p:ph type="title"/>
          </p:nvPr>
        </p:nvSpPr>
        <p:spPr>
          <a:xfrm>
            <a:off x="504000" y="210600"/>
            <a:ext cx="701640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19" name="PlaceHolder 2"/>
          <p:cNvSpPr>
            <a:spLocks noGrp="1"/>
          </p:cNvSpPr>
          <p:nvPr>
            <p:ph type="body"/>
          </p:nvPr>
        </p:nvSpPr>
        <p:spPr>
          <a:xfrm>
            <a:off x="504000" y="1326600"/>
            <a:ext cx="28080" cy="328536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0" name="PlaceHolder 3"/>
          <p:cNvSpPr>
            <a:spLocks noGrp="1"/>
          </p:cNvSpPr>
          <p:nvPr>
            <p:ph type="body"/>
          </p:nvPr>
        </p:nvSpPr>
        <p:spPr>
          <a:xfrm>
            <a:off x="534240" y="1326600"/>
            <a:ext cx="28080" cy="328536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 descr=""/>
          <p:cNvPicPr/>
          <p:nvPr/>
        </p:nvPicPr>
        <p:blipFill>
          <a:blip r:embed="rId2"/>
          <a:stretch/>
        </p:blipFill>
        <p:spPr>
          <a:xfrm>
            <a:off x="-58320" y="81000"/>
            <a:ext cx="7790760" cy="1202040"/>
          </a:xfrm>
          <a:prstGeom prst="rect">
            <a:avLst/>
          </a:prstGeom>
          <a:ln>
            <a:noFill/>
          </a:ln>
        </p:spPr>
      </p:pic>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411480"/>
            <a:ext cx="7016400" cy="5428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Fastai Lesson 11b review</a:t>
            </a:r>
            <a:endParaRPr b="0" lang="en-US" sz="3570" spc="-1" strike="noStrike">
              <a:latin typeface="Arial"/>
            </a:endParaRPr>
          </a:p>
        </p:txBody>
      </p:sp>
      <p:sp>
        <p:nvSpPr>
          <p:cNvPr id="197" name="CustomShape 2"/>
          <p:cNvSpPr/>
          <p:nvPr/>
        </p:nvSpPr>
        <p:spPr>
          <a:xfrm>
            <a:off x="504000" y="2401560"/>
            <a:ext cx="9068400" cy="1218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2000" spc="-1" strike="noStrike">
                <a:solidFill>
                  <a:srgbClr val="000000"/>
                </a:solidFill>
                <a:latin typeface="Arial"/>
                <a:ea typeface="DejaVu Sans"/>
              </a:rPr>
              <a:t>Joseph Catanzarite </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Fastai Deep Learning From The Foundations</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TWiML Study Group Meetup</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Saturday, 10/19/2019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348120"/>
            <a:ext cx="70164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Overview</a:t>
            </a:r>
            <a:endParaRPr b="0" lang="en-US" sz="4400" spc="-1" strike="noStrike">
              <a:latin typeface="Arial"/>
            </a:endParaRPr>
          </a:p>
        </p:txBody>
      </p:sp>
      <p:sp>
        <p:nvSpPr>
          <p:cNvPr id="199" name="CustomShape 2"/>
          <p:cNvSpPr/>
          <p:nvPr/>
        </p:nvSpPr>
        <p:spPr>
          <a:xfrm>
            <a:off x="504000" y="1326600"/>
            <a:ext cx="4423680" cy="32853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400" spc="-1" strike="noStrike">
                <a:solidFill>
                  <a:srgbClr val="000000"/>
                </a:solidFill>
                <a:latin typeface="Arial"/>
                <a:ea typeface="DejaVu Sans"/>
              </a:rPr>
              <a:t>Today</a:t>
            </a:r>
            <a:endParaRPr b="0" lang="en-US" sz="2400" spc="-1" strike="noStrike">
              <a:latin typeface="Arial"/>
            </a:endParaRPr>
          </a:p>
          <a:p>
            <a:pPr>
              <a:lnSpc>
                <a:spcPct val="100000"/>
              </a:lnSpc>
              <a:spcBef>
                <a:spcPts val="1417"/>
              </a:spcBef>
            </a:pPr>
            <a:r>
              <a:rPr b="0" lang="en-US" sz="1800" spc="-1" strike="noStrike">
                <a:solidFill>
                  <a:srgbClr val="000000"/>
                </a:solidFill>
                <a:latin typeface="Arial"/>
                <a:ea typeface="DejaVu Sans"/>
              </a:rPr>
              <a:t>Continue in Lesson 11</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Watch video, from 1:05:15 to 1:49:51</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Study, run and play with notebooks </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08_data_block</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09_optimizers</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
        <p:nvSpPr>
          <p:cNvPr id="200" name="CustomShape 3"/>
          <p:cNvSpPr/>
          <p:nvPr/>
        </p:nvSpPr>
        <p:spPr>
          <a:xfrm>
            <a:off x="5152680" y="1326600"/>
            <a:ext cx="4423680" cy="32853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400" spc="-1" strike="noStrike">
                <a:solidFill>
                  <a:srgbClr val="000000"/>
                </a:solidFill>
                <a:latin typeface="Arial"/>
                <a:ea typeface="DejaVu Sans"/>
              </a:rPr>
              <a:t>Next meeting</a:t>
            </a:r>
            <a:endParaRPr b="0" lang="en-US" sz="2400" spc="-1" strike="noStrike">
              <a:latin typeface="Arial"/>
            </a:endParaRPr>
          </a:p>
          <a:p>
            <a:pPr>
              <a:lnSpc>
                <a:spcPct val="100000"/>
              </a:lnSpc>
              <a:spcBef>
                <a:spcPts val="1417"/>
              </a:spcBef>
            </a:pPr>
            <a:r>
              <a:rPr b="0" lang="en-US" sz="1800" spc="-1" strike="noStrike">
                <a:solidFill>
                  <a:srgbClr val="000000"/>
                </a:solidFill>
                <a:latin typeface="Arial"/>
                <a:ea typeface="DejaVu Sans"/>
              </a:rPr>
              <a:t>Continue in Lesson 11</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Watch video, from 1:49:51 to end</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Study, run and play with notebooks</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09b_learner</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09c_add_progress_bar</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10_augmentation</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59760"/>
            <a:ext cx="9071280" cy="12790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000000"/>
                </a:solidFill>
                <a:latin typeface="Arial"/>
                <a:ea typeface="DejaVu Sans"/>
              </a:rPr>
              <a:t>Fastai Forum post: </a:t>
            </a:r>
            <a:br/>
            <a:r>
              <a:rPr b="0" lang="en-US" sz="2800" spc="-1" strike="noStrike">
                <a:solidFill>
                  <a:srgbClr val="000000"/>
                </a:solidFill>
                <a:latin typeface="Arial"/>
                <a:ea typeface="DejaVu Sans"/>
              </a:rPr>
              <a:t>Questions about RunningBatchNorm</a:t>
            </a:r>
            <a:br/>
            <a:r>
              <a:rPr b="0" lang="en-US" sz="2800" spc="-1" strike="noStrike">
                <a:solidFill>
                  <a:srgbClr val="000000"/>
                </a:solidFill>
                <a:latin typeface="Arial"/>
                <a:ea typeface="DejaVu Sans"/>
              </a:rPr>
              <a:t> class in Lesson 10</a:t>
            </a:r>
            <a:endParaRPr b="0" lang="en-US" sz="2800" spc="-1" strike="noStrike">
              <a:latin typeface="Arial"/>
            </a:endParaRPr>
          </a:p>
        </p:txBody>
      </p:sp>
      <p:sp>
        <p:nvSpPr>
          <p:cNvPr id="202" name="CustomShape 2"/>
          <p:cNvSpPr/>
          <p:nvPr/>
        </p:nvSpPr>
        <p:spPr>
          <a:xfrm>
            <a:off x="504000" y="1324440"/>
            <a:ext cx="9071280" cy="32878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https://forums.fast.ai/t/questions-about-runningbatchnorm-in-lesson-10/56331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210600"/>
            <a:ext cx="7016400" cy="944640"/>
          </a:xfrm>
          <a:prstGeom prst="rect">
            <a:avLst/>
          </a:prstGeom>
          <a:noFill/>
          <a:ln>
            <a:noFill/>
          </a:ln>
        </p:spPr>
        <p:style>
          <a:lnRef idx="0"/>
          <a:fillRef idx="0"/>
          <a:effectRef idx="0"/>
          <a:fontRef idx="minor"/>
        </p:style>
      </p:sp>
      <p:sp>
        <p:nvSpPr>
          <p:cNvPr id="204" name="CustomShape 2"/>
          <p:cNvSpPr/>
          <p:nvPr/>
        </p:nvSpPr>
        <p:spPr>
          <a:xfrm>
            <a:off x="542880" y="1342440"/>
            <a:ext cx="3513600" cy="3204000"/>
          </a:xfrm>
          <a:prstGeom prst="rect">
            <a:avLst/>
          </a:prstGeom>
          <a:noFill/>
          <a:ln>
            <a:noFill/>
          </a:ln>
        </p:spPr>
        <p:style>
          <a:lnRef idx="0"/>
          <a:fillRef idx="0"/>
          <a:effectRef idx="0"/>
          <a:fontRef idx="minor"/>
        </p:style>
      </p:sp>
      <p:sp>
        <p:nvSpPr>
          <p:cNvPr id="205" name="CustomShape 3"/>
          <p:cNvSpPr/>
          <p:nvPr/>
        </p:nvSpPr>
        <p:spPr>
          <a:xfrm>
            <a:off x="4572000" y="1451160"/>
            <a:ext cx="4569840" cy="3336120"/>
          </a:xfrm>
          <a:prstGeom prst="rect">
            <a:avLst/>
          </a:prstGeom>
          <a:noFill/>
          <a:ln>
            <a:noFill/>
          </a:ln>
        </p:spPr>
        <p:style>
          <a:lnRef idx="0"/>
          <a:fillRef idx="0"/>
          <a:effectRef idx="0"/>
          <a:fontRef idx="minor"/>
        </p:style>
      </p:sp>
      <p:pic>
        <p:nvPicPr>
          <p:cNvPr id="206" name="" descr=""/>
          <p:cNvPicPr/>
          <p:nvPr/>
        </p:nvPicPr>
        <p:blipFill>
          <a:blip r:embed="rId1"/>
          <a:stretch/>
        </p:blipFill>
        <p:spPr>
          <a:xfrm>
            <a:off x="1469880" y="7560"/>
            <a:ext cx="7184520" cy="5669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272160"/>
            <a:ext cx="9071280" cy="85356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000000"/>
                </a:solidFill>
                <a:latin typeface="Arial"/>
                <a:ea typeface="DejaVu Sans"/>
              </a:rPr>
              <a:t>Fastai Forum post re: Simplified RunningBatchNorm</a:t>
            </a:r>
            <a:br/>
            <a:r>
              <a:rPr b="0" lang="en-US" sz="2800" spc="-1" strike="noStrike">
                <a:solidFill>
                  <a:srgbClr val="000000"/>
                </a:solidFill>
                <a:latin typeface="Arial"/>
                <a:ea typeface="DejaVu Sans"/>
              </a:rPr>
              <a:t> in Lesson 11</a:t>
            </a:r>
            <a:endParaRPr b="0" lang="en-US" sz="2800" spc="-1" strike="noStrike">
              <a:latin typeface="Arial"/>
            </a:endParaRPr>
          </a:p>
        </p:txBody>
      </p:sp>
      <p:sp>
        <p:nvSpPr>
          <p:cNvPr id="208" name="CustomShape 2"/>
          <p:cNvSpPr/>
          <p:nvPr/>
        </p:nvSpPr>
        <p:spPr>
          <a:xfrm>
            <a:off x="504000" y="1324440"/>
            <a:ext cx="9071280" cy="32878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https://forums.fast.ai/t/simplified-runningbatchnorm-in-lesson-11/56340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272160"/>
            <a:ext cx="9071280" cy="85356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solidFill>
                  <a:srgbClr val="000000"/>
                </a:solidFill>
                <a:latin typeface="Arial"/>
                <a:ea typeface="DejaVu Sans"/>
              </a:rPr>
              <a:t>Fastai Forum post: </a:t>
            </a:r>
            <a:br/>
            <a:r>
              <a:rPr b="0" lang="en-US" sz="2800" spc="-1" strike="noStrike">
                <a:solidFill>
                  <a:srgbClr val="000000"/>
                </a:solidFill>
                <a:latin typeface="Arial"/>
                <a:ea typeface="DejaVu Sans"/>
              </a:rPr>
              <a:t>Question on the Implementation of LSUV</a:t>
            </a:r>
            <a:endParaRPr b="0" lang="en-US" sz="2800" spc="-1" strike="noStrike">
              <a:latin typeface="Arial"/>
            </a:endParaRPr>
          </a:p>
        </p:txBody>
      </p:sp>
      <p:sp>
        <p:nvSpPr>
          <p:cNvPr id="210" name="CustomShape 2"/>
          <p:cNvSpPr/>
          <p:nvPr/>
        </p:nvSpPr>
        <p:spPr>
          <a:xfrm>
            <a:off x="504000" y="1326600"/>
            <a:ext cx="9101880" cy="3822840"/>
          </a:xfrm>
          <a:prstGeom prst="rect">
            <a:avLst/>
          </a:prstGeom>
          <a:noFill/>
          <a:ln>
            <a:noFill/>
          </a:ln>
        </p:spPr>
        <p:style>
          <a:lnRef idx="0"/>
          <a:fillRef idx="0"/>
          <a:effectRef idx="0"/>
          <a:fontRef idx="minor"/>
        </p:style>
        <p:txBody>
          <a:bodyPr lIns="0" rIns="0" tIns="0" bIns="0">
            <a:normAutofit fontScale="31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 the paper “All you need is a good init” the authors say that their Algorithm 1 is intended to follow a certain orthonormal initialization procedure: “We thus extend the orthonormal initialization Saxe et al. (2014) to an iterative procedure, described in Algorithm 1. Saxe et al. (2014) could be implemented in two steps. First, fill the weights with Gaussian noise with unit variance. Second, decompose them to orthonormal basis with QR or SVD decomposition and replace weights with one of the components.”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Question @Sylvain, @stas or anyone else who knows: why did Fastai omit the Saxe et al. (2014) orthonormal initialization procedure?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https://forums.fast.ai/t/lesson-11-discussion-and-wiki/43406/366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212040"/>
            <a:ext cx="9071280" cy="9741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200" spc="-1" strike="noStrike">
                <a:solidFill>
                  <a:srgbClr val="000000"/>
                </a:solidFill>
                <a:latin typeface="Arial"/>
                <a:ea typeface="DejaVu Sans"/>
              </a:rPr>
              <a:t>Note on a minor tweak that ‘fixes’ the LSUV normalization algorithm</a:t>
            </a:r>
            <a:endParaRPr b="0" lang="en-US" sz="3200" spc="-1" strike="noStrike">
              <a:latin typeface="Arial"/>
            </a:endParaRPr>
          </a:p>
        </p:txBody>
      </p:sp>
      <p:sp>
        <p:nvSpPr>
          <p:cNvPr id="212"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https://forums.fast.ai/t/lesson-11-discussion-and-wiki/43406/365</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196920"/>
            <a:ext cx="7016400" cy="9741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200" spc="-1" strike="noStrike">
                <a:solidFill>
                  <a:srgbClr val="000000"/>
                </a:solidFill>
                <a:latin typeface="Arial"/>
                <a:ea typeface="DejaVu Sans"/>
              </a:rPr>
              <a:t>Running the Lesson 11 notebook 08_data_block.ipynb</a:t>
            </a:r>
            <a:endParaRPr b="0" lang="en-US" sz="3200" spc="-1" strike="noStrike">
              <a:latin typeface="Arial"/>
            </a:endParaRPr>
          </a:p>
        </p:txBody>
      </p:sp>
      <p:sp>
        <p:nvSpPr>
          <p:cNvPr id="214" name="CustomShape 2"/>
          <p:cNvSpPr/>
          <p:nvPr/>
        </p:nvSpPr>
        <p:spPr>
          <a:xfrm>
            <a:off x="319680" y="1480680"/>
            <a:ext cx="8251920" cy="27910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https://forums.fast.ai/t/running-the-lesson-11-notebook-08-data-block-ipynb/56346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6674</TotalTime>
  <Application>LibreOffice/6.2.5.2$Windows_X86_64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2019-08-22T09:05:56Z</dcterms:created>
  <dc:creator/>
  <dc:description/>
  <dc:language>en-US</dc:language>
  <cp:lastModifiedBy/>
  <dcterms:modified xsi:type="dcterms:W3CDTF">2019-10-19T06:39:25Z</dcterms:modified>
  <cp:revision>32</cp:revision>
  <dc:subject/>
  <dc:title>Bright Blue</dc:title>
</cp:coreProperties>
</file>