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8" r:id="rId3"/>
    <p:sldId id="258" r:id="rId4"/>
    <p:sldId id="319" r:id="rId5"/>
    <p:sldId id="299" r:id="rId6"/>
    <p:sldId id="320" r:id="rId7"/>
    <p:sldId id="321" r:id="rId8"/>
    <p:sldId id="322" r:id="rId9"/>
    <p:sldId id="323" r:id="rId10"/>
    <p:sldId id="300" r:id="rId11"/>
    <p:sldId id="324" r:id="rId12"/>
    <p:sldId id="325" r:id="rId13"/>
    <p:sldId id="326" r:id="rId14"/>
    <p:sldId id="327" r:id="rId15"/>
    <p:sldId id="337" r:id="rId16"/>
    <p:sldId id="328" r:id="rId17"/>
    <p:sldId id="329" r:id="rId18"/>
    <p:sldId id="330" r:id="rId19"/>
    <p:sldId id="331" r:id="rId20"/>
    <p:sldId id="334" r:id="rId21"/>
    <p:sldId id="335" r:id="rId22"/>
    <p:sldId id="332" r:id="rId23"/>
    <p:sldId id="33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RUZ QUIROGA, MOIRA ALEJANDRA" initials="CQM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0000"/>
    <a:srgbClr val="F06666"/>
    <a:srgbClr val="F1B13F"/>
    <a:srgbClr val="A80000"/>
    <a:srgbClr val="43B150"/>
    <a:srgbClr val="60F23E"/>
    <a:srgbClr val="348B2D"/>
    <a:srgbClr val="72B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98" autoAdjust="0"/>
    <p:restoredTop sz="94660"/>
  </p:normalViewPr>
  <p:slideViewPr>
    <p:cSldViewPr snapToGrid="0">
      <p:cViewPr varScale="1">
        <p:scale>
          <a:sx n="84" d="100"/>
          <a:sy n="84" d="100"/>
        </p:scale>
        <p:origin x="150" y="-252"/>
      </p:cViewPr>
      <p:guideLst>
        <p:guide orient="horz" pos="2160"/>
        <p:guide pos="3817"/>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‹Nº›</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Mi Tocaya Antojer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811962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body" idx="1"/>
          </p:nvPr>
        </p:nvSpPr>
        <p:spPr>
          <a:noFill/>
        </p:spPr>
        <p:txBody>
          <a:bodyPr vert="horz" lIns="91440" tIns="45720" rIns="91440" bIns="45720" rtlCol="0" anchor="t">
            <a:noAutofit/>
          </a:bodyPr>
          <a:lstStyle/>
          <a:p>
            <a:r>
              <a:rPr lang="en-US" sz="4000" b="1" dirty="0">
                <a:cs typeface="Calibri"/>
              </a:rPr>
              <a:t> </a:t>
            </a:r>
          </a:p>
          <a:p>
            <a:endParaRPr lang="en-US" dirty="0">
              <a:cs typeface="Calibri"/>
            </a:endParaRPr>
          </a:p>
        </p:txBody>
      </p:sp>
      <p:sp>
        <p:nvSpPr>
          <p:cNvPr id="10" name="5 Rectángulo"/>
          <p:cNvSpPr/>
          <p:nvPr/>
        </p:nvSpPr>
        <p:spPr>
          <a:xfrm>
            <a:off x="0" y="646291"/>
            <a:ext cx="12522200" cy="1246825"/>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6 CuadroTexto"/>
          <p:cNvSpPr txBox="1"/>
          <p:nvPr/>
        </p:nvSpPr>
        <p:spPr>
          <a:xfrm>
            <a:off x="0" y="684929"/>
            <a:ext cx="12522200" cy="1169551"/>
          </a:xfrm>
          <a:prstGeom prst="rect">
            <a:avLst/>
          </a:prstGeom>
          <a:noFill/>
        </p:spPr>
        <p:txBody>
          <a:bodyPr wrap="square" rtlCol="0">
            <a:spAutoFit/>
          </a:bodyPr>
          <a:lstStyle/>
          <a:p>
            <a:r>
              <a:rPr lang="en-US" sz="4000" b="1" dirty="0">
                <a:solidFill>
                  <a:schemeClr val="bg1"/>
                </a:solidFill>
              </a:rPr>
              <a:t>CAPSTONE PROJECT </a:t>
            </a:r>
            <a:r>
              <a:rPr lang="en-US" sz="4000" b="1" dirty="0" smtClean="0">
                <a:solidFill>
                  <a:schemeClr val="bg1"/>
                </a:solidFill>
              </a:rPr>
              <a:t>– </a:t>
            </a:r>
          </a:p>
          <a:p>
            <a:r>
              <a:rPr lang="en-US" sz="3000" b="1" dirty="0" smtClean="0">
                <a:solidFill>
                  <a:schemeClr val="bg1"/>
                </a:solidFill>
              </a:rPr>
              <a:t>Venue </a:t>
            </a:r>
            <a:r>
              <a:rPr lang="en-US" sz="3000" b="1" dirty="0">
                <a:solidFill>
                  <a:schemeClr val="bg1"/>
                </a:solidFill>
              </a:rPr>
              <a:t>Recommendations to place a Restaurant</a:t>
            </a:r>
            <a:endParaRPr lang="en-US" sz="3000" b="1" dirty="0">
              <a:solidFill>
                <a:schemeClr val="bg1"/>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400800" y="3044278"/>
            <a:ext cx="4244047" cy="830997"/>
          </a:xfrm>
          <a:prstGeom prst="rect">
            <a:avLst/>
          </a:prstGeom>
          <a:noFill/>
        </p:spPr>
        <p:txBody>
          <a:bodyPr wrap="none" rtlCol="0">
            <a:spAutoFit/>
          </a:bodyPr>
          <a:lstStyle/>
          <a:p>
            <a:r>
              <a:rPr lang="es-MX" sz="4800" b="1" dirty="0">
                <a:solidFill>
                  <a:srgbClr val="DA0000"/>
                </a:solidFill>
              </a:rPr>
              <a:t>3. </a:t>
            </a:r>
            <a:r>
              <a:rPr lang="es-MX" sz="4800" b="1" dirty="0" err="1" smtClean="0">
                <a:solidFill>
                  <a:srgbClr val="DA0000"/>
                </a:solidFill>
              </a:rPr>
              <a:t>Methodology</a:t>
            </a:r>
            <a:endParaRPr lang="es-ES" sz="4800" b="1" dirty="0">
              <a:solidFill>
                <a:srgbClr val="DA0000"/>
              </a:solidFill>
            </a:endParaRPr>
          </a:p>
        </p:txBody>
      </p:sp>
      <p:cxnSp>
        <p:nvCxnSpPr>
          <p:cNvPr id="7" name="Conector recto 6"/>
          <p:cNvCxnSpPr/>
          <p:nvPr/>
        </p:nvCxnSpPr>
        <p:spPr>
          <a:xfrm>
            <a:off x="6059488" y="2781300"/>
            <a:ext cx="0" cy="1504950"/>
          </a:xfrm>
          <a:prstGeom prst="line">
            <a:avLst/>
          </a:prstGeom>
          <a:ln>
            <a:solidFill>
              <a:srgbClr val="D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982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285082" y="1539974"/>
            <a:ext cx="11621836" cy="2238375"/>
          </a:xfrm>
        </p:spPr>
        <p:txBody>
          <a:bodyPr vert="horz" lIns="91440" tIns="45720" rIns="91440" bIns="45720" rtlCol="0" anchor="t">
            <a:noAutofit/>
          </a:bodyPr>
          <a:lstStyle/>
          <a:p>
            <a:pPr algn="just"/>
            <a:r>
              <a:rPr lang="en-US" dirty="0" smtClean="0">
                <a:cs typeface="Calibri"/>
              </a:rPr>
              <a:t>Pandas</a:t>
            </a:r>
          </a:p>
          <a:p>
            <a:pPr algn="just"/>
            <a:r>
              <a:rPr lang="en-US" dirty="0" err="1" smtClean="0">
                <a:cs typeface="Calibri"/>
              </a:rPr>
              <a:t>NumPy</a:t>
            </a:r>
            <a:endParaRPr lang="en-US" dirty="0" smtClean="0">
              <a:cs typeface="Calibri"/>
            </a:endParaRPr>
          </a:p>
          <a:p>
            <a:pPr algn="just"/>
            <a:r>
              <a:rPr lang="en-US" dirty="0" err="1" smtClean="0">
                <a:cs typeface="Calibri"/>
              </a:rPr>
              <a:t>GeoPy</a:t>
            </a:r>
            <a:endParaRPr lang="en-US" dirty="0" smtClean="0">
              <a:cs typeface="Calibri"/>
            </a:endParaRPr>
          </a:p>
          <a:p>
            <a:pPr algn="just"/>
            <a:r>
              <a:rPr lang="en-US" dirty="0" smtClean="0">
                <a:cs typeface="Calibri"/>
              </a:rPr>
              <a:t>Folium</a:t>
            </a:r>
          </a:p>
          <a:p>
            <a:pPr algn="just"/>
            <a:r>
              <a:rPr lang="en-US" dirty="0" err="1" smtClean="0">
                <a:cs typeface="Calibri"/>
              </a:rPr>
              <a:t>Matplotlib</a:t>
            </a:r>
            <a:endParaRPr lang="en-US" dirty="0" smtClean="0">
              <a:cs typeface="Calibri"/>
            </a:endParaRPr>
          </a:p>
          <a:p>
            <a:pPr algn="just"/>
            <a:r>
              <a:rPr lang="en-US" dirty="0" err="1" smtClean="0">
                <a:cs typeface="Calibri"/>
              </a:rPr>
              <a:t>kMeans</a:t>
            </a:r>
            <a:endParaRPr lang="es-MX" dirty="0"/>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8130752" cy="707886"/>
          </a:xfrm>
          <a:prstGeom prst="rect">
            <a:avLst/>
          </a:prstGeom>
          <a:noFill/>
        </p:spPr>
        <p:txBody>
          <a:bodyPr wrap="none" rtlCol="0">
            <a:spAutoFit/>
          </a:bodyPr>
          <a:lstStyle/>
          <a:p>
            <a:r>
              <a:rPr lang="es-MX" sz="4000" b="1" dirty="0" smtClean="0"/>
              <a:t>Python </a:t>
            </a:r>
            <a:r>
              <a:rPr lang="es-MX" sz="4000" b="1" dirty="0" err="1" smtClean="0"/>
              <a:t>Libraries</a:t>
            </a:r>
            <a:r>
              <a:rPr lang="es-MX" sz="4000" b="1" dirty="0" smtClean="0"/>
              <a:t> </a:t>
            </a:r>
            <a:r>
              <a:rPr lang="es-MX" sz="4000" b="1" dirty="0" err="1" smtClean="0"/>
              <a:t>used</a:t>
            </a:r>
            <a:r>
              <a:rPr lang="es-MX" sz="4000" b="1" dirty="0" smtClean="0"/>
              <a:t> </a:t>
            </a:r>
            <a:r>
              <a:rPr lang="es-MX" sz="4000" b="1" dirty="0" err="1" smtClean="0"/>
              <a:t>for</a:t>
            </a:r>
            <a:r>
              <a:rPr lang="es-MX" sz="4000" b="1" dirty="0" smtClean="0"/>
              <a:t> </a:t>
            </a:r>
            <a:r>
              <a:rPr lang="es-MX" sz="4000" b="1" dirty="0" err="1" smtClean="0"/>
              <a:t>the</a:t>
            </a:r>
            <a:r>
              <a:rPr lang="es-MX" sz="4000" b="1" dirty="0" smtClean="0"/>
              <a:t> </a:t>
            </a:r>
            <a:r>
              <a:rPr lang="es-MX" sz="4000" b="1" dirty="0" err="1" smtClean="0"/>
              <a:t>analysis</a:t>
            </a:r>
            <a:endParaRPr lang="es-ES" sz="4000" b="1" dirty="0"/>
          </a:p>
        </p:txBody>
      </p:sp>
      <p:pic>
        <p:nvPicPr>
          <p:cNvPr id="24578" name="Picture 2" descr="Carnitas Lonj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487" y="2388700"/>
            <a:ext cx="45720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76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285082" y="1539974"/>
            <a:ext cx="11621836" cy="2238375"/>
          </a:xfrm>
        </p:spPr>
        <p:txBody>
          <a:bodyPr vert="horz" lIns="91440" tIns="45720" rIns="91440" bIns="45720" rtlCol="0" anchor="t">
            <a:noAutofit/>
          </a:bodyPr>
          <a:lstStyle/>
          <a:p>
            <a:pPr algn="just"/>
            <a:r>
              <a:rPr lang="en-US" dirty="0" smtClean="0">
                <a:cs typeface="Calibri"/>
              </a:rPr>
              <a:t>Path to the </a:t>
            </a:r>
            <a:r>
              <a:rPr lang="en-US" dirty="0" err="1" smtClean="0">
                <a:cs typeface="Calibri"/>
              </a:rPr>
              <a:t>datasources</a:t>
            </a:r>
            <a:r>
              <a:rPr lang="en-US" dirty="0">
                <a:cs typeface="Calibri"/>
              </a:rPr>
              <a:t>.</a:t>
            </a:r>
            <a:endParaRPr lang="en-US" dirty="0" smtClean="0">
              <a:cs typeface="Calibri"/>
            </a:endParaRPr>
          </a:p>
          <a:p>
            <a:pPr algn="just"/>
            <a:r>
              <a:rPr lang="en-US" dirty="0">
                <a:cs typeface="Calibri"/>
              </a:rPr>
              <a:t>Census data of the United States </a:t>
            </a:r>
            <a:r>
              <a:rPr lang="en-US" dirty="0" smtClean="0">
                <a:cs typeface="Calibri"/>
              </a:rPr>
              <a:t>Government:</a:t>
            </a:r>
          </a:p>
          <a:p>
            <a:pPr algn="just"/>
            <a:endParaRPr lang="en-US" dirty="0" smtClean="0">
              <a:cs typeface="Calibri"/>
            </a:endParaRPr>
          </a:p>
          <a:p>
            <a:pPr algn="just"/>
            <a:endParaRPr lang="en-US" dirty="0">
              <a:cs typeface="Calibri"/>
            </a:endParaRPr>
          </a:p>
          <a:p>
            <a:pPr algn="just"/>
            <a:endParaRPr lang="en-US" dirty="0" smtClean="0">
              <a:cs typeface="Calibri"/>
            </a:endParaRPr>
          </a:p>
          <a:p>
            <a:pPr algn="just"/>
            <a:endParaRPr lang="en-US" dirty="0">
              <a:cs typeface="Calibri"/>
            </a:endParaRPr>
          </a:p>
          <a:p>
            <a:pPr algn="just"/>
            <a:r>
              <a:rPr lang="en-US" dirty="0" smtClean="0">
                <a:cs typeface="Calibri"/>
              </a:rPr>
              <a:t>As the </a:t>
            </a:r>
            <a:r>
              <a:rPr lang="en-US" dirty="0">
                <a:cs typeface="Calibri"/>
              </a:rPr>
              <a:t>main point of interest of the stakeholders is the State of Maryland, </a:t>
            </a:r>
            <a:r>
              <a:rPr lang="en-US" dirty="0" smtClean="0">
                <a:cs typeface="Calibri"/>
              </a:rPr>
              <a:t>we have considered more details on this specific location.</a:t>
            </a:r>
            <a:endParaRPr lang="es-MX" dirty="0"/>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4396396" cy="707886"/>
          </a:xfrm>
          <a:prstGeom prst="rect">
            <a:avLst/>
          </a:prstGeom>
          <a:noFill/>
        </p:spPr>
        <p:txBody>
          <a:bodyPr wrap="none" rtlCol="0">
            <a:spAutoFit/>
          </a:bodyPr>
          <a:lstStyle/>
          <a:p>
            <a:r>
              <a:rPr lang="es-MX" sz="4000" b="1" dirty="0" smtClean="0"/>
              <a:t>Data </a:t>
            </a:r>
            <a:r>
              <a:rPr lang="es-MX" sz="4000" b="1" dirty="0" err="1" smtClean="0"/>
              <a:t>source</a:t>
            </a:r>
            <a:r>
              <a:rPr lang="es-MX" sz="4000" b="1" dirty="0" smtClean="0"/>
              <a:t> </a:t>
            </a:r>
            <a:r>
              <a:rPr lang="es-MX" sz="4000" b="1" dirty="0" err="1" smtClean="0"/>
              <a:t>loading</a:t>
            </a:r>
            <a:endParaRPr lang="es-ES" sz="4000" b="1" dirty="0"/>
          </a:p>
        </p:txBody>
      </p:sp>
      <p:pic>
        <p:nvPicPr>
          <p:cNvPr id="2" name="Imagen 1"/>
          <p:cNvPicPr>
            <a:picLocks noChangeAspect="1"/>
          </p:cNvPicPr>
          <p:nvPr/>
        </p:nvPicPr>
        <p:blipFill>
          <a:blip r:embed="rId2"/>
          <a:stretch>
            <a:fillRect/>
          </a:stretch>
        </p:blipFill>
        <p:spPr>
          <a:xfrm>
            <a:off x="162410" y="2659161"/>
            <a:ext cx="11867179" cy="1818965"/>
          </a:xfrm>
          <a:prstGeom prst="rect">
            <a:avLst/>
          </a:prstGeom>
        </p:spPr>
      </p:pic>
    </p:spTree>
    <p:extLst>
      <p:ext uri="{BB962C8B-B14F-4D97-AF65-F5344CB8AC3E}">
        <p14:creationId xmlns:p14="http://schemas.microsoft.com/office/powerpoint/2010/main" val="1163511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285082" y="1539974"/>
            <a:ext cx="11621836" cy="2238375"/>
          </a:xfrm>
        </p:spPr>
        <p:txBody>
          <a:bodyPr vert="horz" lIns="91440" tIns="45720" rIns="91440" bIns="45720" rtlCol="0" anchor="t">
            <a:noAutofit/>
          </a:bodyPr>
          <a:lstStyle/>
          <a:p>
            <a:pPr algn="just"/>
            <a:r>
              <a:rPr lang="en-US" dirty="0" smtClean="0">
                <a:cs typeface="Calibri"/>
              </a:rPr>
              <a:t>Filtering of the State of Interest</a:t>
            </a:r>
          </a:p>
          <a:p>
            <a:pPr algn="just"/>
            <a:endParaRPr lang="en-US" dirty="0">
              <a:cs typeface="Calibri"/>
            </a:endParaRPr>
          </a:p>
          <a:p>
            <a:pPr algn="just"/>
            <a:endParaRPr lang="en-US" dirty="0" smtClean="0">
              <a:cs typeface="Calibri"/>
            </a:endParaRPr>
          </a:p>
          <a:p>
            <a:pPr algn="just"/>
            <a:endParaRPr lang="en-US" dirty="0">
              <a:cs typeface="Calibri"/>
            </a:endParaRPr>
          </a:p>
          <a:p>
            <a:pPr algn="just"/>
            <a:endParaRPr lang="en-US" dirty="0" smtClean="0">
              <a:cs typeface="Calibri"/>
            </a:endParaRPr>
          </a:p>
          <a:p>
            <a:pPr algn="just"/>
            <a:r>
              <a:rPr lang="en-US" dirty="0" smtClean="0">
                <a:cs typeface="Calibri"/>
              </a:rPr>
              <a:t>Perform Grouping of Relevant Counties by number of habitants and therefore review ZIP Codes with </a:t>
            </a:r>
            <a:r>
              <a:rPr lang="en-US" dirty="0" err="1" smtClean="0">
                <a:cs typeface="Calibri"/>
              </a:rPr>
              <a:t>greather</a:t>
            </a:r>
            <a:r>
              <a:rPr lang="en-US" dirty="0" smtClean="0">
                <a:cs typeface="Calibri"/>
              </a:rPr>
              <a:t> percentage of presence of Hispanics.</a:t>
            </a:r>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3738396" cy="707886"/>
          </a:xfrm>
          <a:prstGeom prst="rect">
            <a:avLst/>
          </a:prstGeom>
          <a:noFill/>
        </p:spPr>
        <p:txBody>
          <a:bodyPr wrap="none" rtlCol="0">
            <a:spAutoFit/>
          </a:bodyPr>
          <a:lstStyle/>
          <a:p>
            <a:r>
              <a:rPr lang="es-MX" sz="4000" b="1" dirty="0" smtClean="0"/>
              <a:t>Data </a:t>
            </a:r>
            <a:r>
              <a:rPr lang="es-MX" sz="4000" b="1" dirty="0" err="1" smtClean="0"/>
              <a:t>Exploration</a:t>
            </a:r>
            <a:endParaRPr lang="es-ES" sz="4000" b="1" dirty="0"/>
          </a:p>
        </p:txBody>
      </p:sp>
      <p:pic>
        <p:nvPicPr>
          <p:cNvPr id="2" name="Imagen 1"/>
          <p:cNvPicPr>
            <a:picLocks noChangeAspect="1"/>
          </p:cNvPicPr>
          <p:nvPr/>
        </p:nvPicPr>
        <p:blipFill rotWithShape="1">
          <a:blip r:embed="rId2"/>
          <a:srcRect l="430" t="47174" r="-430" b="-1401"/>
          <a:stretch/>
        </p:blipFill>
        <p:spPr>
          <a:xfrm>
            <a:off x="458612" y="2003838"/>
            <a:ext cx="11625554" cy="1932675"/>
          </a:xfrm>
          <a:prstGeom prst="rect">
            <a:avLst/>
          </a:prstGeom>
        </p:spPr>
      </p:pic>
      <p:pic>
        <p:nvPicPr>
          <p:cNvPr id="4" name="Imagen 3"/>
          <p:cNvPicPr>
            <a:picLocks noChangeAspect="1"/>
          </p:cNvPicPr>
          <p:nvPr/>
        </p:nvPicPr>
        <p:blipFill>
          <a:blip r:embed="rId3"/>
          <a:stretch>
            <a:fillRect/>
          </a:stretch>
        </p:blipFill>
        <p:spPr>
          <a:xfrm>
            <a:off x="609600" y="5013336"/>
            <a:ext cx="2051718" cy="1844664"/>
          </a:xfrm>
          <a:prstGeom prst="rect">
            <a:avLst/>
          </a:prstGeom>
        </p:spPr>
      </p:pic>
      <p:pic>
        <p:nvPicPr>
          <p:cNvPr id="5" name="Imagen 4"/>
          <p:cNvPicPr>
            <a:picLocks noChangeAspect="1"/>
          </p:cNvPicPr>
          <p:nvPr/>
        </p:nvPicPr>
        <p:blipFill>
          <a:blip r:embed="rId4"/>
          <a:stretch>
            <a:fillRect/>
          </a:stretch>
        </p:blipFill>
        <p:spPr>
          <a:xfrm>
            <a:off x="3359678" y="5277716"/>
            <a:ext cx="2566276" cy="1511642"/>
          </a:xfrm>
          <a:prstGeom prst="rect">
            <a:avLst/>
          </a:prstGeom>
        </p:spPr>
      </p:pic>
    </p:spTree>
    <p:extLst>
      <p:ext uri="{BB962C8B-B14F-4D97-AF65-F5344CB8AC3E}">
        <p14:creationId xmlns:p14="http://schemas.microsoft.com/office/powerpoint/2010/main" val="3729745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285082" y="1539974"/>
            <a:ext cx="11621836" cy="2238375"/>
          </a:xfrm>
        </p:spPr>
        <p:txBody>
          <a:bodyPr vert="horz" lIns="91440" tIns="45720" rIns="91440" bIns="45720" rtlCol="0" anchor="t">
            <a:noAutofit/>
          </a:bodyPr>
          <a:lstStyle/>
          <a:p>
            <a:pPr algn="just"/>
            <a:r>
              <a:rPr lang="en-US" dirty="0" smtClean="0">
                <a:cs typeface="Calibri"/>
              </a:rPr>
              <a:t>We filter the relevant ZIP Codes during the exploration phase, on which potentially the Restaurant can be placed:</a:t>
            </a:r>
            <a:endParaRPr lang="es-MX" dirty="0"/>
          </a:p>
          <a:p>
            <a:pPr algn="just"/>
            <a:endParaRPr lang="es-MX" dirty="0" smtClean="0">
              <a:cs typeface="Calibri"/>
            </a:endParaRPr>
          </a:p>
          <a:p>
            <a:pPr algn="just"/>
            <a:endParaRPr lang="es-MX" dirty="0">
              <a:cs typeface="Calibri"/>
            </a:endParaRPr>
          </a:p>
          <a:p>
            <a:pPr algn="just"/>
            <a:endParaRPr lang="es-MX" dirty="0" smtClean="0">
              <a:cs typeface="Calibri"/>
            </a:endParaRPr>
          </a:p>
          <a:p>
            <a:pPr algn="just"/>
            <a:endParaRPr lang="es-MX" dirty="0">
              <a:cs typeface="Calibri"/>
            </a:endParaRPr>
          </a:p>
          <a:p>
            <a:pPr algn="just"/>
            <a:r>
              <a:rPr lang="es-MX" dirty="0" err="1" smtClean="0">
                <a:cs typeface="Calibri"/>
              </a:rPr>
              <a:t>We</a:t>
            </a:r>
            <a:r>
              <a:rPr lang="es-MX" dirty="0" smtClean="0">
                <a:cs typeface="Calibri"/>
              </a:rPr>
              <a:t> </a:t>
            </a:r>
            <a:r>
              <a:rPr lang="es-MX" dirty="0" err="1" smtClean="0">
                <a:cs typeface="Calibri"/>
              </a:rPr>
              <a:t>evaluate</a:t>
            </a:r>
            <a:r>
              <a:rPr lang="es-MX" dirty="0" smtClean="0">
                <a:cs typeface="Calibri"/>
              </a:rPr>
              <a:t> </a:t>
            </a:r>
            <a:r>
              <a:rPr lang="es-MX" dirty="0" err="1" smtClean="0">
                <a:cs typeface="Calibri"/>
              </a:rPr>
              <a:t>the</a:t>
            </a:r>
            <a:r>
              <a:rPr lang="es-MX" dirty="0" smtClean="0">
                <a:cs typeface="Calibri"/>
              </a:rPr>
              <a:t> </a:t>
            </a:r>
            <a:r>
              <a:rPr lang="es-MX" dirty="0" err="1" smtClean="0">
                <a:cs typeface="Calibri"/>
              </a:rPr>
              <a:t>population</a:t>
            </a:r>
            <a:r>
              <a:rPr lang="es-MX" dirty="0" smtClean="0">
                <a:cs typeface="Calibri"/>
              </a:rPr>
              <a:t> </a:t>
            </a:r>
            <a:r>
              <a:rPr lang="es-MX" dirty="0" err="1" smtClean="0">
                <a:cs typeface="Calibri"/>
              </a:rPr>
              <a:t>number</a:t>
            </a:r>
            <a:r>
              <a:rPr lang="es-MX" dirty="0" smtClean="0">
                <a:cs typeface="Calibri"/>
              </a:rPr>
              <a:t> </a:t>
            </a:r>
            <a:r>
              <a:rPr lang="es-MX" dirty="0" err="1" smtClean="0">
                <a:cs typeface="Calibri"/>
              </a:rPr>
              <a:t>based</a:t>
            </a:r>
            <a:r>
              <a:rPr lang="es-MX" dirty="0" smtClean="0">
                <a:cs typeface="Calibri"/>
              </a:rPr>
              <a:t> </a:t>
            </a:r>
            <a:r>
              <a:rPr lang="es-MX" dirty="0" err="1" smtClean="0">
                <a:cs typeface="Calibri"/>
              </a:rPr>
              <a:t>on</a:t>
            </a:r>
            <a:r>
              <a:rPr lang="es-MX" dirty="0" smtClean="0">
                <a:cs typeface="Calibri"/>
              </a:rPr>
              <a:t> </a:t>
            </a:r>
            <a:r>
              <a:rPr lang="es-MX" dirty="0" err="1" smtClean="0">
                <a:cs typeface="Calibri"/>
              </a:rPr>
              <a:t>each</a:t>
            </a:r>
            <a:r>
              <a:rPr lang="es-MX" dirty="0" smtClean="0">
                <a:cs typeface="Calibri"/>
              </a:rPr>
              <a:t> ZIP </a:t>
            </a:r>
            <a:r>
              <a:rPr lang="es-MX" dirty="0" err="1" smtClean="0">
                <a:cs typeface="Calibri"/>
              </a:rPr>
              <a:t>Code</a:t>
            </a:r>
            <a:endParaRPr lang="en-US" dirty="0" smtClean="0">
              <a:cs typeface="Calibri"/>
            </a:endParaRPr>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3042628" cy="707886"/>
          </a:xfrm>
          <a:prstGeom prst="rect">
            <a:avLst/>
          </a:prstGeom>
          <a:noFill/>
        </p:spPr>
        <p:txBody>
          <a:bodyPr wrap="none" rtlCol="0">
            <a:spAutoFit/>
          </a:bodyPr>
          <a:lstStyle/>
          <a:p>
            <a:r>
              <a:rPr lang="es-MX" sz="4000" b="1" dirty="0" smtClean="0"/>
              <a:t>Data </a:t>
            </a:r>
            <a:r>
              <a:rPr lang="es-MX" sz="4000" b="1" dirty="0" err="1" smtClean="0"/>
              <a:t>Analysis</a:t>
            </a:r>
            <a:endParaRPr lang="es-ES" sz="4000" b="1" dirty="0"/>
          </a:p>
        </p:txBody>
      </p:sp>
      <p:pic>
        <p:nvPicPr>
          <p:cNvPr id="2" name="Imagen 1"/>
          <p:cNvPicPr>
            <a:picLocks noChangeAspect="1"/>
          </p:cNvPicPr>
          <p:nvPr/>
        </p:nvPicPr>
        <p:blipFill>
          <a:blip r:embed="rId2"/>
          <a:stretch>
            <a:fillRect/>
          </a:stretch>
        </p:blipFill>
        <p:spPr>
          <a:xfrm>
            <a:off x="562927" y="2560320"/>
            <a:ext cx="10106025" cy="1714500"/>
          </a:xfrm>
          <a:prstGeom prst="rect">
            <a:avLst/>
          </a:prstGeom>
        </p:spPr>
      </p:pic>
      <p:pic>
        <p:nvPicPr>
          <p:cNvPr id="4" name="Imagen 3"/>
          <p:cNvPicPr>
            <a:picLocks noChangeAspect="1"/>
          </p:cNvPicPr>
          <p:nvPr/>
        </p:nvPicPr>
        <p:blipFill>
          <a:blip r:embed="rId3"/>
          <a:stretch>
            <a:fillRect/>
          </a:stretch>
        </p:blipFill>
        <p:spPr>
          <a:xfrm>
            <a:off x="610089" y="4960620"/>
            <a:ext cx="1219200" cy="1485900"/>
          </a:xfrm>
          <a:prstGeom prst="rect">
            <a:avLst/>
          </a:prstGeom>
        </p:spPr>
      </p:pic>
    </p:spTree>
    <p:extLst>
      <p:ext uri="{BB962C8B-B14F-4D97-AF65-F5344CB8AC3E}">
        <p14:creationId xmlns:p14="http://schemas.microsoft.com/office/powerpoint/2010/main" val="1270976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285082" y="1539974"/>
            <a:ext cx="11621836" cy="2238375"/>
          </a:xfrm>
        </p:spPr>
        <p:txBody>
          <a:bodyPr vert="horz" lIns="91440" tIns="45720" rIns="91440" bIns="45720" rtlCol="0" anchor="t">
            <a:noAutofit/>
          </a:bodyPr>
          <a:lstStyle/>
          <a:p>
            <a:pPr algn="just"/>
            <a:r>
              <a:rPr lang="en-US" dirty="0" smtClean="0">
                <a:cs typeface="Calibri"/>
              </a:rPr>
              <a:t>Based on the analysis of the Census Data, we have determined that our main target audience is Hispanic people between 30 and 59 years.</a:t>
            </a:r>
          </a:p>
          <a:p>
            <a:pPr algn="just"/>
            <a:endParaRPr lang="en-US" dirty="0" smtClean="0">
              <a:cs typeface="Calibri"/>
            </a:endParaRPr>
          </a:p>
          <a:p>
            <a:pPr algn="just"/>
            <a:endParaRPr lang="en-US" dirty="0">
              <a:cs typeface="Calibri"/>
            </a:endParaRPr>
          </a:p>
          <a:p>
            <a:pPr algn="just"/>
            <a:endParaRPr lang="en-US" dirty="0" smtClean="0">
              <a:cs typeface="Calibri"/>
            </a:endParaRPr>
          </a:p>
          <a:p>
            <a:pPr algn="just"/>
            <a:endParaRPr lang="en-US" dirty="0">
              <a:cs typeface="Calibri"/>
            </a:endParaRPr>
          </a:p>
          <a:p>
            <a:pPr algn="just"/>
            <a:endParaRPr lang="en-US" dirty="0" smtClean="0">
              <a:cs typeface="Calibri"/>
            </a:endParaRPr>
          </a:p>
          <a:p>
            <a:pPr marL="0" indent="0" algn="just">
              <a:buNone/>
            </a:pPr>
            <a:r>
              <a:rPr lang="en-US" sz="2000" dirty="0" smtClean="0">
                <a:cs typeface="Calibri"/>
              </a:rPr>
              <a:t>Group 7: 30-39 years</a:t>
            </a:r>
          </a:p>
          <a:p>
            <a:pPr marL="0" indent="0" algn="just">
              <a:buNone/>
            </a:pPr>
            <a:r>
              <a:rPr lang="en-US" sz="2000" dirty="0" smtClean="0">
                <a:cs typeface="Calibri"/>
              </a:rPr>
              <a:t>Group 8: 40-49 years</a:t>
            </a:r>
          </a:p>
          <a:p>
            <a:pPr marL="0" indent="0" algn="just">
              <a:buNone/>
            </a:pPr>
            <a:r>
              <a:rPr lang="en-US" sz="2000" dirty="0" smtClean="0">
                <a:cs typeface="Calibri"/>
              </a:rPr>
              <a:t>Group 9: 50-59 years</a:t>
            </a:r>
            <a:endParaRPr lang="es-MX" sz="2000" dirty="0"/>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3042628" cy="707886"/>
          </a:xfrm>
          <a:prstGeom prst="rect">
            <a:avLst/>
          </a:prstGeom>
          <a:noFill/>
        </p:spPr>
        <p:txBody>
          <a:bodyPr wrap="none" rtlCol="0">
            <a:spAutoFit/>
          </a:bodyPr>
          <a:lstStyle/>
          <a:p>
            <a:r>
              <a:rPr lang="es-MX" sz="4000" b="1" dirty="0" smtClean="0"/>
              <a:t>Data </a:t>
            </a:r>
            <a:r>
              <a:rPr lang="es-MX" sz="4000" b="1" dirty="0" err="1" smtClean="0"/>
              <a:t>Analysis</a:t>
            </a:r>
            <a:endParaRPr lang="es-ES" sz="4000" b="1" dirty="0"/>
          </a:p>
        </p:txBody>
      </p:sp>
      <p:pic>
        <p:nvPicPr>
          <p:cNvPr id="5" name="Imagen 4"/>
          <p:cNvPicPr>
            <a:picLocks noChangeAspect="1"/>
          </p:cNvPicPr>
          <p:nvPr/>
        </p:nvPicPr>
        <p:blipFill>
          <a:blip r:embed="rId2"/>
          <a:stretch>
            <a:fillRect/>
          </a:stretch>
        </p:blipFill>
        <p:spPr>
          <a:xfrm>
            <a:off x="3350603" y="2659161"/>
            <a:ext cx="4514850" cy="4019550"/>
          </a:xfrm>
          <a:prstGeom prst="rect">
            <a:avLst/>
          </a:prstGeom>
        </p:spPr>
      </p:pic>
    </p:spTree>
    <p:extLst>
      <p:ext uri="{BB962C8B-B14F-4D97-AF65-F5344CB8AC3E}">
        <p14:creationId xmlns:p14="http://schemas.microsoft.com/office/powerpoint/2010/main" val="540264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285082" y="1539974"/>
            <a:ext cx="11621836" cy="2238375"/>
          </a:xfrm>
        </p:spPr>
        <p:txBody>
          <a:bodyPr vert="horz" lIns="91440" tIns="45720" rIns="91440" bIns="45720" rtlCol="0" anchor="t">
            <a:noAutofit/>
          </a:bodyPr>
          <a:lstStyle/>
          <a:p>
            <a:pPr algn="just"/>
            <a:r>
              <a:rPr lang="en-US" dirty="0" smtClean="0">
                <a:cs typeface="Calibri"/>
              </a:rPr>
              <a:t>Connecting to the Foursquare API in order to retrieve relevant information about the places located nearby, which helps to evaluate the venue relevance.</a:t>
            </a:r>
          </a:p>
          <a:p>
            <a:pPr algn="just"/>
            <a:r>
              <a:rPr lang="en-US" dirty="0" smtClean="0">
                <a:cs typeface="Calibri"/>
              </a:rPr>
              <a:t>According to the Data Analysis on the Census Data and exploration of locations. The city of ‘Adelphi, MD’ is of potential interest.</a:t>
            </a:r>
          </a:p>
          <a:p>
            <a:pPr algn="just"/>
            <a:r>
              <a:rPr lang="en-US" dirty="0" smtClean="0">
                <a:cs typeface="Calibri"/>
              </a:rPr>
              <a:t>After finding the neighborhood of interest, we then connect to the Foursquare API to gather information about landmarks of interest on a radius of 500 meter.</a:t>
            </a:r>
          </a:p>
          <a:p>
            <a:pPr algn="just"/>
            <a:r>
              <a:rPr lang="en-US" dirty="0" smtClean="0">
                <a:cs typeface="Calibri"/>
              </a:rPr>
              <a:t>One of the most relevant points of interest are the shopping malls nearby:</a:t>
            </a:r>
            <a:endParaRPr lang="es-MX" dirty="0"/>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2586862" cy="707886"/>
          </a:xfrm>
          <a:prstGeom prst="rect">
            <a:avLst/>
          </a:prstGeom>
          <a:noFill/>
        </p:spPr>
        <p:txBody>
          <a:bodyPr wrap="none" rtlCol="0">
            <a:spAutoFit/>
          </a:bodyPr>
          <a:lstStyle/>
          <a:p>
            <a:r>
              <a:rPr lang="es-MX" sz="4000" b="1" dirty="0" err="1" smtClean="0"/>
              <a:t>Foursquare</a:t>
            </a:r>
            <a:endParaRPr lang="es-ES" sz="4000" b="1" dirty="0"/>
          </a:p>
        </p:txBody>
      </p:sp>
      <p:pic>
        <p:nvPicPr>
          <p:cNvPr id="2" name="Imagen 1"/>
          <p:cNvPicPr>
            <a:picLocks noChangeAspect="1"/>
          </p:cNvPicPr>
          <p:nvPr/>
        </p:nvPicPr>
        <p:blipFill>
          <a:blip r:embed="rId2"/>
          <a:stretch>
            <a:fillRect/>
          </a:stretch>
        </p:blipFill>
        <p:spPr>
          <a:xfrm>
            <a:off x="3796241" y="5532438"/>
            <a:ext cx="3315758" cy="1181958"/>
          </a:xfrm>
          <a:prstGeom prst="rect">
            <a:avLst/>
          </a:prstGeom>
        </p:spPr>
      </p:pic>
    </p:spTree>
    <p:extLst>
      <p:ext uri="{BB962C8B-B14F-4D97-AF65-F5344CB8AC3E}">
        <p14:creationId xmlns:p14="http://schemas.microsoft.com/office/powerpoint/2010/main" val="2228023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285082" y="1539974"/>
            <a:ext cx="11621836" cy="2238375"/>
          </a:xfrm>
        </p:spPr>
        <p:txBody>
          <a:bodyPr vert="horz" lIns="91440" tIns="45720" rIns="91440" bIns="45720" rtlCol="0" anchor="t">
            <a:noAutofit/>
          </a:bodyPr>
          <a:lstStyle/>
          <a:p>
            <a:pPr algn="just"/>
            <a:r>
              <a:rPr lang="es-MX" dirty="0" err="1" smtClean="0">
                <a:cs typeface="Calibri"/>
              </a:rPr>
              <a:t>We</a:t>
            </a:r>
            <a:r>
              <a:rPr lang="es-MX" dirty="0" smtClean="0">
                <a:cs typeface="Calibri"/>
              </a:rPr>
              <a:t> prepare </a:t>
            </a:r>
            <a:r>
              <a:rPr lang="es-MX" dirty="0" err="1" smtClean="0">
                <a:cs typeface="Calibri"/>
              </a:rPr>
              <a:t>the</a:t>
            </a:r>
            <a:r>
              <a:rPr lang="es-MX" dirty="0" smtClean="0">
                <a:cs typeface="Calibri"/>
              </a:rPr>
              <a:t> data </a:t>
            </a:r>
            <a:r>
              <a:rPr lang="es-MX" dirty="0" err="1" smtClean="0">
                <a:cs typeface="Calibri"/>
              </a:rPr>
              <a:t>for</a:t>
            </a:r>
            <a:r>
              <a:rPr lang="es-MX" dirty="0" smtClean="0">
                <a:cs typeface="Calibri"/>
              </a:rPr>
              <a:t> </a:t>
            </a:r>
            <a:r>
              <a:rPr lang="es-MX" dirty="0" err="1" smtClean="0">
                <a:cs typeface="Calibri"/>
              </a:rPr>
              <a:t>clustering</a:t>
            </a:r>
            <a:r>
              <a:rPr lang="es-MX" dirty="0" smtClean="0">
                <a:cs typeface="Calibri"/>
              </a:rPr>
              <a:t> </a:t>
            </a:r>
            <a:r>
              <a:rPr lang="es-MX" dirty="0" err="1" smtClean="0">
                <a:cs typeface="Calibri"/>
              </a:rPr>
              <a:t>based</a:t>
            </a:r>
            <a:r>
              <a:rPr lang="es-MX" dirty="0" smtClean="0">
                <a:cs typeface="Calibri"/>
              </a:rPr>
              <a:t> </a:t>
            </a:r>
            <a:r>
              <a:rPr lang="es-MX" dirty="0" err="1" smtClean="0">
                <a:cs typeface="Calibri"/>
              </a:rPr>
              <a:t>on</a:t>
            </a:r>
            <a:r>
              <a:rPr lang="es-MX" dirty="0">
                <a:cs typeface="Calibri"/>
              </a:rPr>
              <a:t> </a:t>
            </a:r>
            <a:r>
              <a:rPr lang="es-MX" dirty="0" err="1" smtClean="0">
                <a:cs typeface="Calibri"/>
              </a:rPr>
              <a:t>categories</a:t>
            </a:r>
            <a:r>
              <a:rPr lang="es-MX" dirty="0" smtClean="0">
                <a:cs typeface="Calibri"/>
              </a:rPr>
              <a:t> and </a:t>
            </a:r>
            <a:r>
              <a:rPr lang="es-MX" dirty="0" err="1" smtClean="0">
                <a:cs typeface="Calibri"/>
              </a:rPr>
              <a:t>closeness</a:t>
            </a:r>
            <a:r>
              <a:rPr lang="es-MX" dirty="0" smtClean="0">
                <a:cs typeface="Calibri"/>
              </a:rPr>
              <a:t> of </a:t>
            </a:r>
            <a:r>
              <a:rPr lang="es-MX" dirty="0" err="1" smtClean="0">
                <a:cs typeface="Calibri"/>
              </a:rPr>
              <a:t>relevant</a:t>
            </a:r>
            <a:r>
              <a:rPr lang="es-MX" dirty="0" smtClean="0">
                <a:cs typeface="Calibri"/>
              </a:rPr>
              <a:t> </a:t>
            </a:r>
            <a:r>
              <a:rPr lang="es-MX" dirty="0" err="1" smtClean="0">
                <a:cs typeface="Calibri"/>
              </a:rPr>
              <a:t>landmarks</a:t>
            </a:r>
            <a:r>
              <a:rPr lang="es-MX" dirty="0" smtClean="0">
                <a:cs typeface="Calibri"/>
              </a:rPr>
              <a:t>:</a:t>
            </a:r>
          </a:p>
          <a:p>
            <a:pPr algn="just"/>
            <a:endParaRPr lang="es-MX" dirty="0">
              <a:cs typeface="Calibri"/>
            </a:endParaRPr>
          </a:p>
          <a:p>
            <a:pPr algn="just"/>
            <a:endParaRPr lang="es-MX" dirty="0" smtClean="0">
              <a:cs typeface="Calibri"/>
            </a:endParaRPr>
          </a:p>
          <a:p>
            <a:pPr algn="just"/>
            <a:endParaRPr lang="es-MX" dirty="0">
              <a:cs typeface="Calibri"/>
            </a:endParaRPr>
          </a:p>
          <a:p>
            <a:pPr algn="just"/>
            <a:endParaRPr lang="es-MX" dirty="0" smtClean="0">
              <a:cs typeface="Calibri"/>
            </a:endParaRPr>
          </a:p>
          <a:p>
            <a:pPr algn="just"/>
            <a:r>
              <a:rPr lang="es-MX" dirty="0" err="1" smtClean="0"/>
              <a:t>Then</a:t>
            </a:r>
            <a:r>
              <a:rPr lang="es-MX" dirty="0" smtClean="0"/>
              <a:t> </a:t>
            </a:r>
            <a:r>
              <a:rPr lang="es-MX" dirty="0" err="1" smtClean="0"/>
              <a:t>we</a:t>
            </a:r>
            <a:r>
              <a:rPr lang="es-MX" dirty="0" smtClean="0"/>
              <a:t> </a:t>
            </a:r>
            <a:r>
              <a:rPr lang="es-MX" dirty="0" err="1" smtClean="0"/>
              <a:t>apply</a:t>
            </a:r>
            <a:r>
              <a:rPr lang="es-MX" dirty="0" smtClean="0"/>
              <a:t> </a:t>
            </a:r>
            <a:r>
              <a:rPr lang="es-MX" dirty="0" err="1" smtClean="0"/>
              <a:t>the</a:t>
            </a:r>
            <a:r>
              <a:rPr lang="es-MX" dirty="0" smtClean="0"/>
              <a:t> k-</a:t>
            </a:r>
            <a:r>
              <a:rPr lang="es-MX" dirty="0" err="1" smtClean="0"/>
              <a:t>Means</a:t>
            </a:r>
            <a:r>
              <a:rPr lang="es-MX" dirty="0" smtClean="0"/>
              <a:t> </a:t>
            </a:r>
            <a:r>
              <a:rPr lang="es-MX" dirty="0" err="1" smtClean="0"/>
              <a:t>Clustering</a:t>
            </a:r>
            <a:r>
              <a:rPr lang="es-MX" dirty="0" smtClean="0"/>
              <a:t> </a:t>
            </a:r>
            <a:r>
              <a:rPr lang="es-MX" dirty="0" err="1" smtClean="0"/>
              <a:t>method</a:t>
            </a:r>
            <a:r>
              <a:rPr lang="es-MX" dirty="0" smtClean="0"/>
              <a:t>, </a:t>
            </a:r>
            <a:r>
              <a:rPr lang="es-MX" dirty="0" err="1" smtClean="0"/>
              <a:t>selecting</a:t>
            </a:r>
            <a:r>
              <a:rPr lang="es-MX" dirty="0" smtClean="0"/>
              <a:t> 5 </a:t>
            </a:r>
            <a:r>
              <a:rPr lang="es-MX" dirty="0" err="1" smtClean="0"/>
              <a:t>clusters</a:t>
            </a:r>
            <a:r>
              <a:rPr lang="es-MX" dirty="0"/>
              <a:t> </a:t>
            </a:r>
            <a:r>
              <a:rPr lang="es-MX" dirty="0" smtClean="0"/>
              <a:t>and </a:t>
            </a:r>
            <a:r>
              <a:rPr lang="es-MX" dirty="0" err="1" smtClean="0"/>
              <a:t>we</a:t>
            </a:r>
            <a:r>
              <a:rPr lang="es-MX" dirty="0" smtClean="0"/>
              <a:t> </a:t>
            </a:r>
            <a:r>
              <a:rPr lang="es-MX" dirty="0" err="1" smtClean="0"/>
              <a:t>append</a:t>
            </a:r>
            <a:r>
              <a:rPr lang="es-MX" dirty="0" smtClean="0"/>
              <a:t> </a:t>
            </a:r>
            <a:r>
              <a:rPr lang="es-MX" dirty="0" err="1" smtClean="0"/>
              <a:t>the</a:t>
            </a:r>
            <a:r>
              <a:rPr lang="es-MX" dirty="0" smtClean="0"/>
              <a:t> </a:t>
            </a:r>
            <a:r>
              <a:rPr lang="es-MX" dirty="0" err="1" smtClean="0"/>
              <a:t>result</a:t>
            </a:r>
            <a:r>
              <a:rPr lang="es-MX" dirty="0" smtClean="0"/>
              <a:t> to </a:t>
            </a:r>
            <a:r>
              <a:rPr lang="es-MX" dirty="0" err="1" smtClean="0"/>
              <a:t>the</a:t>
            </a:r>
            <a:r>
              <a:rPr lang="es-MX" dirty="0" smtClean="0"/>
              <a:t> </a:t>
            </a:r>
            <a:r>
              <a:rPr lang="es-MX" dirty="0" err="1" smtClean="0"/>
              <a:t>DataFrame</a:t>
            </a:r>
            <a:r>
              <a:rPr lang="es-MX" dirty="0" smtClean="0"/>
              <a:t>:</a:t>
            </a:r>
            <a:endParaRPr lang="es-MX" dirty="0"/>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2315827" cy="707886"/>
          </a:xfrm>
          <a:prstGeom prst="rect">
            <a:avLst/>
          </a:prstGeom>
          <a:noFill/>
        </p:spPr>
        <p:txBody>
          <a:bodyPr wrap="none" rtlCol="0">
            <a:spAutoFit/>
          </a:bodyPr>
          <a:lstStyle/>
          <a:p>
            <a:r>
              <a:rPr lang="es-MX" sz="4000" b="1" dirty="0" err="1" smtClean="0"/>
              <a:t>Clustering</a:t>
            </a:r>
            <a:endParaRPr lang="es-ES" sz="4000" b="1" dirty="0"/>
          </a:p>
        </p:txBody>
      </p:sp>
      <p:pic>
        <p:nvPicPr>
          <p:cNvPr id="2" name="Imagen 1"/>
          <p:cNvPicPr>
            <a:picLocks noChangeAspect="1"/>
          </p:cNvPicPr>
          <p:nvPr/>
        </p:nvPicPr>
        <p:blipFill>
          <a:blip r:embed="rId2"/>
          <a:stretch>
            <a:fillRect/>
          </a:stretch>
        </p:blipFill>
        <p:spPr>
          <a:xfrm>
            <a:off x="608013" y="2366356"/>
            <a:ext cx="7463544" cy="2007532"/>
          </a:xfrm>
          <a:prstGeom prst="rect">
            <a:avLst/>
          </a:prstGeom>
        </p:spPr>
      </p:pic>
      <p:pic>
        <p:nvPicPr>
          <p:cNvPr id="5" name="Imagen 4"/>
          <p:cNvPicPr>
            <a:picLocks noChangeAspect="1"/>
          </p:cNvPicPr>
          <p:nvPr/>
        </p:nvPicPr>
        <p:blipFill>
          <a:blip r:embed="rId3"/>
          <a:stretch>
            <a:fillRect/>
          </a:stretch>
        </p:blipFill>
        <p:spPr>
          <a:xfrm>
            <a:off x="7250996" y="5248226"/>
            <a:ext cx="2570339" cy="1609774"/>
          </a:xfrm>
          <a:prstGeom prst="rect">
            <a:avLst/>
          </a:prstGeom>
        </p:spPr>
      </p:pic>
      <p:pic>
        <p:nvPicPr>
          <p:cNvPr id="6" name="Imagen 5"/>
          <p:cNvPicPr>
            <a:picLocks noChangeAspect="1"/>
          </p:cNvPicPr>
          <p:nvPr/>
        </p:nvPicPr>
        <p:blipFill>
          <a:blip r:embed="rId4"/>
          <a:stretch>
            <a:fillRect/>
          </a:stretch>
        </p:blipFill>
        <p:spPr>
          <a:xfrm>
            <a:off x="574501" y="5228889"/>
            <a:ext cx="6593945" cy="1557947"/>
          </a:xfrm>
          <a:prstGeom prst="rect">
            <a:avLst/>
          </a:prstGeom>
        </p:spPr>
      </p:pic>
    </p:spTree>
    <p:extLst>
      <p:ext uri="{BB962C8B-B14F-4D97-AF65-F5344CB8AC3E}">
        <p14:creationId xmlns:p14="http://schemas.microsoft.com/office/powerpoint/2010/main" val="2545262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400800" y="3044278"/>
            <a:ext cx="2633028" cy="830997"/>
          </a:xfrm>
          <a:prstGeom prst="rect">
            <a:avLst/>
          </a:prstGeom>
          <a:noFill/>
        </p:spPr>
        <p:txBody>
          <a:bodyPr wrap="none" rtlCol="0">
            <a:spAutoFit/>
          </a:bodyPr>
          <a:lstStyle/>
          <a:p>
            <a:r>
              <a:rPr lang="es-MX" sz="4800" b="1" dirty="0">
                <a:solidFill>
                  <a:srgbClr val="DA0000"/>
                </a:solidFill>
              </a:rPr>
              <a:t>3. </a:t>
            </a:r>
            <a:r>
              <a:rPr lang="es-MX" sz="4800" b="1" dirty="0" err="1" smtClean="0">
                <a:solidFill>
                  <a:srgbClr val="DA0000"/>
                </a:solidFill>
              </a:rPr>
              <a:t>Results</a:t>
            </a:r>
            <a:endParaRPr lang="es-ES" sz="4800" b="1" dirty="0">
              <a:solidFill>
                <a:srgbClr val="DA0000"/>
              </a:solidFill>
            </a:endParaRPr>
          </a:p>
        </p:txBody>
      </p:sp>
      <p:cxnSp>
        <p:nvCxnSpPr>
          <p:cNvPr id="7" name="Conector recto 6"/>
          <p:cNvCxnSpPr/>
          <p:nvPr/>
        </p:nvCxnSpPr>
        <p:spPr>
          <a:xfrm>
            <a:off x="6059488" y="2781300"/>
            <a:ext cx="0" cy="1504950"/>
          </a:xfrm>
          <a:prstGeom prst="line">
            <a:avLst/>
          </a:prstGeom>
          <a:ln>
            <a:solidFill>
              <a:srgbClr val="D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852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285082" y="1539974"/>
            <a:ext cx="11621836" cy="2238375"/>
          </a:xfrm>
        </p:spPr>
        <p:txBody>
          <a:bodyPr vert="horz" lIns="91440" tIns="45720" rIns="91440" bIns="45720" rtlCol="0" anchor="t">
            <a:noAutofit/>
          </a:bodyPr>
          <a:lstStyle/>
          <a:p>
            <a:pPr algn="just"/>
            <a:r>
              <a:rPr lang="es-MX" dirty="0" err="1" smtClean="0"/>
              <a:t>Strategic</a:t>
            </a:r>
            <a:r>
              <a:rPr lang="es-MX" dirty="0" smtClean="0"/>
              <a:t> Shopping Malls </a:t>
            </a:r>
            <a:r>
              <a:rPr lang="es-MX" dirty="0" err="1" smtClean="0"/>
              <a:t>Nearby</a:t>
            </a:r>
            <a:r>
              <a:rPr lang="es-MX" dirty="0" smtClean="0"/>
              <a:t>:</a:t>
            </a:r>
            <a:endParaRPr lang="es-MX" dirty="0"/>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3636060" cy="707886"/>
          </a:xfrm>
          <a:prstGeom prst="rect">
            <a:avLst/>
          </a:prstGeom>
          <a:noFill/>
        </p:spPr>
        <p:txBody>
          <a:bodyPr wrap="none" rtlCol="0">
            <a:spAutoFit/>
          </a:bodyPr>
          <a:lstStyle/>
          <a:p>
            <a:r>
              <a:rPr lang="es-MX" sz="4000" b="1" dirty="0" err="1" smtClean="0"/>
              <a:t>Maps</a:t>
            </a:r>
            <a:r>
              <a:rPr lang="es-MX" sz="4000" b="1" dirty="0" smtClean="0"/>
              <a:t> </a:t>
            </a:r>
            <a:r>
              <a:rPr lang="es-MX" sz="4000" b="1" dirty="0" err="1" smtClean="0"/>
              <a:t>generated</a:t>
            </a:r>
            <a:endParaRPr lang="es-ES" sz="4000" b="1" dirty="0"/>
          </a:p>
        </p:txBody>
      </p:sp>
      <p:pic>
        <p:nvPicPr>
          <p:cNvPr id="2" name="Imagen 1"/>
          <p:cNvPicPr>
            <a:picLocks noChangeAspect="1"/>
          </p:cNvPicPr>
          <p:nvPr/>
        </p:nvPicPr>
        <p:blipFill>
          <a:blip r:embed="rId2"/>
          <a:stretch>
            <a:fillRect/>
          </a:stretch>
        </p:blipFill>
        <p:spPr>
          <a:xfrm>
            <a:off x="3623733" y="2100791"/>
            <a:ext cx="6577542" cy="4607618"/>
          </a:xfrm>
          <a:prstGeom prst="rect">
            <a:avLst/>
          </a:prstGeom>
        </p:spPr>
      </p:pic>
      <p:pic>
        <p:nvPicPr>
          <p:cNvPr id="8" name="Imagen 7"/>
          <p:cNvPicPr>
            <a:picLocks noChangeAspect="1"/>
          </p:cNvPicPr>
          <p:nvPr/>
        </p:nvPicPr>
        <p:blipFill>
          <a:blip r:embed="rId3"/>
          <a:stretch>
            <a:fillRect/>
          </a:stretch>
        </p:blipFill>
        <p:spPr>
          <a:xfrm>
            <a:off x="307975" y="5526451"/>
            <a:ext cx="3315758" cy="1181958"/>
          </a:xfrm>
          <a:prstGeom prst="rect">
            <a:avLst/>
          </a:prstGeom>
        </p:spPr>
      </p:pic>
    </p:spTree>
    <p:extLst>
      <p:ext uri="{BB962C8B-B14F-4D97-AF65-F5344CB8AC3E}">
        <p14:creationId xmlns:p14="http://schemas.microsoft.com/office/powerpoint/2010/main" val="64688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400800" y="3044278"/>
            <a:ext cx="3988208" cy="830997"/>
          </a:xfrm>
          <a:prstGeom prst="rect">
            <a:avLst/>
          </a:prstGeom>
          <a:noFill/>
        </p:spPr>
        <p:txBody>
          <a:bodyPr wrap="none" rtlCol="0">
            <a:spAutoFit/>
          </a:bodyPr>
          <a:lstStyle/>
          <a:p>
            <a:r>
              <a:rPr lang="es-MX" sz="4800" b="1" dirty="0">
                <a:solidFill>
                  <a:srgbClr val="DA0000"/>
                </a:solidFill>
              </a:rPr>
              <a:t>1. </a:t>
            </a:r>
            <a:r>
              <a:rPr lang="es-MX" sz="4800" b="1" dirty="0" err="1" smtClean="0">
                <a:solidFill>
                  <a:srgbClr val="DA0000"/>
                </a:solidFill>
              </a:rPr>
              <a:t>Introduction</a:t>
            </a:r>
            <a:endParaRPr lang="es-ES" sz="4800" b="1" dirty="0">
              <a:solidFill>
                <a:srgbClr val="DA0000"/>
              </a:solidFill>
            </a:endParaRPr>
          </a:p>
        </p:txBody>
      </p:sp>
      <p:cxnSp>
        <p:nvCxnSpPr>
          <p:cNvPr id="7" name="Conector recto 6"/>
          <p:cNvCxnSpPr/>
          <p:nvPr/>
        </p:nvCxnSpPr>
        <p:spPr>
          <a:xfrm>
            <a:off x="6059488" y="2781300"/>
            <a:ext cx="0" cy="1504950"/>
          </a:xfrm>
          <a:prstGeom prst="line">
            <a:avLst/>
          </a:prstGeom>
          <a:ln>
            <a:solidFill>
              <a:srgbClr val="D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687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285082" y="1539974"/>
            <a:ext cx="11621836" cy="2238375"/>
          </a:xfrm>
        </p:spPr>
        <p:txBody>
          <a:bodyPr vert="horz" lIns="91440" tIns="45720" rIns="91440" bIns="45720" rtlCol="0" anchor="t">
            <a:noAutofit/>
          </a:bodyPr>
          <a:lstStyle/>
          <a:p>
            <a:pPr algn="just"/>
            <a:r>
              <a:rPr lang="es-MX" dirty="0" err="1" smtClean="0"/>
              <a:t>Relevant</a:t>
            </a:r>
            <a:r>
              <a:rPr lang="es-MX" dirty="0" smtClean="0"/>
              <a:t> </a:t>
            </a:r>
            <a:r>
              <a:rPr lang="es-MX" dirty="0" err="1" smtClean="0"/>
              <a:t>landmarks</a:t>
            </a:r>
            <a:r>
              <a:rPr lang="es-MX" dirty="0" smtClean="0"/>
              <a:t> </a:t>
            </a:r>
            <a:r>
              <a:rPr lang="es-MX" dirty="0" err="1" smtClean="0"/>
              <a:t>near</a:t>
            </a:r>
            <a:r>
              <a:rPr lang="es-MX" dirty="0" smtClean="0"/>
              <a:t> </a:t>
            </a:r>
            <a:r>
              <a:rPr lang="es-MX" dirty="0" err="1" smtClean="0"/>
              <a:t>Adelphi</a:t>
            </a:r>
            <a:r>
              <a:rPr lang="es-MX" dirty="0" smtClean="0"/>
              <a:t> Center:</a:t>
            </a:r>
            <a:endParaRPr lang="es-MX" dirty="0"/>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3636060" cy="707886"/>
          </a:xfrm>
          <a:prstGeom prst="rect">
            <a:avLst/>
          </a:prstGeom>
          <a:noFill/>
        </p:spPr>
        <p:txBody>
          <a:bodyPr wrap="none" rtlCol="0">
            <a:spAutoFit/>
          </a:bodyPr>
          <a:lstStyle/>
          <a:p>
            <a:r>
              <a:rPr lang="es-MX" sz="4000" b="1" dirty="0" err="1" smtClean="0"/>
              <a:t>Maps</a:t>
            </a:r>
            <a:r>
              <a:rPr lang="es-MX" sz="4000" b="1" dirty="0" smtClean="0"/>
              <a:t> </a:t>
            </a:r>
            <a:r>
              <a:rPr lang="es-MX" sz="4000" b="1" dirty="0" err="1" smtClean="0"/>
              <a:t>generated</a:t>
            </a:r>
            <a:endParaRPr lang="es-ES" sz="4000" b="1" dirty="0"/>
          </a:p>
        </p:txBody>
      </p:sp>
      <p:pic>
        <p:nvPicPr>
          <p:cNvPr id="4" name="Imagen 3"/>
          <p:cNvPicPr>
            <a:picLocks noChangeAspect="1"/>
          </p:cNvPicPr>
          <p:nvPr/>
        </p:nvPicPr>
        <p:blipFill>
          <a:blip r:embed="rId2"/>
          <a:stretch>
            <a:fillRect/>
          </a:stretch>
        </p:blipFill>
        <p:spPr>
          <a:xfrm>
            <a:off x="2623691" y="2032844"/>
            <a:ext cx="6944618" cy="4825156"/>
          </a:xfrm>
          <a:prstGeom prst="rect">
            <a:avLst/>
          </a:prstGeom>
        </p:spPr>
      </p:pic>
    </p:spTree>
    <p:extLst>
      <p:ext uri="{BB962C8B-B14F-4D97-AF65-F5344CB8AC3E}">
        <p14:creationId xmlns:p14="http://schemas.microsoft.com/office/powerpoint/2010/main" val="711666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285082" y="1539974"/>
            <a:ext cx="11621836" cy="2238375"/>
          </a:xfrm>
        </p:spPr>
        <p:txBody>
          <a:bodyPr vert="horz" lIns="91440" tIns="45720" rIns="91440" bIns="45720" rtlCol="0" anchor="t">
            <a:noAutofit/>
          </a:bodyPr>
          <a:lstStyle/>
          <a:p>
            <a:pPr algn="just"/>
            <a:r>
              <a:rPr lang="es-MX" dirty="0" err="1" smtClean="0"/>
              <a:t>Clustering</a:t>
            </a:r>
            <a:r>
              <a:rPr lang="es-MX" dirty="0" smtClean="0"/>
              <a:t> of </a:t>
            </a:r>
            <a:r>
              <a:rPr lang="es-MX" dirty="0" err="1" smtClean="0"/>
              <a:t>relevant</a:t>
            </a:r>
            <a:r>
              <a:rPr lang="es-MX" dirty="0" smtClean="0"/>
              <a:t> </a:t>
            </a:r>
            <a:r>
              <a:rPr lang="es-MX" dirty="0" err="1" smtClean="0"/>
              <a:t>venues</a:t>
            </a:r>
            <a:r>
              <a:rPr lang="es-MX" dirty="0" smtClean="0"/>
              <a:t> </a:t>
            </a:r>
            <a:r>
              <a:rPr lang="es-MX" dirty="0" err="1" smtClean="0"/>
              <a:t>near</a:t>
            </a:r>
            <a:r>
              <a:rPr lang="es-MX" dirty="0" smtClean="0"/>
              <a:t> </a:t>
            </a:r>
            <a:r>
              <a:rPr lang="es-MX" i="1" dirty="0" err="1" smtClean="0"/>
              <a:t>Metzerott</a:t>
            </a:r>
            <a:r>
              <a:rPr lang="es-MX" i="1" dirty="0" smtClean="0"/>
              <a:t> Plaza</a:t>
            </a:r>
            <a:r>
              <a:rPr lang="es-MX" dirty="0" smtClean="0"/>
              <a:t>:</a:t>
            </a:r>
            <a:endParaRPr lang="es-MX" dirty="0"/>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3636060" cy="707886"/>
          </a:xfrm>
          <a:prstGeom prst="rect">
            <a:avLst/>
          </a:prstGeom>
          <a:noFill/>
        </p:spPr>
        <p:txBody>
          <a:bodyPr wrap="none" rtlCol="0">
            <a:spAutoFit/>
          </a:bodyPr>
          <a:lstStyle/>
          <a:p>
            <a:r>
              <a:rPr lang="es-MX" sz="4000" b="1" dirty="0" err="1" smtClean="0"/>
              <a:t>Maps</a:t>
            </a:r>
            <a:r>
              <a:rPr lang="es-MX" sz="4000" b="1" dirty="0" smtClean="0"/>
              <a:t> </a:t>
            </a:r>
            <a:r>
              <a:rPr lang="es-MX" sz="4000" b="1" dirty="0" err="1" smtClean="0"/>
              <a:t>generated</a:t>
            </a:r>
            <a:endParaRPr lang="es-ES" sz="4000" b="1" dirty="0"/>
          </a:p>
        </p:txBody>
      </p:sp>
      <p:pic>
        <p:nvPicPr>
          <p:cNvPr id="2" name="Imagen 1"/>
          <p:cNvPicPr>
            <a:picLocks noChangeAspect="1"/>
          </p:cNvPicPr>
          <p:nvPr/>
        </p:nvPicPr>
        <p:blipFill>
          <a:blip r:embed="rId2"/>
          <a:stretch>
            <a:fillRect/>
          </a:stretch>
        </p:blipFill>
        <p:spPr>
          <a:xfrm>
            <a:off x="1370100" y="2247860"/>
            <a:ext cx="9451799" cy="4505313"/>
          </a:xfrm>
          <a:prstGeom prst="rect">
            <a:avLst/>
          </a:prstGeom>
        </p:spPr>
      </p:pic>
    </p:spTree>
    <p:extLst>
      <p:ext uri="{BB962C8B-B14F-4D97-AF65-F5344CB8AC3E}">
        <p14:creationId xmlns:p14="http://schemas.microsoft.com/office/powerpoint/2010/main" val="2102498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400800" y="3044278"/>
            <a:ext cx="3583032" cy="830997"/>
          </a:xfrm>
          <a:prstGeom prst="rect">
            <a:avLst/>
          </a:prstGeom>
          <a:noFill/>
        </p:spPr>
        <p:txBody>
          <a:bodyPr wrap="none" rtlCol="0">
            <a:spAutoFit/>
          </a:bodyPr>
          <a:lstStyle/>
          <a:p>
            <a:r>
              <a:rPr lang="es-MX" sz="4800" b="1" dirty="0">
                <a:solidFill>
                  <a:srgbClr val="DA0000"/>
                </a:solidFill>
              </a:rPr>
              <a:t>4</a:t>
            </a:r>
            <a:r>
              <a:rPr lang="es-MX" sz="4800" b="1" dirty="0" smtClean="0">
                <a:solidFill>
                  <a:srgbClr val="DA0000"/>
                </a:solidFill>
              </a:rPr>
              <a:t>. </a:t>
            </a:r>
            <a:r>
              <a:rPr lang="es-MX" sz="4800" b="1" dirty="0" err="1" smtClean="0">
                <a:solidFill>
                  <a:srgbClr val="DA0000"/>
                </a:solidFill>
              </a:rPr>
              <a:t>Conclusion</a:t>
            </a:r>
            <a:endParaRPr lang="es-ES" sz="4800" b="1" dirty="0">
              <a:solidFill>
                <a:srgbClr val="DA0000"/>
              </a:solidFill>
            </a:endParaRPr>
          </a:p>
        </p:txBody>
      </p:sp>
      <p:cxnSp>
        <p:nvCxnSpPr>
          <p:cNvPr id="7" name="Conector recto 6"/>
          <p:cNvCxnSpPr/>
          <p:nvPr/>
        </p:nvCxnSpPr>
        <p:spPr>
          <a:xfrm>
            <a:off x="6059488" y="2781300"/>
            <a:ext cx="0" cy="1504950"/>
          </a:xfrm>
          <a:prstGeom prst="line">
            <a:avLst/>
          </a:prstGeom>
          <a:ln>
            <a:solidFill>
              <a:srgbClr val="D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275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307975" y="1375206"/>
            <a:ext cx="11621836" cy="2238375"/>
          </a:xfrm>
        </p:spPr>
        <p:txBody>
          <a:bodyPr vert="horz" lIns="91440" tIns="45720" rIns="91440" bIns="45720" rtlCol="0" anchor="t">
            <a:noAutofit/>
          </a:bodyPr>
          <a:lstStyle/>
          <a:p>
            <a:pPr algn="just"/>
            <a:r>
              <a:rPr lang="es-MX" dirty="0" err="1" smtClean="0"/>
              <a:t>Adelphi</a:t>
            </a:r>
            <a:r>
              <a:rPr lang="es-MX" dirty="0" smtClean="0"/>
              <a:t>, MD, </a:t>
            </a:r>
            <a:r>
              <a:rPr lang="es-MX" dirty="0" err="1" smtClean="0"/>
              <a:t>with</a:t>
            </a:r>
            <a:r>
              <a:rPr lang="es-MX" dirty="0" smtClean="0"/>
              <a:t> a </a:t>
            </a:r>
            <a:r>
              <a:rPr lang="es-MX" dirty="0" err="1" smtClean="0"/>
              <a:t>population</a:t>
            </a:r>
            <a:r>
              <a:rPr lang="es-MX" dirty="0" smtClean="0"/>
              <a:t> of </a:t>
            </a:r>
            <a:r>
              <a:rPr lang="es-MX" dirty="0" err="1" smtClean="0"/>
              <a:t>almost</a:t>
            </a:r>
            <a:r>
              <a:rPr lang="es-MX" dirty="0" smtClean="0"/>
              <a:t> 60% of </a:t>
            </a:r>
            <a:r>
              <a:rPr lang="es-MX" dirty="0" err="1" smtClean="0"/>
              <a:t>latinamerican</a:t>
            </a:r>
            <a:r>
              <a:rPr lang="es-MX" dirty="0" smtClean="0"/>
              <a:t> </a:t>
            </a:r>
            <a:r>
              <a:rPr lang="es-MX" dirty="0" err="1" smtClean="0"/>
              <a:t>people</a:t>
            </a:r>
            <a:r>
              <a:rPr lang="es-MX" dirty="0" smtClean="0"/>
              <a:t>. </a:t>
            </a:r>
            <a:r>
              <a:rPr lang="es-MX" dirty="0" err="1" smtClean="0"/>
              <a:t>Represents</a:t>
            </a:r>
            <a:r>
              <a:rPr lang="es-MX" dirty="0" smtClean="0"/>
              <a:t> a </a:t>
            </a:r>
            <a:r>
              <a:rPr lang="es-MX" dirty="0" err="1" smtClean="0"/>
              <a:t>good</a:t>
            </a:r>
            <a:r>
              <a:rPr lang="es-MX" dirty="0" smtClean="0"/>
              <a:t> </a:t>
            </a:r>
            <a:r>
              <a:rPr lang="es-MX" dirty="0" err="1" smtClean="0"/>
              <a:t>opportunity</a:t>
            </a:r>
            <a:r>
              <a:rPr lang="es-MX" dirty="0" smtClean="0"/>
              <a:t> to place a </a:t>
            </a:r>
            <a:r>
              <a:rPr lang="es-MX" dirty="0" err="1" smtClean="0"/>
              <a:t>Mexican</a:t>
            </a:r>
            <a:r>
              <a:rPr lang="es-MX" dirty="0" smtClean="0"/>
              <a:t> Restaurant.</a:t>
            </a:r>
          </a:p>
          <a:p>
            <a:pPr algn="just"/>
            <a:r>
              <a:rPr lang="es-MX" dirty="0" err="1" smtClean="0"/>
              <a:t>Based</a:t>
            </a:r>
            <a:r>
              <a:rPr lang="es-MX" dirty="0" smtClean="0"/>
              <a:t> </a:t>
            </a:r>
            <a:r>
              <a:rPr lang="es-MX" dirty="0" err="1" smtClean="0"/>
              <a:t>on</a:t>
            </a:r>
            <a:r>
              <a:rPr lang="es-MX" dirty="0" smtClean="0"/>
              <a:t> </a:t>
            </a:r>
            <a:r>
              <a:rPr lang="es-MX" dirty="0" err="1" smtClean="0"/>
              <a:t>Foursquare</a:t>
            </a:r>
            <a:r>
              <a:rPr lang="es-MX" dirty="0" smtClean="0"/>
              <a:t> data, </a:t>
            </a:r>
            <a:r>
              <a:rPr lang="es-MX" dirty="0" err="1" smtClean="0"/>
              <a:t>only</a:t>
            </a:r>
            <a:r>
              <a:rPr lang="es-MX" dirty="0" smtClean="0"/>
              <a:t> </a:t>
            </a:r>
            <a:r>
              <a:rPr lang="es-MX" dirty="0" err="1" smtClean="0"/>
              <a:t>one</a:t>
            </a:r>
            <a:r>
              <a:rPr lang="es-MX" dirty="0" smtClean="0"/>
              <a:t> </a:t>
            </a:r>
            <a:r>
              <a:rPr lang="es-MX" dirty="0" err="1" smtClean="0"/>
              <a:t>Mexican</a:t>
            </a:r>
            <a:r>
              <a:rPr lang="es-MX" dirty="0" smtClean="0"/>
              <a:t> Restaurant </a:t>
            </a:r>
            <a:r>
              <a:rPr lang="es-MX" dirty="0" err="1" smtClean="0"/>
              <a:t>was</a:t>
            </a:r>
            <a:r>
              <a:rPr lang="es-MX" dirty="0" smtClean="0"/>
              <a:t> </a:t>
            </a:r>
            <a:r>
              <a:rPr lang="es-MX" dirty="0" err="1" smtClean="0"/>
              <a:t>located</a:t>
            </a:r>
            <a:r>
              <a:rPr lang="es-MX" dirty="0" smtClean="0"/>
              <a:t> </a:t>
            </a:r>
            <a:r>
              <a:rPr lang="es-MX" dirty="0" err="1" smtClean="0"/>
              <a:t>called</a:t>
            </a:r>
            <a:r>
              <a:rPr lang="es-MX" dirty="0" smtClean="0"/>
              <a:t> ‘Los Antojitos’. </a:t>
            </a:r>
            <a:r>
              <a:rPr lang="es-MX" dirty="0" err="1" smtClean="0"/>
              <a:t>Therefore</a:t>
            </a:r>
            <a:r>
              <a:rPr lang="es-MX" dirty="0" smtClean="0"/>
              <a:t>, a new Restaurant </a:t>
            </a:r>
            <a:r>
              <a:rPr lang="es-MX" dirty="0" err="1" smtClean="0"/>
              <a:t>would</a:t>
            </a:r>
            <a:r>
              <a:rPr lang="es-MX" dirty="0" smtClean="0"/>
              <a:t> </a:t>
            </a:r>
            <a:r>
              <a:rPr lang="es-MX" dirty="0" err="1" smtClean="0"/>
              <a:t>represent</a:t>
            </a:r>
            <a:r>
              <a:rPr lang="es-MX" dirty="0" smtClean="0"/>
              <a:t> </a:t>
            </a:r>
            <a:r>
              <a:rPr lang="es-MX" dirty="0" err="1" smtClean="0"/>
              <a:t>an</a:t>
            </a:r>
            <a:r>
              <a:rPr lang="es-MX" dirty="0" smtClean="0"/>
              <a:t> </a:t>
            </a:r>
            <a:r>
              <a:rPr lang="es-MX" dirty="0" err="1" smtClean="0"/>
              <a:t>opportunity</a:t>
            </a:r>
            <a:r>
              <a:rPr lang="es-MX" dirty="0" smtClean="0"/>
              <a:t> </a:t>
            </a:r>
            <a:r>
              <a:rPr lang="es-MX" dirty="0" err="1" smtClean="0"/>
              <a:t>based</a:t>
            </a:r>
            <a:r>
              <a:rPr lang="es-MX" dirty="0" smtClean="0"/>
              <a:t> </a:t>
            </a:r>
            <a:r>
              <a:rPr lang="es-MX" dirty="0" err="1" smtClean="0"/>
              <a:t>on</a:t>
            </a:r>
            <a:r>
              <a:rPr lang="es-MX" dirty="0" smtClean="0"/>
              <a:t> </a:t>
            </a:r>
            <a:r>
              <a:rPr lang="es-MX" dirty="0" err="1" smtClean="0"/>
              <a:t>the</a:t>
            </a:r>
            <a:r>
              <a:rPr lang="es-MX" dirty="0" smtClean="0"/>
              <a:t> </a:t>
            </a:r>
            <a:r>
              <a:rPr lang="es-MX" dirty="0" err="1" smtClean="0"/>
              <a:t>potential</a:t>
            </a:r>
            <a:r>
              <a:rPr lang="es-MX" dirty="0" smtClean="0"/>
              <a:t> </a:t>
            </a:r>
            <a:r>
              <a:rPr lang="es-MX" dirty="0" err="1" smtClean="0"/>
              <a:t>demand</a:t>
            </a:r>
            <a:r>
              <a:rPr lang="es-MX" dirty="0" smtClean="0"/>
              <a:t> </a:t>
            </a:r>
            <a:r>
              <a:rPr lang="es-MX" dirty="0" err="1" smtClean="0"/>
              <a:t>for</a:t>
            </a:r>
            <a:r>
              <a:rPr lang="es-MX" dirty="0" smtClean="0"/>
              <a:t> </a:t>
            </a:r>
            <a:r>
              <a:rPr lang="es-MX" dirty="0" err="1" smtClean="0"/>
              <a:t>traditional</a:t>
            </a:r>
            <a:r>
              <a:rPr lang="es-MX" dirty="0" smtClean="0"/>
              <a:t> </a:t>
            </a:r>
            <a:r>
              <a:rPr lang="es-MX" dirty="0" err="1" smtClean="0"/>
              <a:t>dishes</a:t>
            </a:r>
            <a:r>
              <a:rPr lang="es-MX" dirty="0" smtClean="0"/>
              <a:t>.</a:t>
            </a:r>
          </a:p>
          <a:p>
            <a:pPr algn="just"/>
            <a:r>
              <a:rPr lang="es-MX" dirty="0" err="1" smtClean="0"/>
              <a:t>Based</a:t>
            </a:r>
            <a:r>
              <a:rPr lang="es-MX" dirty="0" smtClean="0"/>
              <a:t> </a:t>
            </a:r>
            <a:r>
              <a:rPr lang="es-MX" dirty="0" err="1" smtClean="0"/>
              <a:t>on</a:t>
            </a:r>
            <a:r>
              <a:rPr lang="es-MX" dirty="0" smtClean="0"/>
              <a:t> </a:t>
            </a:r>
            <a:r>
              <a:rPr lang="es-MX" dirty="0" err="1" smtClean="0"/>
              <a:t>clustering</a:t>
            </a:r>
            <a:r>
              <a:rPr lang="es-MX" dirty="0" smtClean="0"/>
              <a:t>, </a:t>
            </a:r>
            <a:r>
              <a:rPr lang="es-MX" dirty="0" err="1" smtClean="0"/>
              <a:t>we</a:t>
            </a:r>
            <a:r>
              <a:rPr lang="es-MX" dirty="0" smtClean="0"/>
              <a:t> </a:t>
            </a:r>
            <a:r>
              <a:rPr lang="es-MX" dirty="0" err="1" smtClean="0"/>
              <a:t>have</a:t>
            </a:r>
            <a:r>
              <a:rPr lang="es-MX" dirty="0" smtClean="0"/>
              <a:t> </a:t>
            </a:r>
            <a:r>
              <a:rPr lang="es-MX" dirty="0" err="1" smtClean="0"/>
              <a:t>identified</a:t>
            </a:r>
            <a:r>
              <a:rPr lang="es-MX" dirty="0" smtClean="0"/>
              <a:t> </a:t>
            </a:r>
            <a:r>
              <a:rPr lang="es-MX" dirty="0" err="1" smtClean="0"/>
              <a:t>two</a:t>
            </a:r>
            <a:r>
              <a:rPr lang="es-MX" dirty="0" smtClean="0"/>
              <a:t> </a:t>
            </a:r>
            <a:r>
              <a:rPr lang="es-MX" dirty="0" err="1" smtClean="0"/>
              <a:t>potential</a:t>
            </a:r>
            <a:r>
              <a:rPr lang="es-MX" dirty="0" smtClean="0"/>
              <a:t> places </a:t>
            </a:r>
            <a:r>
              <a:rPr lang="es-MX" dirty="0" err="1" smtClean="0"/>
              <a:t>near</a:t>
            </a:r>
            <a:r>
              <a:rPr lang="es-MX" dirty="0" smtClean="0"/>
              <a:t> </a:t>
            </a:r>
            <a:r>
              <a:rPr lang="es-MX" dirty="0" err="1" smtClean="0"/>
              <a:t>strategic</a:t>
            </a:r>
            <a:r>
              <a:rPr lang="es-MX" dirty="0" smtClean="0"/>
              <a:t> Shopping Malls, </a:t>
            </a:r>
            <a:r>
              <a:rPr lang="es-MX" dirty="0" err="1" smtClean="0"/>
              <a:t>which</a:t>
            </a:r>
            <a:r>
              <a:rPr lang="es-MX" dirty="0" smtClean="0"/>
              <a:t> </a:t>
            </a:r>
            <a:r>
              <a:rPr lang="es-MX" dirty="0" err="1" smtClean="0"/>
              <a:t>represent</a:t>
            </a:r>
            <a:r>
              <a:rPr lang="es-MX" dirty="0" smtClean="0"/>
              <a:t> a </a:t>
            </a:r>
            <a:r>
              <a:rPr lang="es-MX" dirty="0" err="1" smtClean="0"/>
              <a:t>higher</a:t>
            </a:r>
            <a:r>
              <a:rPr lang="es-MX" dirty="0" smtClean="0"/>
              <a:t> </a:t>
            </a:r>
            <a:r>
              <a:rPr lang="es-MX" dirty="0" err="1" smtClean="0"/>
              <a:t>concurrence</a:t>
            </a:r>
            <a:r>
              <a:rPr lang="es-MX" dirty="0" smtClean="0"/>
              <a:t> of </a:t>
            </a:r>
            <a:r>
              <a:rPr lang="es-MX" dirty="0" err="1" smtClean="0"/>
              <a:t>people</a:t>
            </a:r>
            <a:r>
              <a:rPr lang="es-MX" dirty="0" smtClean="0"/>
              <a:t>.</a:t>
            </a:r>
          </a:p>
          <a:p>
            <a:pPr algn="just"/>
            <a:endParaRPr lang="es-MX" dirty="0"/>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2507418" cy="707886"/>
          </a:xfrm>
          <a:prstGeom prst="rect">
            <a:avLst/>
          </a:prstGeom>
          <a:noFill/>
        </p:spPr>
        <p:txBody>
          <a:bodyPr wrap="none" rtlCol="0">
            <a:spAutoFit/>
          </a:bodyPr>
          <a:lstStyle/>
          <a:p>
            <a:r>
              <a:rPr lang="es-MX" sz="4000" b="1" dirty="0" err="1" smtClean="0"/>
              <a:t>Conclusion</a:t>
            </a:r>
            <a:endParaRPr lang="es-ES" sz="4000" b="1" dirty="0"/>
          </a:p>
        </p:txBody>
      </p:sp>
      <p:pic>
        <p:nvPicPr>
          <p:cNvPr id="25602" name="Picture 2" descr="Casa Enr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0445" y="4446551"/>
            <a:ext cx="3330222" cy="225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715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285082" y="1539974"/>
            <a:ext cx="11621836" cy="2238375"/>
          </a:xfrm>
        </p:spPr>
        <p:txBody>
          <a:bodyPr vert="horz" lIns="91440" tIns="45720" rIns="91440" bIns="45720" rtlCol="0" anchor="t">
            <a:noAutofit/>
          </a:bodyPr>
          <a:lstStyle/>
          <a:p>
            <a:pPr algn="just"/>
            <a:r>
              <a:rPr lang="en-US" dirty="0">
                <a:cs typeface="Calibri"/>
              </a:rPr>
              <a:t>Due in part to business and immigration, United States has </a:t>
            </a:r>
            <a:r>
              <a:rPr lang="en-US" dirty="0" err="1">
                <a:cs typeface="Calibri"/>
              </a:rPr>
              <a:t>hispanic</a:t>
            </a:r>
            <a:r>
              <a:rPr lang="en-US" dirty="0">
                <a:cs typeface="Calibri"/>
              </a:rPr>
              <a:t> presence across several States, on which there is a widespread likability of Mexican food. In Addition, more traditional Mexican dishes have also grown in popularity in the United </a:t>
            </a:r>
            <a:r>
              <a:rPr lang="en-US" dirty="0" err="1">
                <a:cs typeface="Calibri"/>
              </a:rPr>
              <a:t>States,like</a:t>
            </a:r>
            <a:r>
              <a:rPr lang="en-US" dirty="0">
                <a:cs typeface="Calibri"/>
              </a:rPr>
              <a:t> tortillas, salsa, chips, chili, burritos, and tacos. Therefore, the intention of this project is to collect information and provide recommendations on potential places to place a Mexican restaurant based on statistical data, open sources and </a:t>
            </a:r>
            <a:r>
              <a:rPr lang="en-US" dirty="0" err="1">
                <a:cs typeface="Calibri"/>
              </a:rPr>
              <a:t>FourSquare</a:t>
            </a:r>
            <a:r>
              <a:rPr lang="en-US" dirty="0">
                <a:cs typeface="Calibri"/>
              </a:rPr>
              <a:t> API.</a:t>
            </a:r>
            <a:endParaRPr lang="es-MX" dirty="0"/>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2844240" cy="707886"/>
          </a:xfrm>
          <a:prstGeom prst="rect">
            <a:avLst/>
          </a:prstGeom>
          <a:noFill/>
        </p:spPr>
        <p:txBody>
          <a:bodyPr wrap="none" rtlCol="0">
            <a:spAutoFit/>
          </a:bodyPr>
          <a:lstStyle/>
          <a:p>
            <a:r>
              <a:rPr lang="es-MX" sz="4000" b="1" dirty="0" err="1" smtClean="0"/>
              <a:t>Introduction</a:t>
            </a:r>
            <a:endParaRPr lang="es-ES" sz="4000" b="1" dirty="0"/>
          </a:p>
        </p:txBody>
      </p:sp>
    </p:spTree>
    <p:extLst>
      <p:ext uri="{BB962C8B-B14F-4D97-AF65-F5344CB8AC3E}">
        <p14:creationId xmlns:p14="http://schemas.microsoft.com/office/powerpoint/2010/main" val="1869266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285082" y="1539974"/>
            <a:ext cx="11621836" cy="2238375"/>
          </a:xfrm>
        </p:spPr>
        <p:txBody>
          <a:bodyPr vert="horz" lIns="91440" tIns="45720" rIns="91440" bIns="45720" rtlCol="0" anchor="t">
            <a:noAutofit/>
          </a:bodyPr>
          <a:lstStyle/>
          <a:p>
            <a:pPr algn="just"/>
            <a:r>
              <a:rPr lang="en-US" dirty="0" smtClean="0">
                <a:cs typeface="Calibri"/>
              </a:rPr>
              <a:t>Many Mexican people migrating to various states of United States would like to have traditional Mexican dishes near their location. The project aims to create an analysis of features for a place comparative analysis. The features include influence of Hispanic people, location near important venues and shopping malls. This would help decision makers to become aware of places of potential interest.</a:t>
            </a:r>
            <a:endParaRPr lang="es-MX" dirty="0"/>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4542975" cy="707886"/>
          </a:xfrm>
          <a:prstGeom prst="rect">
            <a:avLst/>
          </a:prstGeom>
          <a:noFill/>
        </p:spPr>
        <p:txBody>
          <a:bodyPr wrap="none" rtlCol="0">
            <a:spAutoFit/>
          </a:bodyPr>
          <a:lstStyle/>
          <a:p>
            <a:r>
              <a:rPr lang="es-MX" sz="4000" b="1" dirty="0" err="1" smtClean="0"/>
              <a:t>Problem</a:t>
            </a:r>
            <a:r>
              <a:rPr lang="es-MX" sz="4000" b="1" dirty="0" smtClean="0"/>
              <a:t> </a:t>
            </a:r>
            <a:r>
              <a:rPr lang="es-MX" sz="4000" b="1" dirty="0" err="1" smtClean="0"/>
              <a:t>Description</a:t>
            </a:r>
            <a:endParaRPr lang="es-ES" sz="4000" b="1" dirty="0"/>
          </a:p>
        </p:txBody>
      </p:sp>
      <p:pic>
        <p:nvPicPr>
          <p:cNvPr id="23554" name="Picture 2" descr="Avil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9936" y="4052711"/>
            <a:ext cx="3632128" cy="245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297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400800" y="3044278"/>
            <a:ext cx="4115614" cy="830997"/>
          </a:xfrm>
          <a:prstGeom prst="rect">
            <a:avLst/>
          </a:prstGeom>
          <a:noFill/>
        </p:spPr>
        <p:txBody>
          <a:bodyPr wrap="none" rtlCol="0">
            <a:spAutoFit/>
          </a:bodyPr>
          <a:lstStyle/>
          <a:p>
            <a:r>
              <a:rPr lang="es-MX" sz="4800" b="1" dirty="0">
                <a:solidFill>
                  <a:srgbClr val="DA0000"/>
                </a:solidFill>
              </a:rPr>
              <a:t>2. </a:t>
            </a:r>
            <a:r>
              <a:rPr lang="es-MX" sz="4800" b="1" dirty="0" smtClean="0">
                <a:solidFill>
                  <a:srgbClr val="DA0000"/>
                </a:solidFill>
              </a:rPr>
              <a:t>Data </a:t>
            </a:r>
            <a:r>
              <a:rPr lang="es-MX" sz="4800" b="1" dirty="0" err="1" smtClean="0">
                <a:solidFill>
                  <a:srgbClr val="DA0000"/>
                </a:solidFill>
              </a:rPr>
              <a:t>Sources</a:t>
            </a:r>
            <a:endParaRPr lang="es-ES" sz="4800" b="1" dirty="0">
              <a:solidFill>
                <a:srgbClr val="DA0000"/>
              </a:solidFill>
            </a:endParaRPr>
          </a:p>
        </p:txBody>
      </p:sp>
      <p:cxnSp>
        <p:nvCxnSpPr>
          <p:cNvPr id="7" name="Conector recto 6"/>
          <p:cNvCxnSpPr/>
          <p:nvPr/>
        </p:nvCxnSpPr>
        <p:spPr>
          <a:xfrm>
            <a:off x="6059488" y="2781300"/>
            <a:ext cx="0" cy="1504950"/>
          </a:xfrm>
          <a:prstGeom prst="line">
            <a:avLst/>
          </a:prstGeom>
          <a:ln>
            <a:solidFill>
              <a:srgbClr val="DA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343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285082" y="1539974"/>
            <a:ext cx="11621836" cy="2238375"/>
          </a:xfrm>
        </p:spPr>
        <p:txBody>
          <a:bodyPr vert="horz" lIns="91440" tIns="45720" rIns="91440" bIns="45720" rtlCol="0" anchor="t">
            <a:noAutofit/>
          </a:bodyPr>
          <a:lstStyle/>
          <a:p>
            <a:pPr algn="just"/>
            <a:r>
              <a:rPr lang="en-US" dirty="0" smtClean="0">
                <a:cs typeface="Calibri"/>
              </a:rPr>
              <a:t>For this business analysis we need geo-locational information about specific cities with a high influence of </a:t>
            </a:r>
            <a:r>
              <a:rPr lang="en-US" dirty="0" err="1" smtClean="0">
                <a:cs typeface="Calibri"/>
              </a:rPr>
              <a:t>latin-</a:t>
            </a:r>
            <a:r>
              <a:rPr lang="en-US" dirty="0" err="1" smtClean="0">
                <a:cs typeface="Calibri"/>
              </a:rPr>
              <a:t>american</a:t>
            </a:r>
            <a:r>
              <a:rPr lang="en-US" dirty="0" smtClean="0">
                <a:cs typeface="Calibri"/>
              </a:rPr>
              <a:t> people, which have more likability of Mexican food.</a:t>
            </a:r>
          </a:p>
          <a:p>
            <a:pPr algn="just"/>
            <a:r>
              <a:rPr lang="en-US" dirty="0" smtClean="0">
                <a:cs typeface="Calibri"/>
              </a:rPr>
              <a:t>Census data of the United States Government already provides this information.</a:t>
            </a:r>
          </a:p>
          <a:p>
            <a:pPr algn="just"/>
            <a:r>
              <a:rPr lang="en-US" dirty="0" smtClean="0">
                <a:cs typeface="Calibri"/>
              </a:rPr>
              <a:t>The main point of interest of the stakeholders is the State of Maryland, as in they would have strategic Vendors on this State.</a:t>
            </a:r>
          </a:p>
          <a:p>
            <a:pPr algn="just"/>
            <a:r>
              <a:rPr lang="en-US" dirty="0" smtClean="0">
                <a:cs typeface="Calibri"/>
              </a:rPr>
              <a:t>In order to perform a comparison of the potential locations with a high venue and also potential competence nearby, we will use the Foursquare API. This dataset comprises latitude and longitude of landmarks, as well as ZIP Codes, which will be used as key to be cross-referenced with the other datasets.</a:t>
            </a:r>
            <a:endParaRPr lang="es-MX" dirty="0"/>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2945678" cy="707886"/>
          </a:xfrm>
          <a:prstGeom prst="rect">
            <a:avLst/>
          </a:prstGeom>
          <a:noFill/>
        </p:spPr>
        <p:txBody>
          <a:bodyPr wrap="none" rtlCol="0">
            <a:spAutoFit/>
          </a:bodyPr>
          <a:lstStyle/>
          <a:p>
            <a:r>
              <a:rPr lang="es-MX" sz="4000" b="1" dirty="0" smtClean="0"/>
              <a:t>Data </a:t>
            </a:r>
            <a:r>
              <a:rPr lang="es-MX" sz="4000" b="1" dirty="0" err="1" smtClean="0"/>
              <a:t>Sources</a:t>
            </a:r>
            <a:endParaRPr lang="es-ES" sz="4000" b="1" dirty="0"/>
          </a:p>
        </p:txBody>
      </p:sp>
    </p:spTree>
    <p:extLst>
      <p:ext uri="{BB962C8B-B14F-4D97-AF65-F5344CB8AC3E}">
        <p14:creationId xmlns:p14="http://schemas.microsoft.com/office/powerpoint/2010/main" val="1141734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285082" y="1539974"/>
            <a:ext cx="11621836" cy="2238375"/>
          </a:xfrm>
        </p:spPr>
        <p:txBody>
          <a:bodyPr vert="horz" lIns="91440" tIns="45720" rIns="91440" bIns="45720" rtlCol="0" anchor="t">
            <a:noAutofit/>
          </a:bodyPr>
          <a:lstStyle/>
          <a:p>
            <a:pPr algn="just"/>
            <a:r>
              <a:rPr lang="en-US" dirty="0" smtClean="0">
                <a:cs typeface="Calibri"/>
              </a:rPr>
              <a:t>US Government Census Data:</a:t>
            </a:r>
            <a:endParaRPr lang="es-MX" dirty="0"/>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3115596" cy="707886"/>
          </a:xfrm>
          <a:prstGeom prst="rect">
            <a:avLst/>
          </a:prstGeom>
          <a:noFill/>
        </p:spPr>
        <p:txBody>
          <a:bodyPr wrap="none" rtlCol="0">
            <a:spAutoFit/>
          </a:bodyPr>
          <a:lstStyle/>
          <a:p>
            <a:r>
              <a:rPr lang="es-MX" sz="4000" b="1" dirty="0" smtClean="0"/>
              <a:t>Data </a:t>
            </a:r>
            <a:r>
              <a:rPr lang="es-MX" sz="4000" b="1" dirty="0" err="1" smtClean="0"/>
              <a:t>Source</a:t>
            </a:r>
            <a:r>
              <a:rPr lang="es-MX" sz="4000" b="1" dirty="0" smtClean="0"/>
              <a:t> 1</a:t>
            </a:r>
            <a:endParaRPr lang="es-ES" sz="4000" b="1" dirty="0"/>
          </a:p>
        </p:txBody>
      </p:sp>
      <p:pic>
        <p:nvPicPr>
          <p:cNvPr id="2" name="Imagen 1"/>
          <p:cNvPicPr>
            <a:picLocks noChangeAspect="1"/>
          </p:cNvPicPr>
          <p:nvPr/>
        </p:nvPicPr>
        <p:blipFill>
          <a:blip r:embed="rId2"/>
          <a:stretch>
            <a:fillRect/>
          </a:stretch>
        </p:blipFill>
        <p:spPr>
          <a:xfrm>
            <a:off x="337470" y="2087034"/>
            <a:ext cx="11544297" cy="2992966"/>
          </a:xfrm>
          <a:prstGeom prst="rect">
            <a:avLst/>
          </a:prstGeom>
        </p:spPr>
      </p:pic>
    </p:spTree>
    <p:extLst>
      <p:ext uri="{BB962C8B-B14F-4D97-AF65-F5344CB8AC3E}">
        <p14:creationId xmlns:p14="http://schemas.microsoft.com/office/powerpoint/2010/main" val="275725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285082" y="1539974"/>
            <a:ext cx="11621836" cy="2238375"/>
          </a:xfrm>
        </p:spPr>
        <p:txBody>
          <a:bodyPr vert="horz" lIns="91440" tIns="45720" rIns="91440" bIns="45720" rtlCol="0" anchor="t">
            <a:noAutofit/>
          </a:bodyPr>
          <a:lstStyle/>
          <a:p>
            <a:pPr algn="just"/>
            <a:r>
              <a:rPr lang="en-US" dirty="0" smtClean="0">
                <a:cs typeface="Calibri"/>
              </a:rPr>
              <a:t>Maryland Government Population Data:</a:t>
            </a:r>
            <a:endParaRPr lang="es-MX" dirty="0"/>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3115596" cy="707886"/>
          </a:xfrm>
          <a:prstGeom prst="rect">
            <a:avLst/>
          </a:prstGeom>
          <a:noFill/>
        </p:spPr>
        <p:txBody>
          <a:bodyPr wrap="none" rtlCol="0">
            <a:spAutoFit/>
          </a:bodyPr>
          <a:lstStyle/>
          <a:p>
            <a:r>
              <a:rPr lang="es-MX" sz="4000" b="1" dirty="0" smtClean="0"/>
              <a:t>Data </a:t>
            </a:r>
            <a:r>
              <a:rPr lang="es-MX" sz="4000" b="1" dirty="0" err="1" smtClean="0"/>
              <a:t>Source</a:t>
            </a:r>
            <a:r>
              <a:rPr lang="es-MX" sz="4000" b="1" dirty="0" smtClean="0"/>
              <a:t> 2</a:t>
            </a:r>
            <a:endParaRPr lang="es-ES" sz="4000" b="1" dirty="0"/>
          </a:p>
        </p:txBody>
      </p:sp>
      <p:pic>
        <p:nvPicPr>
          <p:cNvPr id="4" name="Imagen 3"/>
          <p:cNvPicPr>
            <a:picLocks noChangeAspect="1"/>
          </p:cNvPicPr>
          <p:nvPr/>
        </p:nvPicPr>
        <p:blipFill>
          <a:blip r:embed="rId2"/>
          <a:stretch>
            <a:fillRect/>
          </a:stretch>
        </p:blipFill>
        <p:spPr>
          <a:xfrm>
            <a:off x="307975" y="2214251"/>
            <a:ext cx="11594965" cy="1985215"/>
          </a:xfrm>
          <a:prstGeom prst="rect">
            <a:avLst/>
          </a:prstGeom>
        </p:spPr>
      </p:pic>
    </p:spTree>
    <p:extLst>
      <p:ext uri="{BB962C8B-B14F-4D97-AF65-F5344CB8AC3E}">
        <p14:creationId xmlns:p14="http://schemas.microsoft.com/office/powerpoint/2010/main" val="2090981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63827E-99D7-488B-9A6B-101689BB3862}"/>
              </a:ext>
            </a:extLst>
          </p:cNvPr>
          <p:cNvSpPr>
            <a:spLocks noGrp="1"/>
          </p:cNvSpPr>
          <p:nvPr>
            <p:ph idx="1"/>
          </p:nvPr>
        </p:nvSpPr>
        <p:spPr>
          <a:xfrm>
            <a:off x="285082" y="1539974"/>
            <a:ext cx="11621836" cy="2238375"/>
          </a:xfrm>
        </p:spPr>
        <p:txBody>
          <a:bodyPr vert="horz" lIns="91440" tIns="45720" rIns="91440" bIns="45720" rtlCol="0" anchor="t">
            <a:noAutofit/>
          </a:bodyPr>
          <a:lstStyle/>
          <a:p>
            <a:pPr algn="just"/>
            <a:r>
              <a:rPr lang="en-US" dirty="0" smtClean="0">
                <a:cs typeface="Calibri"/>
              </a:rPr>
              <a:t>Foursquare API Data:</a:t>
            </a:r>
            <a:endParaRPr lang="es-MX" dirty="0"/>
          </a:p>
        </p:txBody>
      </p:sp>
      <p:sp>
        <p:nvSpPr>
          <p:cNvPr id="7" name="3 Rectángulo"/>
          <p:cNvSpPr/>
          <p:nvPr/>
        </p:nvSpPr>
        <p:spPr>
          <a:xfrm>
            <a:off x="0" y="281792"/>
            <a:ext cx="12192000" cy="392132"/>
          </a:xfrm>
          <a:prstGeom prst="rect">
            <a:avLst/>
          </a:prstGeom>
          <a:solidFill>
            <a:srgbClr val="DA0000"/>
          </a:solidFill>
          <a:ln>
            <a:solidFill>
              <a:srgbClr val="D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07975" y="673924"/>
            <a:ext cx="3115596" cy="707886"/>
          </a:xfrm>
          <a:prstGeom prst="rect">
            <a:avLst/>
          </a:prstGeom>
          <a:noFill/>
        </p:spPr>
        <p:txBody>
          <a:bodyPr wrap="none" rtlCol="0">
            <a:spAutoFit/>
          </a:bodyPr>
          <a:lstStyle/>
          <a:p>
            <a:r>
              <a:rPr lang="es-MX" sz="4000" b="1" dirty="0" smtClean="0"/>
              <a:t>Data </a:t>
            </a:r>
            <a:r>
              <a:rPr lang="es-MX" sz="4000" b="1" dirty="0" err="1" smtClean="0"/>
              <a:t>Source</a:t>
            </a:r>
            <a:r>
              <a:rPr lang="es-MX" sz="4000" b="1" dirty="0" smtClean="0"/>
              <a:t> 3</a:t>
            </a:r>
            <a:endParaRPr lang="es-ES" sz="4000" b="1" dirty="0"/>
          </a:p>
        </p:txBody>
      </p:sp>
      <p:pic>
        <p:nvPicPr>
          <p:cNvPr id="2" name="Imagen 1"/>
          <p:cNvPicPr>
            <a:picLocks noChangeAspect="1"/>
          </p:cNvPicPr>
          <p:nvPr/>
        </p:nvPicPr>
        <p:blipFill>
          <a:blip r:embed="rId2"/>
          <a:stretch>
            <a:fillRect/>
          </a:stretch>
        </p:blipFill>
        <p:spPr>
          <a:xfrm>
            <a:off x="285082" y="2038039"/>
            <a:ext cx="11622011" cy="4351472"/>
          </a:xfrm>
          <a:prstGeom prst="rect">
            <a:avLst/>
          </a:prstGeom>
        </p:spPr>
      </p:pic>
    </p:spTree>
    <p:extLst>
      <p:ext uri="{BB962C8B-B14F-4D97-AF65-F5344CB8AC3E}">
        <p14:creationId xmlns:p14="http://schemas.microsoft.com/office/powerpoint/2010/main" val="2525385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1581</TotalTime>
  <Words>726</Words>
  <Application>Microsoft Office PowerPoint</Application>
  <PresentationFormat>Panorámica</PresentationFormat>
  <Paragraphs>84</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QUIROGA, MOIRA ALEJANDRA</dc:creator>
  <cp:lastModifiedBy>FTech</cp:lastModifiedBy>
  <cp:revision>194</cp:revision>
  <dcterms:created xsi:type="dcterms:W3CDTF">2013-07-15T20:26:40Z</dcterms:created>
  <dcterms:modified xsi:type="dcterms:W3CDTF">2019-10-24T03:26:48Z</dcterms:modified>
</cp:coreProperties>
</file>