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6197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2763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034"/>
                </a:lnTo>
                <a:lnTo>
                  <a:pt x="5759996" y="376034"/>
                </a:lnTo>
                <a:lnTo>
                  <a:pt x="5759996" y="0"/>
                </a:lnTo>
                <a:close/>
              </a:path>
            </a:pathLst>
          </a:custGeom>
          <a:solidFill>
            <a:srgbClr val="0027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6197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497710"/>
            <a:ext cx="4906645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2763"/>
                </a:solidFill>
                <a:latin typeface="LM Sans 10"/>
                <a:cs typeface="LM Sans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05793" y="2950381"/>
            <a:ext cx="266064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2763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694074"/>
            <a:ext cx="2568575" cy="66103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400" spc="15" b="1">
                <a:solidFill>
                  <a:srgbClr val="002763"/>
                </a:solidFill>
                <a:latin typeface="LM Sans 10"/>
                <a:cs typeface="LM Sans 10"/>
              </a:rPr>
              <a:t>Measures of Central</a:t>
            </a:r>
            <a:r>
              <a:rPr dirty="0" sz="1400" spc="-40" b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400" b="1">
                <a:solidFill>
                  <a:srgbClr val="002763"/>
                </a:solidFill>
                <a:latin typeface="LM Sans 10"/>
                <a:cs typeface="LM Sans 10"/>
              </a:rPr>
              <a:t>Tendency</a:t>
            </a:r>
            <a:endParaRPr sz="14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solidFill>
                  <a:srgbClr val="002763"/>
                </a:solidFill>
                <a:latin typeface="LM Sans 12"/>
                <a:cs typeface="LM Sans 12"/>
              </a:rPr>
              <a:t>Section</a:t>
            </a:r>
            <a:r>
              <a:rPr dirty="0" sz="1200" spc="-10">
                <a:solidFill>
                  <a:srgbClr val="002763"/>
                </a:solidFill>
                <a:latin typeface="LM Sans 12"/>
                <a:cs typeface="LM Sans 12"/>
              </a:rPr>
              <a:t> </a:t>
            </a:r>
            <a:r>
              <a:rPr dirty="0" sz="1200" spc="-5">
                <a:solidFill>
                  <a:srgbClr val="002763"/>
                </a:solidFill>
                <a:latin typeface="LM Sans 12"/>
                <a:cs typeface="LM Sans 12"/>
              </a:rPr>
              <a:t>3-1</a:t>
            </a:r>
            <a:endParaRPr sz="1200">
              <a:latin typeface="LM Sans 12"/>
              <a:cs typeface="LM Sans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72764"/>
            <a:ext cx="5040630" cy="12700"/>
          </a:xfrm>
          <a:custGeom>
            <a:avLst/>
            <a:gdLst/>
            <a:ahLst/>
            <a:cxnLst/>
            <a:rect l="l" t="t" r="r" b="b"/>
            <a:pathLst>
              <a:path w="5040630" h="12700">
                <a:moveTo>
                  <a:pt x="0" y="12652"/>
                </a:moveTo>
                <a:lnTo>
                  <a:pt x="0" y="0"/>
                </a:lnTo>
                <a:lnTo>
                  <a:pt x="5040071" y="0"/>
                </a:lnTo>
                <a:lnTo>
                  <a:pt x="5040071" y="12652"/>
                </a:lnTo>
                <a:lnTo>
                  <a:pt x="0" y="12652"/>
                </a:lnTo>
                <a:close/>
              </a:path>
            </a:pathLst>
          </a:custGeom>
          <a:solidFill>
            <a:srgbClr val="DF1F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1819446"/>
            <a:ext cx="657225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Jacob</a:t>
            </a:r>
            <a:r>
              <a:rPr dirty="0" sz="1000" spc="-8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15">
                <a:solidFill>
                  <a:srgbClr val="002763"/>
                </a:solidFill>
                <a:latin typeface="LM Sans 10"/>
                <a:cs typeface="LM Sans 10"/>
              </a:rPr>
              <a:t>Ayers  </a:t>
            </a:r>
            <a:r>
              <a:rPr dirty="0" sz="1000" spc="-35">
                <a:solidFill>
                  <a:srgbClr val="002763"/>
                </a:solidFill>
                <a:latin typeface="LM Sans 10"/>
                <a:cs typeface="LM Sans 10"/>
              </a:rPr>
              <a:t>MAT</a:t>
            </a:r>
            <a:r>
              <a:rPr dirty="0" sz="1000" spc="-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110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Lesson</a:t>
            </a:r>
            <a:r>
              <a:rPr dirty="0" sz="800" spc="-80">
                <a:solidFill>
                  <a:srgbClr val="002763"/>
                </a:solidFill>
                <a:latin typeface="LM Sans 8"/>
                <a:cs typeface="LM Sans 8"/>
              </a:rPr>
              <a:t> </a:t>
            </a: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#5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8738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Ungrouped</a:t>
            </a:r>
            <a:r>
              <a:rPr dirty="0" spc="-45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66030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people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associate “average” with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compute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ungrouped data set, add up all the data values and</a:t>
            </a:r>
            <a:r>
              <a:rPr dirty="0" sz="1100" spc="-8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divide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sum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values in the data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2197" y="1338033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70696"/>
            <a:ext cx="1226185" cy="4216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Mathematically,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75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population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154" y="1208606"/>
            <a:ext cx="89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812" y="1104695"/>
            <a:ext cx="2769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4280" algn="l"/>
              </a:tabLst>
            </a:pP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</a:t>
            </a:r>
            <a:r>
              <a:rPr dirty="0" sz="1100" spc="365">
                <a:solidFill>
                  <a:srgbClr val="002763"/>
                </a:solidFill>
                <a:latin typeface="Times New Roman"/>
                <a:cs typeface="Times New Roman"/>
              </a:rPr>
              <a:t>	</a:t>
            </a: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</a:t>
            </a:r>
            <a:r>
              <a:rPr dirty="0" u="sng" sz="1100" spc="8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2610" y="1397379"/>
            <a:ext cx="2607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5550" algn="l"/>
              </a:tabLst>
            </a:pP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n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	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938" y="1302332"/>
            <a:ext cx="3391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394585" algn="l"/>
              </a:tabLst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sample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and</a:t>
            </a:r>
            <a:r>
              <a:rPr dirty="0" sz="1100" spc="3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20" i="1">
                <a:solidFill>
                  <a:srgbClr val="002763"/>
                </a:solidFill>
                <a:latin typeface="Times New Roman"/>
                <a:cs typeface="Times New Roman"/>
              </a:rPr>
              <a:t>µ</a:t>
            </a:r>
            <a:r>
              <a:rPr dirty="0" sz="1100" spc="3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	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X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</a:t>
            </a:r>
            <a:r>
              <a:rPr dirty="0" sz="1100" spc="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735757"/>
            <a:ext cx="49231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When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computing the mean,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always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report the value rounded to one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place than 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8738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Ungrouped</a:t>
            </a:r>
            <a:r>
              <a:rPr dirty="0" spc="-45"/>
              <a:t>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5/19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1967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confirmed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avian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flu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cases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9-year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period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shown.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</a:t>
            </a:r>
            <a:r>
              <a:rPr dirty="0" sz="1100" spc="-2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</a:t>
            </a:r>
            <a:r>
              <a:rPr dirty="0" sz="1100" spc="-7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46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98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115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44</a:t>
            </a:r>
            <a:r>
              <a:rPr dirty="0" sz="1100" spc="-7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73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62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873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Ungrouped</a:t>
            </a:r>
            <a:r>
              <a:rPr dirty="0" sz="1200" spc="-4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5/19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1967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confirmed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avian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flu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cases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9-year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period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shown.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</a:t>
            </a:r>
            <a:r>
              <a:rPr dirty="0" sz="1100" spc="-2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</a:t>
            </a:r>
            <a:r>
              <a:rPr dirty="0" sz="1100" spc="-7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46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98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115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44</a:t>
            </a:r>
            <a:r>
              <a:rPr dirty="0" sz="1100" spc="-7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73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48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62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68524"/>
            <a:ext cx="455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Using a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approximately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64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r>
              <a:rPr dirty="0" sz="1100" spc="6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cases/year.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8738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Ungrouped</a:t>
            </a:r>
            <a:r>
              <a:rPr dirty="0" spc="-45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935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heights in feet of 14 roller coasters. Find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</a:t>
            </a:r>
            <a:r>
              <a:rPr dirty="0" sz="1100" spc="15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6146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6/19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873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Ungrouped</a:t>
            </a:r>
            <a:r>
              <a:rPr dirty="0" sz="1200" spc="-4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935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heights in feet of 14 roller coasters. Find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</a:t>
            </a:r>
            <a:r>
              <a:rPr dirty="0" sz="1100" spc="15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6146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654745"/>
            <a:ext cx="4246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Using a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approximately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104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</a:t>
            </a:r>
            <a:r>
              <a:rPr dirty="0" sz="1100" spc="6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feet.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6/19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700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Grouped</a:t>
            </a:r>
            <a:r>
              <a:rPr dirty="0" spc="-40"/>
              <a:t>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7282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assume that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all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 values in each class is equal to the midpoint of the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700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Grouped</a:t>
            </a:r>
            <a:r>
              <a:rPr dirty="0" sz="1200" spc="-4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839335" cy="88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6205">
              <a:lnSpc>
                <a:spcPct val="118000"/>
              </a:lnSpc>
              <a:spcBef>
                <a:spcPts val="100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assume that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all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 values in each class is equal to the midpoint of the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assumption is not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necessarily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true, but it is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best method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estimating the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given that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don’t have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to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work</a:t>
            </a:r>
            <a:r>
              <a:rPr dirty="0" sz="1100" spc="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with.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700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Grouped</a:t>
            </a:r>
            <a:r>
              <a:rPr dirty="0" spc="-40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839335" cy="88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6205">
              <a:lnSpc>
                <a:spcPct val="118000"/>
              </a:lnSpc>
              <a:spcBef>
                <a:spcPts val="100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assume that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all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 values in each class is equal to the midpoint of the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assumption is not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necessarily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true, but it is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best method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estimating the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given that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don’t have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raw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to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work</a:t>
            </a:r>
            <a:r>
              <a:rPr dirty="0" sz="1100" spc="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with.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3361" y="1536064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455024"/>
            <a:ext cx="3277870" cy="44894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formula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80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information).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2977" y="1302726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65">
                <a:solidFill>
                  <a:srgbClr val="002763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7964" y="1464740"/>
            <a:ext cx="1111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solidFill>
                  <a:srgbClr val="002763"/>
                </a:solidFill>
                <a:latin typeface="LM Sans 8"/>
                <a:cs typeface="LM Sans 8"/>
              </a:rPr>
              <a:t>m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9230" y="1406637"/>
            <a:ext cx="459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atin Modern Math"/>
                <a:cs typeface="Latin Modern Math"/>
              </a:rPr>
              <a:t>(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f </a:t>
            </a:r>
            <a:r>
              <a:rPr dirty="0" sz="1100" spc="-5" i="1">
                <a:solidFill>
                  <a:srgbClr val="002763"/>
                </a:solidFill>
                <a:latin typeface="Arial"/>
                <a:cs typeface="Arial"/>
              </a:rPr>
              <a:t>·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85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5677" y="1616976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 h="0">
                <a:moveTo>
                  <a:pt x="0" y="0"/>
                </a:moveTo>
                <a:lnTo>
                  <a:pt x="580631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07472" y="1595398"/>
            <a:ext cx="84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25" i="1">
                <a:solidFill>
                  <a:srgbClr val="002763"/>
                </a:solid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4924" y="1500363"/>
            <a:ext cx="882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(see p. 113</a:t>
            </a:r>
            <a:r>
              <a:rPr dirty="0" sz="1100" spc="3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979115"/>
            <a:ext cx="3723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can also compute means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700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Grouped</a:t>
            </a:r>
            <a:r>
              <a:rPr dirty="0" spc="-40"/>
              <a:t>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8/19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558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points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winning team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scored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the Rose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Bowl.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the data.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700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Grouped</a:t>
            </a:r>
            <a:r>
              <a:rPr dirty="0" spc="-40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558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points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winning team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scored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the Rose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Bowl.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the 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270" y="992253"/>
            <a:ext cx="1323047" cy="77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8/19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7442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32" y="497710"/>
            <a:ext cx="4803775" cy="120523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635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ungrouped and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sets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40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median of ungrouped 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sets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35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ungrouped data sets,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 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sets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40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midrange of ungrouped 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sets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35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means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700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Grouped</a:t>
            </a:r>
            <a:r>
              <a:rPr dirty="0" sz="1200" spc="-4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558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points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winning team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scored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the Rose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Bowl.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the 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270" y="992253"/>
            <a:ext cx="1323047" cy="77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909278"/>
            <a:ext cx="4580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First,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the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midpoints of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each class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(you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should verify):</a:t>
            </a:r>
            <a:r>
              <a:rPr dirty="0" sz="1100" spc="1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17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24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31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38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45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51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8/19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700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Grouped</a:t>
            </a:r>
            <a:r>
              <a:rPr dirty="0" sz="1200" spc="-4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558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points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winning team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scored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the Rose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Bowl.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the 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270" y="992253"/>
            <a:ext cx="1323047" cy="77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909278"/>
            <a:ext cx="4580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First,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the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midpoints of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each class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(you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should verify):</a:t>
            </a:r>
            <a:r>
              <a:rPr dirty="0" sz="1100" spc="1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17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24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31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38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45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51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8/19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581311"/>
            <a:ext cx="3467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Using a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28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9</a:t>
            </a:r>
            <a:r>
              <a:rPr dirty="0" sz="1100" spc="4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points.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7005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Grouped</a:t>
            </a:r>
            <a:r>
              <a:rPr dirty="0" sz="1200" spc="-4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9/19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29334"/>
            <a:ext cx="325183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Here is the hand computation </a:t>
            </a:r>
            <a:r>
              <a:rPr dirty="0" sz="1100" spc="-15" b="0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 b="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5" b="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3" y="789377"/>
          <a:ext cx="2576830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677545"/>
                <a:gridCol w="737869"/>
                <a:gridCol w="478790"/>
              </a:tblGrid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Class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Midpoint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Frequency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 i="1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f </a:t>
                      </a:r>
                      <a:r>
                        <a:rPr dirty="0" sz="1100" spc="-5" i="1">
                          <a:solidFill>
                            <a:srgbClr val="002763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1100" spc="-229" i="1">
                          <a:solidFill>
                            <a:srgbClr val="0027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X</a:t>
                      </a:r>
                      <a:r>
                        <a:rPr dirty="0" baseline="-10416" sz="1200" spc="-7" i="1">
                          <a:solidFill>
                            <a:srgbClr val="002763"/>
                          </a:solidFill>
                          <a:latin typeface="LM Sans 8"/>
                          <a:cs typeface="LM Sans 8"/>
                        </a:rPr>
                        <a:t>m</a:t>
                      </a:r>
                      <a:endParaRPr baseline="-10416" sz="1200">
                        <a:latin typeface="LM Sans 8"/>
                        <a:cs typeface="LM Sans 8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14-20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17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170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21-27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264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28-34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186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35-41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304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42-48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180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49-55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2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TOTALS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1156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7005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Grouped</a:t>
            </a:r>
            <a:r>
              <a:rPr dirty="0" spc="-40"/>
              <a:t> </a:t>
            </a:r>
            <a:r>
              <a:rPr dirty="0" spc="-5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9/19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3251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Here is the hand computation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example:</a:t>
            </a:r>
            <a:endParaRPr sz="1100">
              <a:latin typeface="LM Sans 10"/>
              <a:cs typeface="LM Sans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3" y="789377"/>
          <a:ext cx="2576830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677545"/>
                <a:gridCol w="737869"/>
                <a:gridCol w="478790"/>
              </a:tblGrid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Class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Midpoint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Frequency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 i="1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f </a:t>
                      </a:r>
                      <a:r>
                        <a:rPr dirty="0" sz="1100" spc="-5" i="1">
                          <a:solidFill>
                            <a:srgbClr val="002763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dirty="0" sz="1100" spc="-229" i="1">
                          <a:solidFill>
                            <a:srgbClr val="00276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i="1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X</a:t>
                      </a:r>
                      <a:r>
                        <a:rPr dirty="0" baseline="-10416" sz="1200" spc="-7" i="1">
                          <a:solidFill>
                            <a:srgbClr val="002763"/>
                          </a:solidFill>
                          <a:latin typeface="LM Sans 8"/>
                          <a:cs typeface="LM Sans 8"/>
                        </a:rPr>
                        <a:t>m</a:t>
                      </a:r>
                      <a:endParaRPr baseline="-10416" sz="1200">
                        <a:latin typeface="LM Sans 8"/>
                        <a:cs typeface="LM Sans 8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14-20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17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170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21-27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264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28-34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186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35-41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304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42-48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180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49-55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2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TOTALS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1156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24596" y="2631387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2536353"/>
            <a:ext cx="1946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Thus,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u="sng" baseline="37878" sz="1650" spc="-7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1156</a:t>
            </a:r>
            <a:r>
              <a:rPr dirty="0" baseline="37878" sz="1650" spc="-7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r>
              <a:rPr dirty="0" sz="1100" spc="7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28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9.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5410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Median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10/19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2573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median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the midpoint of the data</a:t>
            </a:r>
            <a:r>
              <a:rPr dirty="0" sz="1100" spc="-4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5410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Median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10/19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2573020" cy="764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median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the midpoint of the data</a:t>
            </a:r>
            <a:r>
              <a:rPr dirty="0" sz="1100" spc="-4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median of a data set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</a:t>
            </a:r>
            <a:endParaRPr sz="1100">
              <a:latin typeface="LM Sans 10"/>
              <a:cs typeface="LM Sans 10"/>
            </a:endParaRPr>
          </a:p>
          <a:p>
            <a:pPr marL="97155">
              <a:lnSpc>
                <a:spcPct val="100000"/>
              </a:lnSpc>
              <a:spcBef>
                <a:spcPts val="108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1)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Sort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from least to</a:t>
            </a:r>
            <a:r>
              <a:rPr dirty="0" sz="1100" spc="-2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greatest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541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Median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10/19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972685" cy="1151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median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the midpoint of the 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median of a data set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</a:t>
            </a:r>
            <a:r>
              <a:rPr dirty="0" sz="1100" spc="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</a:t>
            </a:r>
            <a:endParaRPr sz="1100">
              <a:latin typeface="LM Sans 10"/>
              <a:cs typeface="LM Sans 10"/>
            </a:endParaRPr>
          </a:p>
          <a:p>
            <a:pPr marL="289560" indent="-19304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90195" algn="l"/>
              </a:tabLst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Sort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from least to greatest</a:t>
            </a:r>
            <a:endParaRPr sz="1100">
              <a:latin typeface="LM Sans 10"/>
              <a:cs typeface="LM Sans 10"/>
            </a:endParaRPr>
          </a:p>
          <a:p>
            <a:pPr marL="289560" marR="5080" indent="-193040">
              <a:lnSpc>
                <a:spcPct val="104200"/>
              </a:lnSpc>
              <a:spcBef>
                <a:spcPts val="300"/>
              </a:spcBef>
              <a:buAutoNum type="arabicParenR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middle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(by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crossing out outer values until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 values  left)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541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Median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10/19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972685" cy="152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median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the midpoint of the 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median of a data set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</a:t>
            </a:r>
            <a:r>
              <a:rPr dirty="0" sz="1100" spc="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</a:t>
            </a:r>
            <a:endParaRPr sz="1100">
              <a:latin typeface="LM Sans 10"/>
              <a:cs typeface="LM Sans 10"/>
            </a:endParaRPr>
          </a:p>
          <a:p>
            <a:pPr marL="289560" indent="-19304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90195" algn="l"/>
              </a:tabLst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Sort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from least to greatest</a:t>
            </a:r>
            <a:endParaRPr sz="1100">
              <a:latin typeface="LM Sans 10"/>
              <a:cs typeface="LM Sans 10"/>
            </a:endParaRPr>
          </a:p>
          <a:p>
            <a:pPr marL="289560" marR="5080" indent="-193040">
              <a:lnSpc>
                <a:spcPct val="104200"/>
              </a:lnSpc>
              <a:spcBef>
                <a:spcPts val="300"/>
              </a:spcBef>
              <a:buAutoNum type="arabicParenR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middle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(by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crossing out outer values until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 values  left)</a:t>
            </a:r>
            <a:endParaRPr sz="1100">
              <a:latin typeface="LM Sans 10"/>
              <a:cs typeface="LM Sans 10"/>
            </a:endParaRPr>
          </a:p>
          <a:p>
            <a:pPr lvl="1" marL="566420" indent="-168275">
              <a:lnSpc>
                <a:spcPct val="100000"/>
              </a:lnSpc>
              <a:spcBef>
                <a:spcPts val="355"/>
              </a:spcBef>
              <a:buChar char="•"/>
              <a:tabLst>
                <a:tab pos="567055" algn="l"/>
              </a:tabLst>
            </a:pP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If there is one value left, that value is the</a:t>
            </a:r>
            <a:r>
              <a:rPr dirty="0" sz="10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median</a:t>
            </a:r>
            <a:endParaRPr sz="1000">
              <a:latin typeface="LM Sans 10"/>
              <a:cs typeface="LM Sans 10"/>
            </a:endParaRPr>
          </a:p>
          <a:p>
            <a:pPr lvl="1" marL="566420" indent="-16827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If there </a:t>
            </a:r>
            <a:r>
              <a:rPr dirty="0" sz="10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000" spc="-25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values left, the median is the average of those</a:t>
            </a:r>
            <a:r>
              <a:rPr dirty="0" sz="1000" spc="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values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541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Median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10/19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52060" cy="2028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median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the midpoint of the data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median of a data set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</a:t>
            </a:r>
            <a:r>
              <a:rPr dirty="0" sz="1100" spc="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</a:t>
            </a:r>
            <a:endParaRPr sz="1100">
              <a:latin typeface="LM Sans 10"/>
              <a:cs typeface="LM Sans 10"/>
            </a:endParaRPr>
          </a:p>
          <a:p>
            <a:pPr marL="289560" indent="-19304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90195" algn="l"/>
              </a:tabLst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Sort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from least to greatest</a:t>
            </a:r>
            <a:endParaRPr sz="1100">
              <a:latin typeface="LM Sans 10"/>
              <a:cs typeface="LM Sans 10"/>
            </a:endParaRPr>
          </a:p>
          <a:p>
            <a:pPr marL="289560" marR="83820" indent="-193040">
              <a:lnSpc>
                <a:spcPct val="104200"/>
              </a:lnSpc>
              <a:spcBef>
                <a:spcPts val="300"/>
              </a:spcBef>
              <a:buAutoNum type="arabicParenR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middle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(by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crossing out outer values until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 values  left)</a:t>
            </a:r>
            <a:endParaRPr sz="1100">
              <a:latin typeface="LM Sans 10"/>
              <a:cs typeface="LM Sans 10"/>
            </a:endParaRPr>
          </a:p>
          <a:p>
            <a:pPr lvl="1" marL="566420" indent="-168275">
              <a:lnSpc>
                <a:spcPct val="100000"/>
              </a:lnSpc>
              <a:spcBef>
                <a:spcPts val="355"/>
              </a:spcBef>
              <a:buChar char="•"/>
              <a:tabLst>
                <a:tab pos="567055" algn="l"/>
              </a:tabLst>
            </a:pP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If there is one value left, that value is the</a:t>
            </a:r>
            <a:r>
              <a:rPr dirty="0" sz="10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median</a:t>
            </a:r>
            <a:endParaRPr sz="1000">
              <a:latin typeface="LM Sans 10"/>
              <a:cs typeface="LM Sans 10"/>
            </a:endParaRPr>
          </a:p>
          <a:p>
            <a:pPr lvl="1" marL="566420" indent="-168275">
              <a:lnSpc>
                <a:spcPct val="100000"/>
              </a:lnSpc>
              <a:spcBef>
                <a:spcPts val="175"/>
              </a:spcBef>
              <a:buChar char="•"/>
              <a:tabLst>
                <a:tab pos="567055" algn="l"/>
              </a:tabLst>
            </a:pP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If there </a:t>
            </a:r>
            <a:r>
              <a:rPr dirty="0" sz="10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000" spc="-25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values left, the median is the average of those</a:t>
            </a:r>
            <a:r>
              <a:rPr dirty="0" sz="1000" spc="6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000" spc="-5">
                <a:solidFill>
                  <a:srgbClr val="002763"/>
                </a:solidFill>
                <a:latin typeface="LM Sans 10"/>
                <a:cs typeface="LM Sans 10"/>
              </a:rPr>
              <a:t>values</a:t>
            </a:r>
            <a:endParaRPr sz="10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86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median of a data set (using the same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method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did  when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found the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mean)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5410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Median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29334"/>
            <a:ext cx="39471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Find the median of the roller coaster data from a </a:t>
            </a:r>
            <a:r>
              <a:rPr dirty="0" sz="1100" spc="-10" b="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0" b="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4482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11/19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21450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Measures of Central</a:t>
            </a:r>
            <a:r>
              <a:rPr dirty="0" sz="1200" spc="-3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Tendency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29334"/>
            <a:ext cx="373189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0">
                <a:solidFill>
                  <a:srgbClr val="002763"/>
                </a:solidFill>
                <a:latin typeface="LM Sans 10"/>
                <a:cs typeface="LM Sans 10"/>
              </a:rPr>
              <a:t>When </a:t>
            </a:r>
            <a:r>
              <a:rPr dirty="0" sz="1100" spc="-15" b="0">
                <a:solidFill>
                  <a:srgbClr val="002763"/>
                </a:solidFill>
                <a:latin typeface="LM Sans 10"/>
                <a:cs typeface="LM Sans 10"/>
              </a:rPr>
              <a:t>you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think </a:t>
            </a:r>
            <a:r>
              <a:rPr dirty="0" sz="1100" b="0">
                <a:solidFill>
                  <a:srgbClr val="002763"/>
                </a:solidFill>
                <a:latin typeface="LM Sans 10"/>
                <a:cs typeface="LM Sans 10"/>
              </a:rPr>
              <a:t>about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taking an average, what comes to</a:t>
            </a:r>
            <a:r>
              <a:rPr dirty="0" sz="1100" spc="-40" b="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mind?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5410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Median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394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median of the roller coaster data from 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4482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48205"/>
            <a:ext cx="3982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First,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sort:</a:t>
            </a:r>
            <a:r>
              <a:rPr dirty="0" sz="1100" spc="1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84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118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11/19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541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394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median of the roller coaster data from 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4482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48205"/>
            <a:ext cx="5024755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First,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sort:</a:t>
            </a:r>
            <a:r>
              <a:rPr dirty="0" sz="1100" spc="114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84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118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middle values: 102 and 102. The median is the average of these, which  is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102.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11/19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5410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394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median of the roller coaster data from 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previous</a:t>
            </a:r>
            <a:r>
              <a:rPr dirty="0" sz="1100" spc="-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448" y="814482"/>
            <a:ext cx="2659578" cy="27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48205"/>
            <a:ext cx="5024755" cy="923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First,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sort:</a:t>
            </a:r>
            <a:r>
              <a:rPr dirty="0" sz="1100" spc="114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84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95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102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118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125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160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middle values: 102 and 102. The median is the average of these, which  is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102.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Our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also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median of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102.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11/19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29334"/>
            <a:ext cx="424180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b="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 b="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0" b="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b="0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55168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class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the class with the highest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frequency.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551680" cy="726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class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the class with the highest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frequency.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only one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unimodal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6363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Mode </a:t>
            </a:r>
            <a:r>
              <a:rPr dirty="0" spc="-5"/>
              <a:t>and </a:t>
            </a:r>
            <a:r>
              <a:rPr dirty="0"/>
              <a:t>Modal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551680" cy="993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class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the class with the highest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frequency.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only one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unimodal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bimodal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6363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Mode </a:t>
            </a:r>
            <a:r>
              <a:rPr dirty="0" spc="-5"/>
              <a:t>and </a:t>
            </a:r>
            <a:r>
              <a:rPr dirty="0"/>
              <a:t>Modal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551680" cy="1260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class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the class with the highest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frequency.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only one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unimodal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bimodal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multimodal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6363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Mode </a:t>
            </a:r>
            <a:r>
              <a:rPr dirty="0" spc="-5"/>
              <a:t>and </a:t>
            </a:r>
            <a:r>
              <a:rPr dirty="0"/>
              <a:t>Modal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12/19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551680" cy="1527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an ungrouped data set is the value that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often.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i="1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class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is the class with the highest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frequency.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only one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unimodal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bimodal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with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two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said to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</a:t>
            </a:r>
            <a:r>
              <a:rPr dirty="0" sz="1100" spc="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multimodal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 set in which no value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occurs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once is said to have no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79044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public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libraries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a sample of eight states. Find the 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114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10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21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311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159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382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21450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Measures of Central</a:t>
            </a:r>
            <a:r>
              <a:rPr dirty="0" spc="-30"/>
              <a:t> </a:t>
            </a:r>
            <a:r>
              <a:rPr dirty="0" spc="-20"/>
              <a:t>Tendency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3731895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When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you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think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about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taking an average, what comes to</a:t>
            </a:r>
            <a:r>
              <a:rPr dirty="0" sz="1100" spc="-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mind?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It turns out,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several methods of obtaining an average.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790440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public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libraries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a sample of eight states. Find the 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114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10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21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311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159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382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77.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6363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b="1">
                <a:solidFill>
                  <a:srgbClr val="FFFFFF"/>
                </a:solidFill>
                <a:latin typeface="LM Sans 10"/>
                <a:cs typeface="LM Sans 10"/>
              </a:rPr>
              <a:t>Mode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Modal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Class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790440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public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libraries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in a sample of eight states. Find the 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114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10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21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101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311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77</a:t>
            </a:r>
            <a:r>
              <a:rPr dirty="0" sz="1100" spc="5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159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,</a:t>
            </a:r>
            <a:r>
              <a:rPr dirty="0" sz="1100" spc="-95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382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77.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6363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Mode </a:t>
            </a:r>
            <a:r>
              <a:rPr dirty="0" spc="-5"/>
              <a:t>and </a:t>
            </a:r>
            <a:r>
              <a:rPr dirty="0"/>
              <a:t>Modal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5954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gallons 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various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nonalcoholic drinks Americans  consume in a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year.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modal</a:t>
            </a:r>
            <a:r>
              <a:rPr dirty="0" sz="1100" spc="-2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class.</a:t>
            </a:r>
            <a:endParaRPr sz="1100">
              <a:latin typeface="LM Sans 10"/>
              <a:cs typeface="LM Sans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3" y="988793"/>
          <a:ext cx="1388745" cy="101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570865"/>
              </a:tblGrid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Drink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Gallons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Soft</a:t>
                      </a:r>
                      <a:r>
                        <a:rPr dirty="0" sz="1100" spc="-4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Drinks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Water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Milk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Coffee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6363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Mode </a:t>
            </a:r>
            <a:r>
              <a:rPr dirty="0" spc="-5"/>
              <a:t>and </a:t>
            </a:r>
            <a:r>
              <a:rPr dirty="0"/>
              <a:t>Modal</a:t>
            </a:r>
            <a:r>
              <a:rPr dirty="0" spc="-65"/>
              <a:t> </a:t>
            </a:r>
            <a:r>
              <a:rPr dirty="0" spc="-5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5954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gallons 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various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nonalcoholic drinks Americans  consume in a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year.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modal</a:t>
            </a:r>
            <a:r>
              <a:rPr dirty="0" sz="1100" spc="-2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class.</a:t>
            </a:r>
            <a:endParaRPr sz="1100">
              <a:latin typeface="LM Sans 10"/>
              <a:cs typeface="LM Sans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7463" y="988793"/>
          <a:ext cx="1388745" cy="101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570865"/>
              </a:tblGrid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Drink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Gallons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Soft</a:t>
                      </a:r>
                      <a:r>
                        <a:rPr dirty="0" sz="1100" spc="-4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 </a:t>
                      </a: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Drinks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Water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34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Milk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26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  <a:tr h="2029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1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Coffee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270">
                    <a:lnL w="6350">
                      <a:solidFill>
                        <a:srgbClr val="002763"/>
                      </a:solidFill>
                      <a:prstDash val="solid"/>
                    </a:lnL>
                    <a:lnR w="6350">
                      <a:solidFill>
                        <a:srgbClr val="002763"/>
                      </a:solidFill>
                      <a:prstDash val="solid"/>
                    </a:lnR>
                    <a:lnT w="6350">
                      <a:solidFill>
                        <a:srgbClr val="002763"/>
                      </a:solidFill>
                      <a:prstDash val="solid"/>
                    </a:lnT>
                    <a:lnB w="6350">
                      <a:solidFill>
                        <a:srgbClr val="0027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2038462"/>
            <a:ext cx="1842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modal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class is Soft</a:t>
            </a:r>
            <a:r>
              <a:rPr dirty="0" sz="1100" spc="-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Drinks.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6807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Midrange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15/19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296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midrange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data set is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its smallest and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largest</a:t>
            </a:r>
            <a:r>
              <a:rPr dirty="0" sz="1100" spc="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values.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824266"/>
            <a:ext cx="2073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Mathematically,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MR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 </a:t>
            </a:r>
            <a:r>
              <a:rPr dirty="0" u="sng" baseline="37878" sz="1650" spc="-7" i="1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min </a:t>
            </a:r>
            <a:r>
              <a:rPr dirty="0" u="sng" baseline="37878" sz="1650" spc="-1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baseline="37878" sz="1650" spc="-3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baseline="37878" sz="1650" spc="-15" i="1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max</a:t>
            </a:r>
            <a:endParaRPr baseline="37878" sz="165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798" y="91930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6807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Midrange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15/19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296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midrange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a data set is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its smallest and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largest</a:t>
            </a:r>
            <a:r>
              <a:rPr dirty="0" sz="1100" spc="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values.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824266"/>
            <a:ext cx="2073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Mathematically,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MR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 </a:t>
            </a:r>
            <a:r>
              <a:rPr dirty="0" u="sng" baseline="37878" sz="1650" spc="-7" i="1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min </a:t>
            </a:r>
            <a:r>
              <a:rPr dirty="0" u="sng" baseline="37878" sz="1650" spc="-1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baseline="37878" sz="1650" spc="-3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baseline="37878" sz="1650" spc="-15" i="1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max</a:t>
            </a:r>
            <a:endParaRPr baseline="37878" sz="165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19300"/>
            <a:ext cx="5066030" cy="561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63064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do not compute midrange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us, but they do tell us the</a:t>
            </a:r>
            <a:r>
              <a:rPr dirty="0" sz="1100" spc="-1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minimum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and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maximum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values in the data set.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68072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Midrange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6050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paid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days off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workers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get in a sample 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various 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countries in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world.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midrange of the</a:t>
            </a:r>
            <a:r>
              <a:rPr dirty="0" sz="1100" spc="-2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074" y="1047094"/>
            <a:ext cx="2675359" cy="2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16/19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6807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Midrange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6050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shows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paid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days off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workers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get in a sample of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various 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countries in the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world.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Find the midrange of the</a:t>
            </a:r>
            <a:r>
              <a:rPr dirty="0" sz="1100" spc="-24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074" y="1047094"/>
            <a:ext cx="2675359" cy="2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6518" y="1587612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16/19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492578"/>
            <a:ext cx="1271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MR</a:t>
            </a:r>
            <a:r>
              <a:rPr dirty="0" sz="1100" spc="-80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r>
              <a:rPr dirty="0" sz="1100" spc="4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u="sng" baseline="37878" sz="1650" spc="-7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10</a:t>
            </a:r>
            <a:r>
              <a:rPr dirty="0" u="sng" baseline="37878" sz="1650" spc="-202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 </a:t>
            </a:r>
            <a:r>
              <a:rPr dirty="0" u="sng" baseline="37878" sz="1650" spc="-1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baseline="37878" sz="1650" spc="-202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baseline="37878" sz="1650" spc="-7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38</a:t>
            </a:r>
            <a:r>
              <a:rPr dirty="0" baseline="37878" sz="1650" spc="6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r>
              <a:rPr dirty="0" sz="1100" spc="-75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24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120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Sometimes,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need 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 not all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equally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represented.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 is called a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1347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solidFill>
                  <a:srgbClr val="FFFFFF"/>
                </a:solidFill>
                <a:latin typeface="LM Sans 10"/>
                <a:cs typeface="LM Sans 10"/>
              </a:rPr>
              <a:t>Weighted</a:t>
            </a:r>
            <a:r>
              <a:rPr dirty="0" sz="1200" spc="-6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1205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Sometimes,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need 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 not all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equally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represented.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 is called a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example, when computing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GPA,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a</a:t>
            </a:r>
            <a:r>
              <a:rPr dirty="0" sz="1100" spc="5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21450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Measures of Central</a:t>
            </a:r>
            <a:r>
              <a:rPr dirty="0" spc="-30"/>
              <a:t> </a:t>
            </a:r>
            <a:r>
              <a:rPr dirty="0" spc="-20"/>
              <a:t>Tendency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3/19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881880" cy="2065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When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you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think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about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taking an average, what comes to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mind?</a:t>
            </a:r>
            <a:endParaRPr sz="1100">
              <a:latin typeface="LM Sans 10"/>
              <a:cs typeface="LM Sans 10"/>
            </a:endParaRPr>
          </a:p>
          <a:p>
            <a:pPr marL="12700" marR="1184275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It turns out,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several methods of obtaining an average.  In this lesson,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look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at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four: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830"/>
              </a:spcBef>
              <a:buChar char="•"/>
              <a:tabLst>
                <a:tab pos="290195" algn="l"/>
              </a:tabLst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Median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Midrange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60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We’ll learn formulas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each of these, but a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save us time in  performing the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computations.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1205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Sometimes,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need 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 not all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equally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represented.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 is called a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example, when computing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GPA,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a</a:t>
            </a:r>
            <a:r>
              <a:rPr dirty="0" sz="1100" spc="5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1049" y="1338173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417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0665" y="1104835"/>
            <a:ext cx="567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3720" algn="l"/>
              </a:tabLst>
            </a:pP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235" y="129360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65">
                <a:solidFill>
                  <a:srgbClr val="002763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577" y="1397506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302472"/>
            <a:ext cx="4609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37279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formula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mean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 is</a:t>
            </a:r>
            <a:r>
              <a:rPr dirty="0" sz="1100" spc="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60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	</a:t>
            </a:r>
            <a:r>
              <a:rPr dirty="0" baseline="37878" sz="1650" spc="-15">
                <a:solidFill>
                  <a:srgbClr val="002763"/>
                </a:solidFill>
                <a:latin typeface="Latin Modern Math"/>
                <a:cs typeface="Latin Modern Math"/>
              </a:rPr>
              <a:t>(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X </a:t>
            </a:r>
            <a:r>
              <a:rPr dirty="0" baseline="37878" sz="1650" spc="-7" i="1">
                <a:solidFill>
                  <a:srgbClr val="002763"/>
                </a:solidFill>
                <a:latin typeface="Arial"/>
                <a:cs typeface="Arial"/>
              </a:rPr>
              <a:t>· 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r>
              <a:rPr dirty="0" baseline="37878" sz="1650" spc="-15">
                <a:solidFill>
                  <a:srgbClr val="002763"/>
                </a:solidFill>
                <a:latin typeface="Latin Modern Math"/>
                <a:cs typeface="Latin Modern Math"/>
              </a:rPr>
              <a:t>)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</a:t>
            </a:r>
            <a:r>
              <a:rPr dirty="0" sz="1100" spc="-114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542477"/>
            <a:ext cx="2365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value.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501205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Sometimes,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need to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 not all values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equally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represented.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 is called a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example, when computing </a:t>
            </a:r>
            <a:r>
              <a:rPr dirty="0" sz="1100" spc="-30">
                <a:solidFill>
                  <a:srgbClr val="002763"/>
                </a:solidFill>
                <a:latin typeface="LM Sans 10"/>
                <a:cs typeface="LM Sans 10"/>
              </a:rPr>
              <a:t>GPA,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more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 a</a:t>
            </a:r>
            <a:r>
              <a:rPr dirty="0" sz="1100" spc="5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1049" y="1338173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417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0665" y="1104835"/>
            <a:ext cx="567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3720" algn="l"/>
              </a:tabLst>
            </a:pP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17/19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235" y="129360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65">
                <a:solidFill>
                  <a:srgbClr val="002763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577" y="1397506"/>
            <a:ext cx="120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302472"/>
            <a:ext cx="4609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37279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formula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mean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 is</a:t>
            </a:r>
            <a:r>
              <a:rPr dirty="0" sz="1100" spc="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60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	</a:t>
            </a:r>
            <a:r>
              <a:rPr dirty="0" baseline="37878" sz="1650" spc="-15">
                <a:solidFill>
                  <a:srgbClr val="002763"/>
                </a:solidFill>
                <a:latin typeface="Latin Modern Math"/>
                <a:cs typeface="Latin Modern Math"/>
              </a:rPr>
              <a:t>(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X </a:t>
            </a:r>
            <a:r>
              <a:rPr dirty="0" baseline="37878" sz="1650" spc="-7" i="1">
                <a:solidFill>
                  <a:srgbClr val="002763"/>
                </a:solidFill>
                <a:latin typeface="Arial"/>
                <a:cs typeface="Arial"/>
              </a:rPr>
              <a:t>· 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r>
              <a:rPr dirty="0" baseline="37878" sz="1650" spc="-15">
                <a:solidFill>
                  <a:srgbClr val="002763"/>
                </a:solidFill>
                <a:latin typeface="Latin Modern Math"/>
                <a:cs typeface="Latin Modern Math"/>
              </a:rPr>
              <a:t>)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where</a:t>
            </a:r>
            <a:r>
              <a:rPr dirty="0" sz="1100" spc="-114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w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542477"/>
            <a:ext cx="4723765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data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value.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also compute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means; 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method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finding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is very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similar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to that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finding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grouped</a:t>
            </a:r>
            <a:r>
              <a:rPr dirty="0" sz="1100" spc="5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data.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710"/>
            <a:ext cx="4906645" cy="67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A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recent survey of a new diet cola reported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following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percentages of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people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who  liked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taste. Find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weighted 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the</a:t>
            </a:r>
            <a:r>
              <a:rPr dirty="0" sz="1100" spc="13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percentages.</a:t>
            </a:r>
            <a:endParaRPr sz="1100">
              <a:latin typeface="LM Sans 10"/>
              <a:cs typeface="LM Sans 10"/>
            </a:endParaRPr>
          </a:p>
          <a:p>
            <a:pPr marL="88265">
              <a:lnSpc>
                <a:spcPct val="100000"/>
              </a:lnSpc>
              <a:spcBef>
                <a:spcPts val="640"/>
              </a:spcBef>
              <a:tabLst>
                <a:tab pos="508000" algn="l"/>
                <a:tab pos="1272540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Area	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%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Favored	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Surveyed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189342"/>
            <a:ext cx="2361565" cy="0"/>
          </a:xfrm>
          <a:custGeom>
            <a:avLst/>
            <a:gdLst/>
            <a:ahLst/>
            <a:cxnLst/>
            <a:rect l="l" t="t" r="r" b="b"/>
            <a:pathLst>
              <a:path w="2361565" h="0">
                <a:moveTo>
                  <a:pt x="0" y="0"/>
                </a:moveTo>
                <a:lnTo>
                  <a:pt x="2361196" y="0"/>
                </a:lnTo>
              </a:path>
            </a:pathLst>
          </a:custGeom>
          <a:ln w="5060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5874" y="1170506"/>
          <a:ext cx="2112645" cy="598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764540"/>
                <a:gridCol w="915669"/>
              </a:tblGrid>
              <a:tr h="200291">
                <a:tc>
                  <a:txBody>
                    <a:bodyPr/>
                    <a:lstStyle/>
                    <a:p>
                      <a:pPr marL="119380">
                        <a:lnSpc>
                          <a:spcPts val="132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320"/>
                        </a:lnSpc>
                        <a:spcBef>
                          <a:spcPts val="155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40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algn="r" marR="248920">
                        <a:lnSpc>
                          <a:spcPts val="132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1000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9685"/>
                </a:tc>
              </a:tr>
              <a:tr h="197885">
                <a:tc>
                  <a:txBody>
                    <a:bodyPr/>
                    <a:lstStyle/>
                    <a:p>
                      <a:pPr marL="119380">
                        <a:lnSpc>
                          <a:spcPts val="132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2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32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248920">
                        <a:lnSpc>
                          <a:spcPts val="132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3000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</a:tr>
              <a:tr h="200285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3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50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002763"/>
                          </a:solidFill>
                          <a:latin typeface="LM Sans 10"/>
                          <a:cs typeface="LM Sans 10"/>
                        </a:rPr>
                        <a:t>800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B="0" marT="1778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18/19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pc="-10"/>
              <a:t>A </a:t>
            </a:r>
            <a:r>
              <a:rPr dirty="0" spc="-5"/>
              <a:t>recent survey of a new diet cola reported the </a:t>
            </a:r>
            <a:r>
              <a:rPr dirty="0" spc="-10"/>
              <a:t>following </a:t>
            </a:r>
            <a:r>
              <a:rPr dirty="0" spc="-5"/>
              <a:t>percentages of </a:t>
            </a:r>
            <a:r>
              <a:rPr dirty="0"/>
              <a:t>people </a:t>
            </a:r>
            <a:r>
              <a:rPr dirty="0" spc="-10"/>
              <a:t>who  liked </a:t>
            </a:r>
            <a:r>
              <a:rPr dirty="0" spc="-5"/>
              <a:t>the taste. Find the </a:t>
            </a:r>
            <a:r>
              <a:rPr dirty="0" spc="-10"/>
              <a:t>weighted mean </a:t>
            </a:r>
            <a:r>
              <a:rPr dirty="0" spc="-5"/>
              <a:t>of the</a:t>
            </a:r>
            <a:r>
              <a:rPr dirty="0" spc="130"/>
              <a:t> </a:t>
            </a:r>
            <a:r>
              <a:rPr dirty="0" spc="-5"/>
              <a:t>percentages.</a:t>
            </a:r>
          </a:p>
          <a:p>
            <a:pPr marL="88265">
              <a:lnSpc>
                <a:spcPct val="100000"/>
              </a:lnSpc>
              <a:spcBef>
                <a:spcPts val="640"/>
              </a:spcBef>
              <a:tabLst>
                <a:tab pos="508000" algn="l"/>
                <a:tab pos="1272540" algn="l"/>
              </a:tabLst>
            </a:pPr>
            <a:r>
              <a:rPr dirty="0" spc="-5"/>
              <a:t>Area	</a:t>
            </a:r>
            <a:r>
              <a:rPr dirty="0" spc="-10"/>
              <a:t>%</a:t>
            </a:r>
            <a:r>
              <a:rPr dirty="0" spc="-5"/>
              <a:t> </a:t>
            </a:r>
            <a:r>
              <a:rPr dirty="0" spc="-15"/>
              <a:t>Favored	</a:t>
            </a:r>
            <a:r>
              <a:rPr dirty="0"/>
              <a:t>Number</a:t>
            </a:r>
            <a:r>
              <a:rPr dirty="0" spc="-5"/>
              <a:t> </a:t>
            </a:r>
            <a:r>
              <a:rPr dirty="0" spc="-10"/>
              <a:t>Surveyed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1189342"/>
            <a:ext cx="2361565" cy="0"/>
          </a:xfrm>
          <a:custGeom>
            <a:avLst/>
            <a:gdLst/>
            <a:ahLst/>
            <a:cxnLst/>
            <a:rect l="l" t="t" r="r" b="b"/>
            <a:pathLst>
              <a:path w="2361565" h="0">
                <a:moveTo>
                  <a:pt x="0" y="0"/>
                </a:moveTo>
                <a:lnTo>
                  <a:pt x="2361196" y="0"/>
                </a:lnTo>
              </a:path>
            </a:pathLst>
          </a:custGeom>
          <a:ln w="5060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554" y="1147506"/>
            <a:ext cx="95250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185" y="1147506"/>
            <a:ext cx="164465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619" y="1147506"/>
            <a:ext cx="302895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3000</a:t>
            </a:r>
            <a:endParaRPr sz="1100">
              <a:latin typeface="LM Sans 10"/>
              <a:cs typeface="LM Sans 10"/>
            </a:endParaRPr>
          </a:p>
          <a:p>
            <a:pPr marL="4699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20111"/>
            <a:ext cx="4406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value column 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%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Favored,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Surveyed.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3965" y="2163914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417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2128213"/>
            <a:ext cx="848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15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18/19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3581" y="2011982"/>
            <a:ext cx="186499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40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1000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10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30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3000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10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50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800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1000</a:t>
            </a:r>
            <a:r>
              <a:rPr dirty="0" sz="1100" spc="-13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+</a:t>
            </a:r>
            <a:r>
              <a:rPr dirty="0" sz="1100" spc="-13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3000</a:t>
            </a:r>
            <a:r>
              <a:rPr dirty="0" sz="1100" spc="-13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+</a:t>
            </a:r>
            <a:r>
              <a:rPr dirty="0" sz="1100" spc="-13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6833" y="212821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8251" y="2011982"/>
            <a:ext cx="44132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170000</a:t>
            </a:r>
            <a:endParaRPr sz="1100">
              <a:latin typeface="LM Sans 10"/>
              <a:cs typeface="LM Sans 10"/>
            </a:endParaRPr>
          </a:p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7566" y="2128213"/>
            <a:ext cx="533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40" i="1">
                <a:solidFill>
                  <a:srgbClr val="002763"/>
                </a:solidFill>
                <a:latin typeface="Arial"/>
                <a:cs typeface="Arial"/>
              </a:rPr>
              <a:t>≈</a:t>
            </a:r>
            <a:r>
              <a:rPr dirty="0" sz="1100" spc="-75" i="1">
                <a:solidFill>
                  <a:srgbClr val="002763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35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4</a:t>
            </a:r>
            <a:r>
              <a:rPr dirty="0" sz="1100">
                <a:solidFill>
                  <a:srgbClr val="002763"/>
                </a:solidFill>
                <a:latin typeface="Latin Modern Math"/>
                <a:cs typeface="Latin Modern Math"/>
              </a:rPr>
              <a:t>%</a:t>
            </a:r>
            <a:endParaRPr sz="1100">
              <a:latin typeface="Latin Modern Math"/>
              <a:cs typeface="Latin Modern Math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13474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Weighted</a:t>
            </a:r>
            <a:r>
              <a:rPr dirty="0" spc="-65"/>
              <a:t> </a:t>
            </a:r>
            <a:r>
              <a:rPr dirty="0" spc="-5"/>
              <a:t>Mean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pc="-10"/>
              <a:t>A </a:t>
            </a:r>
            <a:r>
              <a:rPr dirty="0" spc="-5"/>
              <a:t>recent survey of a new diet cola reported the </a:t>
            </a:r>
            <a:r>
              <a:rPr dirty="0" spc="-10"/>
              <a:t>following </a:t>
            </a:r>
            <a:r>
              <a:rPr dirty="0" spc="-5"/>
              <a:t>percentages of </a:t>
            </a:r>
            <a:r>
              <a:rPr dirty="0"/>
              <a:t>people </a:t>
            </a:r>
            <a:r>
              <a:rPr dirty="0" spc="-10"/>
              <a:t>who  liked </a:t>
            </a:r>
            <a:r>
              <a:rPr dirty="0" spc="-5"/>
              <a:t>the taste. Find the </a:t>
            </a:r>
            <a:r>
              <a:rPr dirty="0" spc="-10"/>
              <a:t>weighted mean </a:t>
            </a:r>
            <a:r>
              <a:rPr dirty="0" spc="-5"/>
              <a:t>of the</a:t>
            </a:r>
            <a:r>
              <a:rPr dirty="0" spc="130"/>
              <a:t> </a:t>
            </a:r>
            <a:r>
              <a:rPr dirty="0" spc="-5"/>
              <a:t>percentages.</a:t>
            </a:r>
          </a:p>
          <a:p>
            <a:pPr marL="88265">
              <a:lnSpc>
                <a:spcPct val="100000"/>
              </a:lnSpc>
              <a:spcBef>
                <a:spcPts val="640"/>
              </a:spcBef>
              <a:tabLst>
                <a:tab pos="508000" algn="l"/>
                <a:tab pos="1272540" algn="l"/>
              </a:tabLst>
            </a:pPr>
            <a:r>
              <a:rPr dirty="0" spc="-5"/>
              <a:t>Area	</a:t>
            </a:r>
            <a:r>
              <a:rPr dirty="0" spc="-10"/>
              <a:t>%</a:t>
            </a:r>
            <a:r>
              <a:rPr dirty="0" spc="-5"/>
              <a:t> </a:t>
            </a:r>
            <a:r>
              <a:rPr dirty="0" spc="-15"/>
              <a:t>Favored	</a:t>
            </a:r>
            <a:r>
              <a:rPr dirty="0"/>
              <a:t>Number</a:t>
            </a:r>
            <a:r>
              <a:rPr dirty="0" spc="-5"/>
              <a:t> </a:t>
            </a:r>
            <a:r>
              <a:rPr dirty="0" spc="-10"/>
              <a:t>Surveyed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1189342"/>
            <a:ext cx="2361565" cy="0"/>
          </a:xfrm>
          <a:custGeom>
            <a:avLst/>
            <a:gdLst/>
            <a:ahLst/>
            <a:cxnLst/>
            <a:rect l="l" t="t" r="r" b="b"/>
            <a:pathLst>
              <a:path w="2361565" h="0">
                <a:moveTo>
                  <a:pt x="0" y="0"/>
                </a:moveTo>
                <a:lnTo>
                  <a:pt x="2361196" y="0"/>
                </a:lnTo>
              </a:path>
            </a:pathLst>
          </a:custGeom>
          <a:ln w="5060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554" y="1147506"/>
            <a:ext cx="95250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185" y="1147506"/>
            <a:ext cx="164465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50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619" y="1147506"/>
            <a:ext cx="302895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3000</a:t>
            </a:r>
            <a:endParaRPr sz="1100">
              <a:latin typeface="LM Sans 10"/>
              <a:cs typeface="LM Sans 10"/>
            </a:endParaRPr>
          </a:p>
          <a:p>
            <a:pPr marL="46990">
              <a:lnSpc>
                <a:spcPct val="100000"/>
              </a:lnSpc>
              <a:spcBef>
                <a:spcPts val="24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20111"/>
            <a:ext cx="4406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value column is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%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Favored,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and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weights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</a:t>
            </a:r>
            <a:r>
              <a:rPr dirty="0" sz="1100" spc="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Surveyed.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3965" y="2163914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417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2128213"/>
            <a:ext cx="848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hand: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15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18/19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3581" y="2011982"/>
            <a:ext cx="186499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40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1000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10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30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3000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10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4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50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800</a:t>
            </a: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1000</a:t>
            </a:r>
            <a:r>
              <a:rPr dirty="0" sz="1100" spc="-13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+</a:t>
            </a:r>
            <a:r>
              <a:rPr dirty="0" sz="1100" spc="-13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3000</a:t>
            </a:r>
            <a:r>
              <a:rPr dirty="0" sz="1100" spc="-13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+</a:t>
            </a:r>
            <a:r>
              <a:rPr dirty="0" sz="1100" spc="-130">
                <a:solidFill>
                  <a:srgbClr val="002763"/>
                </a:solidFill>
                <a:latin typeface="Latin Modern Math"/>
                <a:cs typeface="Latin Modern Math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6833" y="212821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8251" y="2011982"/>
            <a:ext cx="44132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LM Sans 10"/>
                <a:cs typeface="LM Sans 10"/>
              </a:rPr>
              <a:t>170000</a:t>
            </a:r>
            <a:endParaRPr sz="1100">
              <a:latin typeface="LM Sans 10"/>
              <a:cs typeface="LM Sans 10"/>
            </a:endParaRPr>
          </a:p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4800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7566" y="2128213"/>
            <a:ext cx="533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40" i="1">
                <a:solidFill>
                  <a:srgbClr val="002763"/>
                </a:solidFill>
                <a:latin typeface="Arial"/>
                <a:cs typeface="Arial"/>
              </a:rPr>
              <a:t>≈</a:t>
            </a:r>
            <a:r>
              <a:rPr dirty="0" sz="1100" spc="-75" i="1">
                <a:solidFill>
                  <a:srgbClr val="002763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35</a:t>
            </a:r>
            <a:r>
              <a:rPr dirty="0" sz="1100" i="1">
                <a:solidFill>
                  <a:srgbClr val="002763"/>
                </a:solidFill>
                <a:latin typeface="Times New Roman"/>
                <a:cs typeface="Times New Roman"/>
              </a:rPr>
              <a:t>.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4</a:t>
            </a:r>
            <a:r>
              <a:rPr dirty="0" sz="1100">
                <a:solidFill>
                  <a:srgbClr val="002763"/>
                </a:solidFill>
                <a:latin typeface="Latin Modern Math"/>
                <a:cs typeface="Latin Modern Math"/>
              </a:rPr>
              <a:t>%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2414395"/>
            <a:ext cx="281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This can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verified using a graphing</a:t>
            </a: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7975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Next</a:t>
            </a:r>
            <a:r>
              <a:rPr dirty="0" sz="1200" spc="-70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Steps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7446" y="2950381"/>
            <a:ext cx="294640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19/19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332" y="497710"/>
            <a:ext cx="1614170" cy="7334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635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Read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3-2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40"/>
              </a:spcBef>
              <a:buChar char="•"/>
              <a:tabLst>
                <a:tab pos="189865" algn="l"/>
              </a:tabLst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Watch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Video Lesson</a:t>
            </a:r>
            <a:r>
              <a:rPr dirty="0" sz="1100" spc="-6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#6</a:t>
            </a:r>
            <a:endParaRPr sz="1100">
              <a:latin typeface="LM Sans 10"/>
              <a:cs typeface="LM Sans 10"/>
            </a:endParaRPr>
          </a:p>
          <a:p>
            <a:pPr marL="189230" indent="-177165">
              <a:lnSpc>
                <a:spcPct val="100000"/>
              </a:lnSpc>
              <a:spcBef>
                <a:spcPts val="535"/>
              </a:spcBef>
              <a:buChar char="•"/>
              <a:tabLst>
                <a:tab pos="18986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Complete Assignment</a:t>
            </a:r>
            <a:r>
              <a:rPr dirty="0" sz="1100" spc="-6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008275"/>
            <a:ext cx="1257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Thanks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</a:t>
            </a:r>
            <a:r>
              <a:rPr dirty="0" sz="1100" spc="-7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watching!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214503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Measures of Central</a:t>
            </a:r>
            <a:r>
              <a:rPr dirty="0" spc="-30"/>
              <a:t> </a:t>
            </a:r>
            <a:r>
              <a:rPr dirty="0" spc="-2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4975225" cy="2529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When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you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think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about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taking an average, what comes to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mind?</a:t>
            </a:r>
            <a:endParaRPr sz="1100">
              <a:latin typeface="LM Sans 10"/>
              <a:cs typeface="LM Sans 10"/>
            </a:endParaRPr>
          </a:p>
          <a:p>
            <a:pPr marL="12700" marR="1277620">
              <a:lnSpc>
                <a:spcPct val="159400"/>
              </a:lnSpc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It turns out, there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are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several methods of obtaining an average.  In this lesson, </a:t>
            </a:r>
            <a:r>
              <a:rPr dirty="0" sz="1100" spc="-25">
                <a:solidFill>
                  <a:srgbClr val="002763"/>
                </a:solidFill>
                <a:latin typeface="LM Sans 10"/>
                <a:cs typeface="LM Sans 10"/>
              </a:rPr>
              <a:t>we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look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at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four: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830"/>
              </a:spcBef>
              <a:buChar char="•"/>
              <a:tabLst>
                <a:tab pos="290195" algn="l"/>
              </a:tabLst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Median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Char char="•"/>
              <a:tabLst>
                <a:tab pos="290195" algn="l"/>
              </a:tabLst>
            </a:pP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Mode</a:t>
            </a:r>
            <a:endParaRPr sz="1100">
              <a:latin typeface="LM Sans 10"/>
              <a:cs typeface="LM Sans 10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Char char="•"/>
              <a:tabLst>
                <a:tab pos="290195" algn="l"/>
              </a:tabLst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Midrange</a:t>
            </a:r>
            <a:endParaRPr sz="1100">
              <a:latin typeface="LM Sans 10"/>
              <a:cs typeface="LM Sans 10"/>
            </a:endParaRPr>
          </a:p>
          <a:p>
            <a:pPr marL="12700" marR="97790">
              <a:lnSpc>
                <a:spcPct val="118000"/>
              </a:lnSpc>
              <a:spcBef>
                <a:spcPts val="600"/>
              </a:spcBef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We’ll learn formulas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each of these, but a graphing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calculator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will save us time in  performing the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computations.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I will </a:t>
            </a:r>
            <a:r>
              <a:rPr dirty="0" sz="1100" spc="10">
                <a:solidFill>
                  <a:srgbClr val="002763"/>
                </a:solidFill>
                <a:latin typeface="LM Sans 10"/>
                <a:cs typeface="LM Sans 10"/>
              </a:rPr>
              <a:t>be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using the TI-84 Plus in this video, but I have also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made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 video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showing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you 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how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to use a Casio to perform the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computations.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193" y="2965969"/>
            <a:ext cx="2406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3/19</a:t>
            </a:r>
            <a:endParaRPr sz="800">
              <a:latin typeface="LM Sans 8"/>
              <a:cs typeface="LM Sans 8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873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Ungrouped</a:t>
            </a:r>
            <a:r>
              <a:rPr dirty="0" sz="1200" spc="-4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2606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people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associate “average” with</a:t>
            </a:r>
            <a:r>
              <a:rPr dirty="0" sz="1100" spc="-5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6197"/>
            <a:ext cx="1873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Mean </a:t>
            </a:r>
            <a:r>
              <a:rPr dirty="0" sz="1200" spc="-20" b="1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dirty="0" sz="1200" b="1">
                <a:solidFill>
                  <a:srgbClr val="FFFFFF"/>
                </a:solidFill>
                <a:latin typeface="LM Sans 10"/>
                <a:cs typeface="LM Sans 10"/>
              </a:rPr>
              <a:t>Ungrouped</a:t>
            </a:r>
            <a:r>
              <a:rPr dirty="0" sz="1200" spc="-45" b="1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endParaRPr sz="120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66030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people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associate “average” with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compute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ungrouped data set, add up all the data values and</a:t>
            </a:r>
            <a:r>
              <a:rPr dirty="0" sz="1100" spc="-8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divide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sum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values in the data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6197"/>
            <a:ext cx="187388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Mean </a:t>
            </a:r>
            <a:r>
              <a:rPr dirty="0" spc="-20"/>
              <a:t>for </a:t>
            </a:r>
            <a:r>
              <a:rPr dirty="0"/>
              <a:t>Ungrouped</a:t>
            </a:r>
            <a:r>
              <a:rPr dirty="0" spc="-45"/>
              <a:t> </a:t>
            </a:r>
            <a:r>
              <a:rPr dirty="0" spc="-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29334"/>
            <a:ext cx="5066030" cy="657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Most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people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associate “average” with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dirty="0" sz="1100" spc="-55">
                <a:solidFill>
                  <a:srgbClr val="002763"/>
                </a:solidFill>
                <a:latin typeface="LM Sans 10"/>
                <a:cs typeface="LM Sans 10"/>
              </a:rPr>
              <a:t>To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compute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for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 ungrouped data set, add up all the data values and</a:t>
            </a:r>
            <a:r>
              <a:rPr dirty="0" sz="1100" spc="-8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divide  the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sum 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by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number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of values in the data</a:t>
            </a:r>
            <a:r>
              <a:rPr dirty="0" sz="110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set.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2197" y="1338033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42">
            <a:solidFill>
              <a:srgbClr val="0027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270696"/>
            <a:ext cx="1226185" cy="42164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5">
                <a:solidFill>
                  <a:srgbClr val="002763"/>
                </a:solidFill>
                <a:latin typeface="LM Sans 10"/>
                <a:cs typeface="LM Sans 10"/>
              </a:rPr>
              <a:t>Mathematically, </a:t>
            </a: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r>
              <a:rPr dirty="0" sz="1100" spc="-75" i="1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population</a:t>
            </a:r>
            <a:r>
              <a:rPr dirty="0" sz="1100" spc="-2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mean.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1193" y="2950381"/>
            <a:ext cx="240665" cy="17399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800" spc="-5">
                <a:solidFill>
                  <a:srgbClr val="002763"/>
                </a:solidFill>
                <a:latin typeface="LM Sans 8"/>
                <a:cs typeface="LM Sans 8"/>
              </a:rPr>
              <a:t>4/19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154" y="1208606"/>
            <a:ext cx="89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2610" y="1397379"/>
            <a:ext cx="97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solidFill>
                  <a:srgbClr val="002763"/>
                </a:solid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812" y="1104695"/>
            <a:ext cx="2769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4280" algn="l"/>
              </a:tabLst>
            </a:pP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</a:t>
            </a:r>
            <a:r>
              <a:rPr dirty="0" sz="1100" spc="365">
                <a:solidFill>
                  <a:srgbClr val="002763"/>
                </a:solidFill>
                <a:latin typeface="Times New Roman"/>
                <a:cs typeface="Times New Roman"/>
              </a:rPr>
              <a:t>	</a:t>
            </a:r>
            <a:r>
              <a:rPr dirty="0" u="sng" sz="1100" spc="36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∑</a:t>
            </a:r>
            <a:r>
              <a:rPr dirty="0" u="sng" sz="1100" spc="85">
                <a:solidFill>
                  <a:srgbClr val="002763"/>
                </a:solidFill>
                <a:uFill>
                  <a:solidFill>
                    <a:srgbClr val="002763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5866" y="1397379"/>
            <a:ext cx="123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002763"/>
                </a:solid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938" y="1302332"/>
            <a:ext cx="3391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394585" algn="l"/>
              </a:tabLst>
            </a:pP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 sample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mean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and</a:t>
            </a:r>
            <a:r>
              <a:rPr dirty="0" sz="1100" spc="30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20" i="1">
                <a:solidFill>
                  <a:srgbClr val="002763"/>
                </a:solidFill>
                <a:latin typeface="Times New Roman"/>
                <a:cs typeface="Times New Roman"/>
              </a:rPr>
              <a:t>µ</a:t>
            </a:r>
            <a:r>
              <a:rPr dirty="0" sz="1100" spc="30" i="1">
                <a:solidFill>
                  <a:srgbClr val="002763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02763"/>
                </a:solidFill>
                <a:latin typeface="Latin Modern Math"/>
                <a:cs typeface="Latin Modern Math"/>
              </a:rPr>
              <a:t>=	</a:t>
            </a:r>
            <a:r>
              <a:rPr dirty="0" baseline="37878" sz="1650" spc="-15" i="1">
                <a:solidFill>
                  <a:srgbClr val="002763"/>
                </a:solidFill>
                <a:latin typeface="LM Sans 10"/>
                <a:cs typeface="LM Sans 10"/>
              </a:rPr>
              <a:t>X </a:t>
            </a:r>
            <a:r>
              <a:rPr dirty="0" sz="1100" spc="-10">
                <a:solidFill>
                  <a:srgbClr val="002763"/>
                </a:solidFill>
                <a:latin typeface="LM Sans 10"/>
                <a:cs typeface="LM Sans 10"/>
              </a:rPr>
              <a:t>represents</a:t>
            </a:r>
            <a:r>
              <a:rPr dirty="0" sz="1100" spc="75">
                <a:solidFill>
                  <a:srgbClr val="002763"/>
                </a:solidFill>
                <a:latin typeface="LM Sans 10"/>
                <a:cs typeface="LM Sans 10"/>
              </a:rPr>
              <a:t> </a:t>
            </a:r>
            <a:r>
              <a:rPr dirty="0" sz="1100" spc="-5">
                <a:solidFill>
                  <a:srgbClr val="002763"/>
                </a:solidFill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Jacob Ayers</dc:creator>
  <dc:title>Measures of Central Tendency - Section 3-1</dc:title>
  <dcterms:created xsi:type="dcterms:W3CDTF">2021-01-24T15:25:36Z</dcterms:created>
  <dcterms:modified xsi:type="dcterms:W3CDTF">2021-01-24T15:25:36Z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2021-01-24T00:00:00Z</vt:filetime>
  </property>
</Properties>
</file>