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7B47C-2B9F-4A2D-8C64-F7EF3BD5AB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BDF493-D8A5-49D3-8CC9-9075BE9349BE}">
      <dgm:prSet/>
      <dgm:spPr/>
      <dgm:t>
        <a:bodyPr/>
        <a:lstStyle/>
        <a:p>
          <a:r>
            <a:rPr lang="en-US" dirty="0"/>
            <a:t>Question: What state characteristics influence </a:t>
          </a:r>
          <a:r>
            <a:rPr lang="en-US"/>
            <a:t>their respective </a:t>
          </a:r>
          <a:r>
            <a:rPr lang="en-US" dirty="0"/>
            <a:t>college enrollment rate?  </a:t>
          </a:r>
        </a:p>
      </dgm:t>
    </dgm:pt>
    <dgm:pt modelId="{C6F2497A-4E1E-442E-8EDC-FA74329E60E5}" type="parTrans" cxnId="{DA850E4D-C34A-48F8-90CD-7117852A6541}">
      <dgm:prSet/>
      <dgm:spPr/>
      <dgm:t>
        <a:bodyPr/>
        <a:lstStyle/>
        <a:p>
          <a:endParaRPr lang="en-US"/>
        </a:p>
      </dgm:t>
    </dgm:pt>
    <dgm:pt modelId="{AE984C49-CCB1-4BE5-9961-DE2B4F92F3FA}" type="sibTrans" cxnId="{DA850E4D-C34A-48F8-90CD-7117852A6541}">
      <dgm:prSet/>
      <dgm:spPr/>
      <dgm:t>
        <a:bodyPr/>
        <a:lstStyle/>
        <a:p>
          <a:endParaRPr lang="en-US"/>
        </a:p>
      </dgm:t>
    </dgm:pt>
    <dgm:pt modelId="{0AB15AED-453B-4113-BA29-00DD5616A5C7}">
      <dgm:prSet/>
      <dgm:spPr/>
      <dgm:t>
        <a:bodyPr/>
        <a:lstStyle/>
        <a:p>
          <a:r>
            <a:rPr lang="en-US"/>
            <a:t>Context: Lumina Foundation published a report stating the importance of hitting 60% postsecondary credential attainment by 2025. 46/50 states have “signed on” in an effort to meet this goal.</a:t>
          </a:r>
        </a:p>
      </dgm:t>
    </dgm:pt>
    <dgm:pt modelId="{52AFDC44-C455-4524-A2AB-65EC17F87C81}" type="parTrans" cxnId="{785840AC-37D7-47E5-B085-684C3736EF5C}">
      <dgm:prSet/>
      <dgm:spPr/>
      <dgm:t>
        <a:bodyPr/>
        <a:lstStyle/>
        <a:p>
          <a:endParaRPr lang="en-US"/>
        </a:p>
      </dgm:t>
    </dgm:pt>
    <dgm:pt modelId="{95354454-B634-4C94-BA17-B0FBF23A8287}" type="sibTrans" cxnId="{785840AC-37D7-47E5-B085-684C3736EF5C}">
      <dgm:prSet/>
      <dgm:spPr/>
      <dgm:t>
        <a:bodyPr/>
        <a:lstStyle/>
        <a:p>
          <a:endParaRPr lang="en-US"/>
        </a:p>
      </dgm:t>
    </dgm:pt>
    <dgm:pt modelId="{8B2308C9-3E82-49BC-B789-96D52E63B5AB}">
      <dgm:prSet/>
      <dgm:spPr/>
      <dgm:t>
        <a:bodyPr/>
        <a:lstStyle/>
        <a:p>
          <a:r>
            <a:rPr lang="en-US"/>
            <a:t>MVR Model: Avg </a:t>
          </a:r>
          <a:r>
            <a:rPr lang="en-US" b="0" i="0"/>
            <a:t>Enrollment Rate = Constant + HS Grad Rate + Bachelors or More Rate + Median Household Income + Unemployment Rate + State Institutions' Average Admission Rate + Number of Institutions Per Capita + Avg Tuition Rate</a:t>
          </a:r>
          <a:endParaRPr lang="en-US"/>
        </a:p>
      </dgm:t>
    </dgm:pt>
    <dgm:pt modelId="{8FE73FBE-3E37-404C-A960-069585C01C0A}" type="parTrans" cxnId="{6DE37CFF-F9A2-4994-9377-BB7A526EF1E4}">
      <dgm:prSet/>
      <dgm:spPr/>
      <dgm:t>
        <a:bodyPr/>
        <a:lstStyle/>
        <a:p>
          <a:endParaRPr lang="en-US"/>
        </a:p>
      </dgm:t>
    </dgm:pt>
    <dgm:pt modelId="{32062A5E-1243-45A1-BB48-DB762E292BCF}" type="sibTrans" cxnId="{6DE37CFF-F9A2-4994-9377-BB7A526EF1E4}">
      <dgm:prSet/>
      <dgm:spPr/>
      <dgm:t>
        <a:bodyPr/>
        <a:lstStyle/>
        <a:p>
          <a:endParaRPr lang="en-US"/>
        </a:p>
      </dgm:t>
    </dgm:pt>
    <dgm:pt modelId="{A9CEFBFA-5672-453D-904A-5F421D05B3B9}">
      <dgm:prSet/>
      <dgm:spPr/>
      <dgm:t>
        <a:bodyPr/>
        <a:lstStyle/>
        <a:p>
          <a:r>
            <a:rPr lang="en-US"/>
            <a:t>Unit of Analysis: States + DC</a:t>
          </a:r>
        </a:p>
      </dgm:t>
    </dgm:pt>
    <dgm:pt modelId="{BE3967CF-B687-4EA5-8352-F32ED5BADFE7}" type="parTrans" cxnId="{AC6CD5AE-EE71-4667-B0F2-E12EE28A58D6}">
      <dgm:prSet/>
      <dgm:spPr/>
      <dgm:t>
        <a:bodyPr/>
        <a:lstStyle/>
        <a:p>
          <a:endParaRPr lang="en-US"/>
        </a:p>
      </dgm:t>
    </dgm:pt>
    <dgm:pt modelId="{51636057-A614-48D9-8FED-6721EDB8A009}" type="sibTrans" cxnId="{AC6CD5AE-EE71-4667-B0F2-E12EE28A58D6}">
      <dgm:prSet/>
      <dgm:spPr/>
      <dgm:t>
        <a:bodyPr/>
        <a:lstStyle/>
        <a:p>
          <a:endParaRPr lang="en-US"/>
        </a:p>
      </dgm:t>
    </dgm:pt>
    <dgm:pt modelId="{CC797DE6-609B-4742-ABF3-75153EC6CA9F}" type="pres">
      <dgm:prSet presAssocID="{B627B47C-2B9F-4A2D-8C64-F7EF3BD5AB90}" presName="linear" presStyleCnt="0">
        <dgm:presLayoutVars>
          <dgm:animLvl val="lvl"/>
          <dgm:resizeHandles val="exact"/>
        </dgm:presLayoutVars>
      </dgm:prSet>
      <dgm:spPr/>
    </dgm:pt>
    <dgm:pt modelId="{FBCDEF17-5E92-47AE-AAE8-BE4E04F7767C}" type="pres">
      <dgm:prSet presAssocID="{9FBDF493-D8A5-49D3-8CC9-9075BE9349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D505CB-8DDA-4E75-BD5B-D74F7160C8C8}" type="pres">
      <dgm:prSet presAssocID="{AE984C49-CCB1-4BE5-9961-DE2B4F92F3FA}" presName="spacer" presStyleCnt="0"/>
      <dgm:spPr/>
    </dgm:pt>
    <dgm:pt modelId="{A123D247-C0A4-4FE6-84BC-EED23DD18BBD}" type="pres">
      <dgm:prSet presAssocID="{0AB15AED-453B-4113-BA29-00DD5616A5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CC0BAA-228E-4203-849F-6E10439E60DF}" type="pres">
      <dgm:prSet presAssocID="{95354454-B634-4C94-BA17-B0FBF23A8287}" presName="spacer" presStyleCnt="0"/>
      <dgm:spPr/>
    </dgm:pt>
    <dgm:pt modelId="{98FD00AF-D20D-437E-9780-DA906CAAA97D}" type="pres">
      <dgm:prSet presAssocID="{8B2308C9-3E82-49BC-B789-96D52E63B5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A0B450-6E28-400F-904D-FEE6C0A58194}" type="pres">
      <dgm:prSet presAssocID="{32062A5E-1243-45A1-BB48-DB762E292BCF}" presName="spacer" presStyleCnt="0"/>
      <dgm:spPr/>
    </dgm:pt>
    <dgm:pt modelId="{191D4A5E-0464-4CA4-ACD8-40BEFD37DEA5}" type="pres">
      <dgm:prSet presAssocID="{A9CEFBFA-5672-453D-904A-5F421D05B3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1EAF12-0923-4972-A3F4-82A09118A8F8}" type="presOf" srcId="{B627B47C-2B9F-4A2D-8C64-F7EF3BD5AB90}" destId="{CC797DE6-609B-4742-ABF3-75153EC6CA9F}" srcOrd="0" destOrd="0" presId="urn:microsoft.com/office/officeart/2005/8/layout/vList2"/>
    <dgm:cxn modelId="{4B5ACA37-7BFD-476F-872B-56A322937EE2}" type="presOf" srcId="{9FBDF493-D8A5-49D3-8CC9-9075BE9349BE}" destId="{FBCDEF17-5E92-47AE-AAE8-BE4E04F7767C}" srcOrd="0" destOrd="0" presId="urn:microsoft.com/office/officeart/2005/8/layout/vList2"/>
    <dgm:cxn modelId="{DA850E4D-C34A-48F8-90CD-7117852A6541}" srcId="{B627B47C-2B9F-4A2D-8C64-F7EF3BD5AB90}" destId="{9FBDF493-D8A5-49D3-8CC9-9075BE9349BE}" srcOrd="0" destOrd="0" parTransId="{C6F2497A-4E1E-442E-8EDC-FA74329E60E5}" sibTransId="{AE984C49-CCB1-4BE5-9961-DE2B4F92F3FA}"/>
    <dgm:cxn modelId="{86134D56-21DC-47CC-B99E-7434916E4E88}" type="presOf" srcId="{8B2308C9-3E82-49BC-B789-96D52E63B5AB}" destId="{98FD00AF-D20D-437E-9780-DA906CAAA97D}" srcOrd="0" destOrd="0" presId="urn:microsoft.com/office/officeart/2005/8/layout/vList2"/>
    <dgm:cxn modelId="{AB86707A-7AC9-46A7-AAF9-3F1CECD2D5D1}" type="presOf" srcId="{0AB15AED-453B-4113-BA29-00DD5616A5C7}" destId="{A123D247-C0A4-4FE6-84BC-EED23DD18BBD}" srcOrd="0" destOrd="0" presId="urn:microsoft.com/office/officeart/2005/8/layout/vList2"/>
    <dgm:cxn modelId="{25C92C99-5C60-44AC-A748-C0C9080E821C}" type="presOf" srcId="{A9CEFBFA-5672-453D-904A-5F421D05B3B9}" destId="{191D4A5E-0464-4CA4-ACD8-40BEFD37DEA5}" srcOrd="0" destOrd="0" presId="urn:microsoft.com/office/officeart/2005/8/layout/vList2"/>
    <dgm:cxn modelId="{785840AC-37D7-47E5-B085-684C3736EF5C}" srcId="{B627B47C-2B9F-4A2D-8C64-F7EF3BD5AB90}" destId="{0AB15AED-453B-4113-BA29-00DD5616A5C7}" srcOrd="1" destOrd="0" parTransId="{52AFDC44-C455-4524-A2AB-65EC17F87C81}" sibTransId="{95354454-B634-4C94-BA17-B0FBF23A8287}"/>
    <dgm:cxn modelId="{AC6CD5AE-EE71-4667-B0F2-E12EE28A58D6}" srcId="{B627B47C-2B9F-4A2D-8C64-F7EF3BD5AB90}" destId="{A9CEFBFA-5672-453D-904A-5F421D05B3B9}" srcOrd="3" destOrd="0" parTransId="{BE3967CF-B687-4EA5-8352-F32ED5BADFE7}" sibTransId="{51636057-A614-48D9-8FED-6721EDB8A009}"/>
    <dgm:cxn modelId="{6DE37CFF-F9A2-4994-9377-BB7A526EF1E4}" srcId="{B627B47C-2B9F-4A2D-8C64-F7EF3BD5AB90}" destId="{8B2308C9-3E82-49BC-B789-96D52E63B5AB}" srcOrd="2" destOrd="0" parTransId="{8FE73FBE-3E37-404C-A960-069585C01C0A}" sibTransId="{32062A5E-1243-45A1-BB48-DB762E292BCF}"/>
    <dgm:cxn modelId="{D8719F7F-9873-4D86-8C40-DB93D04F67FB}" type="presParOf" srcId="{CC797DE6-609B-4742-ABF3-75153EC6CA9F}" destId="{FBCDEF17-5E92-47AE-AAE8-BE4E04F7767C}" srcOrd="0" destOrd="0" presId="urn:microsoft.com/office/officeart/2005/8/layout/vList2"/>
    <dgm:cxn modelId="{8967E131-C9C9-497E-88D4-1D60E323AC62}" type="presParOf" srcId="{CC797DE6-609B-4742-ABF3-75153EC6CA9F}" destId="{D8D505CB-8DDA-4E75-BD5B-D74F7160C8C8}" srcOrd="1" destOrd="0" presId="urn:microsoft.com/office/officeart/2005/8/layout/vList2"/>
    <dgm:cxn modelId="{F8913662-D965-4B3B-8E25-43805D676354}" type="presParOf" srcId="{CC797DE6-609B-4742-ABF3-75153EC6CA9F}" destId="{A123D247-C0A4-4FE6-84BC-EED23DD18BBD}" srcOrd="2" destOrd="0" presId="urn:microsoft.com/office/officeart/2005/8/layout/vList2"/>
    <dgm:cxn modelId="{15BDD843-6382-4BFF-8D70-02BB7FC01CEC}" type="presParOf" srcId="{CC797DE6-609B-4742-ABF3-75153EC6CA9F}" destId="{BECC0BAA-228E-4203-849F-6E10439E60DF}" srcOrd="3" destOrd="0" presId="urn:microsoft.com/office/officeart/2005/8/layout/vList2"/>
    <dgm:cxn modelId="{67CEF736-EA21-435A-8B03-91AF687C2284}" type="presParOf" srcId="{CC797DE6-609B-4742-ABF3-75153EC6CA9F}" destId="{98FD00AF-D20D-437E-9780-DA906CAAA97D}" srcOrd="4" destOrd="0" presId="urn:microsoft.com/office/officeart/2005/8/layout/vList2"/>
    <dgm:cxn modelId="{57797E16-811B-4D7A-9FCF-6C9E537E69FB}" type="presParOf" srcId="{CC797DE6-609B-4742-ABF3-75153EC6CA9F}" destId="{B4A0B450-6E28-400F-904D-FEE6C0A58194}" srcOrd="5" destOrd="0" presId="urn:microsoft.com/office/officeart/2005/8/layout/vList2"/>
    <dgm:cxn modelId="{E4D632F1-2D69-4F64-9373-A82B5DA6833D}" type="presParOf" srcId="{CC797DE6-609B-4742-ABF3-75153EC6CA9F}" destId="{191D4A5E-0464-4CA4-ACD8-40BEFD37DE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DEF17-5E92-47AE-AAE8-BE4E04F7767C}">
      <dsp:nvSpPr>
        <dsp:cNvPr id="0" name=""/>
        <dsp:cNvSpPr/>
      </dsp:nvSpPr>
      <dsp:spPr>
        <a:xfrm>
          <a:off x="0" y="86822"/>
          <a:ext cx="10515600" cy="10055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Question: What state characteristics influence </a:t>
          </a:r>
          <a:r>
            <a:rPr lang="en-US" sz="1800" kern="1200"/>
            <a:t>their respective </a:t>
          </a:r>
          <a:r>
            <a:rPr lang="en-US" sz="1800" kern="1200" dirty="0"/>
            <a:t>college enrollment rate?  </a:t>
          </a:r>
        </a:p>
      </dsp:txBody>
      <dsp:txXfrm>
        <a:off x="49087" y="135909"/>
        <a:ext cx="10417426" cy="907369"/>
      </dsp:txXfrm>
    </dsp:sp>
    <dsp:sp modelId="{A123D247-C0A4-4FE6-84BC-EED23DD18BBD}">
      <dsp:nvSpPr>
        <dsp:cNvPr id="0" name=""/>
        <dsp:cNvSpPr/>
      </dsp:nvSpPr>
      <dsp:spPr>
        <a:xfrm>
          <a:off x="0" y="1144205"/>
          <a:ext cx="10515600" cy="100554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Context: Lumina Foundation published a report stating the importance of hitting 60% postsecondary credential attainment by 2025. 46/50 states have “signed on” in an effort to meet this goal.</a:t>
          </a:r>
        </a:p>
      </dsp:txBody>
      <dsp:txXfrm>
        <a:off x="49087" y="1193292"/>
        <a:ext cx="10417426" cy="907369"/>
      </dsp:txXfrm>
    </dsp:sp>
    <dsp:sp modelId="{98FD00AF-D20D-437E-9780-DA906CAAA97D}">
      <dsp:nvSpPr>
        <dsp:cNvPr id="0" name=""/>
        <dsp:cNvSpPr/>
      </dsp:nvSpPr>
      <dsp:spPr>
        <a:xfrm>
          <a:off x="0" y="2201589"/>
          <a:ext cx="10515600" cy="100554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MVR Model: Avg </a:t>
          </a:r>
          <a:r>
            <a:rPr lang="en-US" sz="1800" b="0" i="0" kern="1200"/>
            <a:t>Enrollment Rate = Constant + HS Grad Rate + Bachelors or More Rate + Median Household Income + Unemployment Rate + State Institutions' Average Admission Rate + Number of Institutions Per Capita + Avg Tuition Rate</a:t>
          </a:r>
          <a:endParaRPr lang="en-US" sz="1800" kern="1200"/>
        </a:p>
      </dsp:txBody>
      <dsp:txXfrm>
        <a:off x="49087" y="2250676"/>
        <a:ext cx="10417426" cy="907369"/>
      </dsp:txXfrm>
    </dsp:sp>
    <dsp:sp modelId="{191D4A5E-0464-4CA4-ACD8-40BEFD37DEA5}">
      <dsp:nvSpPr>
        <dsp:cNvPr id="0" name=""/>
        <dsp:cNvSpPr/>
      </dsp:nvSpPr>
      <dsp:spPr>
        <a:xfrm>
          <a:off x="0" y="3258972"/>
          <a:ext cx="10515600" cy="100554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Unit of Analysis: States + DC</a:t>
          </a:r>
        </a:p>
      </dsp:txBody>
      <dsp:txXfrm>
        <a:off x="49087" y="3308059"/>
        <a:ext cx="10417426" cy="907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107D-7465-415D-BD30-B4C7F16B6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55A6C-5AE5-41D3-B484-6C60C523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07E1-00E3-45E9-808F-21CECD9B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4F8F-8448-42CF-93C7-FC06472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6FD2-86C7-454E-A271-EEDD73C0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6349-E041-4104-8906-1DF04ED5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18BD3-CD51-49D2-A222-2E0AFF11C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8EF9-844F-493B-A5F4-923CCD84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ECB1-CFAA-4E8C-8FB1-FE378462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727C-00E4-458E-9607-6EDD9D78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AD628-1039-4708-A46D-A25C3960F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1EC74-0CFD-448B-AF98-28FBB7AB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30F9-4CFF-4FF6-B4EB-6793738D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BAA68-6D33-4ACA-8763-E15398E6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E420-5815-4CA1-8190-BCD1320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8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3C0C-38B7-44E8-A9AE-3DC113BC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AFE9-9242-4017-BE3A-E8DE8C49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2672-D61F-4BC6-A471-67461E95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287F-C835-4EB6-9B28-52AD9D31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392B8-398D-4124-9FBC-EB62B69D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0C08-7FCF-49B7-991E-4D217F02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486BE-0D9E-48D9-B042-D81A0185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7233-D00A-43A4-9F82-F45DE3EA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B8B4-DD29-450D-A91C-76F44A41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E3D8C-AFBB-4FF9-B40A-B4D9EB41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8150-612D-465C-915A-E0381DE1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7C8-9C3F-423A-85EA-089132AC8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0DF71-0E27-43D7-A4D6-1B620A6E8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7A437-7AF5-476E-8EB8-B30EA177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D1F08-7EDB-4494-BF87-04033A08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41A47-30F2-4A0F-8056-A4D99C29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CA8E-56CA-4666-BDE6-247126A3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B3AF2-00D8-4597-82D1-73CCF528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1AECC-4B72-47EF-9E9C-0D7F89049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37CC6-5CDC-4ABF-974D-07D70B3E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0C48E-50E6-4DE2-83ED-748BEF0F7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FF4D4-EF64-44CD-A9B1-3CB82FB7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842C2-5915-4475-BA77-AA9AF35C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95D2E-CDCE-4096-94DF-021BA9CA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CF34-E19B-428A-ADF2-F3815C0F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14806-78E5-4C19-81AF-4FEB057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0842A-576C-4BDB-9790-D4A43704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E68C2-C2C8-4527-9826-1C4D4C8C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9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7D951-BA27-4E6F-98D0-77171A1E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0466C-E2C2-4610-B3C3-62ECCBBD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55C7B-F73E-40CE-8CAD-A3CA9B60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5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849F-CAFB-4CC6-8082-9607E99D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FE3E-0726-4210-AB07-1B4B2FC8C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5DCBC-E00E-412F-AA63-B9AD0D89F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4391-22D1-41DC-932E-B0E439FE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C289F-D776-42AC-9B73-D0BA347A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DA921-AD93-45E0-99DC-E2D60AD1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1ACA-64A7-485C-AD86-EEEAE89D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19AC7-AA1C-4EAF-AB25-49E027BC6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EA2C4-5951-4A3E-A4E6-59D8E684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2FAB5-5283-4E76-8637-196E68C4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73556-3D8C-479D-8D91-6C24E10E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9A62F-2B99-45F4-8E5D-4098C4B1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ACD96-86A4-45CA-BF97-44D06E8C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2985-E47D-4BE0-B804-F763FDFCD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5981-0FFC-4A1A-AC84-B90E359F5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A48C-9061-43A7-9741-EC65B26594C5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BBB1-9130-4787-B3EE-6404E0307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6E97-2023-4F78-A2D3-398787BD1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CD06-93CC-4AA1-8053-E133EB0CD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4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8">
            <a:extLst>
              <a:ext uri="{FF2B5EF4-FFF2-40B4-BE49-F238E27FC236}">
                <a16:creationId xmlns:a16="http://schemas.microsoft.com/office/drawing/2014/main" id="{E7088075-9082-4E3D-8963-F3BE38EEB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0" b="13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F2036-F5C0-489D-9AA3-96CC8E7D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Proposal – John Cayton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BE91F12-FF76-4B99-B70C-939E78BAC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803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306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91C90-9D50-4271-BB3A-05A85EB6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Data Sources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D3612-A76F-48E6-804B-E8735755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ACS Program Census Data (2015-19)</a:t>
            </a:r>
          </a:p>
          <a:p>
            <a:r>
              <a:rPr lang="en-US" sz="2000"/>
              <a:t>IPEDS (2016-20)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2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Proposal – John Cayton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John Cayton</dc:creator>
  <cp:lastModifiedBy>John Cayton</cp:lastModifiedBy>
  <cp:revision>6</cp:revision>
  <dcterms:created xsi:type="dcterms:W3CDTF">2021-10-24T15:28:25Z</dcterms:created>
  <dcterms:modified xsi:type="dcterms:W3CDTF">2021-10-24T15:53:27Z</dcterms:modified>
</cp:coreProperties>
</file>