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BBD45-D755-EA46-B752-21FA6925488A}">
          <p14:sldIdLst>
            <p14:sldId id="256"/>
            <p14:sldId id="257"/>
            <p14:sldId id="258"/>
            <p14:sldId id="259"/>
            <p14:sldId id="260"/>
            <p14:sldId id="265"/>
            <p14:sldId id="266"/>
            <p14:sldId id="267"/>
            <p14:sldId id="261"/>
            <p14:sldId id="262"/>
            <p14:sldId id="263"/>
            <p14:sldId id="264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4F4A-DE5A-5F4D-86AF-1D5A1B6C1BA3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FE7A-F764-6C47-B644-A3645F569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data was</a:t>
            </a:r>
            <a:r>
              <a:rPr lang="en-US" baseline="0" dirty="0" smtClean="0"/>
              <a:t> used for training </a:t>
            </a:r>
            <a:r>
              <a:rPr lang="en-US" baseline="0" smtClean="0"/>
              <a:t>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FE7A-F764-6C47-B644-A3645F569A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Precision: TP/(TP/FP) percent of predictions</a:t>
            </a:r>
            <a:r>
              <a:rPr lang="en-US" baseline="0" dirty="0" smtClean="0"/>
              <a:t> correct</a:t>
            </a:r>
            <a:endParaRPr lang="en-US" dirty="0" smtClean="0"/>
          </a:p>
          <a:p>
            <a:r>
              <a:rPr lang="en-US" dirty="0" smtClean="0"/>
              <a:t>Recall: TP/(</a:t>
            </a:r>
            <a:r>
              <a:rPr lang="en-US" baseline="0" dirty="0" smtClean="0"/>
              <a:t>TP+FN) percent of positive cases caught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FE7A-F764-6C47-B644-A3645F569A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Precision: TP/(TP/FP) percent of predictions</a:t>
            </a:r>
            <a:r>
              <a:rPr lang="en-US" baseline="0" dirty="0" smtClean="0"/>
              <a:t> correct</a:t>
            </a:r>
            <a:endParaRPr lang="en-US" dirty="0" smtClean="0"/>
          </a:p>
          <a:p>
            <a:r>
              <a:rPr lang="en-US" dirty="0" smtClean="0"/>
              <a:t>Recall: TP/(</a:t>
            </a:r>
            <a:r>
              <a:rPr lang="en-US" baseline="0" dirty="0" smtClean="0"/>
              <a:t>TP+FN) percent of positive cases caught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FE7A-F764-6C47-B644-A3645F569A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May 4,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4,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Query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Bain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40" y="5711393"/>
            <a:ext cx="873852" cy="8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060" y="4493312"/>
            <a:ext cx="8222740" cy="2100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Final Model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Target ~ character count, preposition count, char per word, has a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Target = (</a:t>
            </a:r>
            <a:r>
              <a:rPr lang="en-US" sz="1800" dirty="0" smtClean="0">
                <a:latin typeface="Andale Mono"/>
                <a:cs typeface="Andale Mono"/>
              </a:rPr>
              <a:t>Computers, Entertainment, Information, Living, Online Community, Shopping, Sports</a:t>
            </a:r>
            <a:r>
              <a:rPr lang="en-US" dirty="0" smtClean="0"/>
              <a:t>)</a:t>
            </a:r>
          </a:p>
        </p:txBody>
      </p:sp>
      <p:pic>
        <p:nvPicPr>
          <p:cNvPr id="6" name="Picture 5" descr="Screen Shot 2016-05-03 at 1.0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02519"/>
            <a:ext cx="4964482" cy="26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6-05-03 at 3.00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766"/>
            <a:ext cx="9144000" cy="3540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40280"/>
            <a:ext cx="453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Decision Tree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73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6-05-03 at 3.02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378"/>
            <a:ext cx="9144000" cy="333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535442"/>
            <a:ext cx="522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Neural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35681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outperforms Decision Tree</a:t>
            </a:r>
          </a:p>
          <a:p>
            <a:r>
              <a:rPr lang="en-US" dirty="0" smtClean="0"/>
              <a:t>General structure of the query has some predictive capabilities</a:t>
            </a:r>
          </a:p>
          <a:p>
            <a:r>
              <a:rPr lang="en-US" dirty="0" smtClean="0"/>
              <a:t>More features would be useful (</a:t>
            </a:r>
            <a:r>
              <a:rPr lang="en-US" dirty="0" err="1" smtClean="0"/>
              <a:t>ie</a:t>
            </a:r>
            <a:r>
              <a:rPr lang="en-US" dirty="0" smtClean="0"/>
              <a:t>. session data)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Future Work</a:t>
            </a:r>
          </a:p>
          <a:p>
            <a:r>
              <a:rPr lang="en-US" dirty="0" smtClean="0"/>
              <a:t>Take into account sub-categorizations </a:t>
            </a:r>
          </a:p>
          <a:p>
            <a:r>
              <a:rPr lang="en-US" dirty="0" smtClean="0"/>
              <a:t>More feature generation (parts of speech per query rather than absolute number)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Motivation</a:t>
            </a:r>
          </a:p>
          <a:p>
            <a:pPr marL="0" indent="0">
              <a:buNone/>
            </a:pPr>
            <a:r>
              <a:rPr lang="en-US" sz="3600" dirty="0" smtClean="0"/>
              <a:t>Data Set</a:t>
            </a:r>
          </a:p>
          <a:p>
            <a:pPr marL="274320" lvl="1" indent="0">
              <a:buNone/>
            </a:pPr>
            <a:r>
              <a:rPr lang="en-US" sz="2800" dirty="0" smtClean="0"/>
              <a:t>Feature Generation</a:t>
            </a:r>
          </a:p>
          <a:p>
            <a:pPr marL="274320" lvl="1" indent="0">
              <a:buNone/>
            </a:pPr>
            <a:r>
              <a:rPr lang="en-US" sz="2800" dirty="0" smtClean="0"/>
              <a:t>Data Preprocessing</a:t>
            </a:r>
          </a:p>
          <a:p>
            <a:pPr marL="0" indent="0">
              <a:buNone/>
            </a:pPr>
            <a:r>
              <a:rPr lang="en-US" sz="3600" dirty="0" smtClean="0"/>
              <a:t>Algorithms</a:t>
            </a:r>
          </a:p>
          <a:p>
            <a:pPr marL="0" indent="0">
              <a:buNone/>
            </a:pPr>
            <a:r>
              <a:rPr lang="en-US" sz="3600" dirty="0" smtClean="0"/>
              <a:t>Results</a:t>
            </a:r>
          </a:p>
          <a:p>
            <a:pPr marL="0" indent="0">
              <a:buNone/>
            </a:pPr>
            <a:r>
              <a:rPr lang="en-US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188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an internet user queries the web, results pertaining to that user’s querying interests are desirable.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Web queries are often short (between 1 </a:t>
            </a:r>
            <a:r>
              <a:rPr lang="en-US" smtClean="0"/>
              <a:t>and </a:t>
            </a:r>
            <a:r>
              <a:rPr lang="en-US" smtClean="0"/>
              <a:t>3 </a:t>
            </a:r>
            <a:r>
              <a:rPr lang="en-US" dirty="0" smtClean="0"/>
              <a:t>words)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Individual words can be ambiguous without any context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5-03 at 9.3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58653"/>
            <a:ext cx="7964617" cy="5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 </a:t>
            </a:r>
          </a:p>
          <a:p>
            <a:pPr marL="0" indent="0">
              <a:buNone/>
            </a:pPr>
            <a:r>
              <a:rPr lang="en-US" dirty="0" smtClean="0"/>
              <a:t>Can algorithms predict predefined categories for a user’s query?</a:t>
            </a:r>
            <a:endParaRPr lang="en-US" dirty="0"/>
          </a:p>
        </p:txBody>
      </p:sp>
      <p:pic>
        <p:nvPicPr>
          <p:cNvPr id="11" name="Content Placeholder 10" descr="Screen Shot 2016-05-03 at 10.41.06 A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8" b="-19715"/>
          <a:stretch/>
        </p:blipFill>
        <p:spPr/>
      </p:pic>
    </p:spTree>
    <p:extLst>
      <p:ext uri="{BB962C8B-B14F-4D97-AF65-F5344CB8AC3E}">
        <p14:creationId xmlns:p14="http://schemas.microsoft.com/office/powerpoint/2010/main" val="40801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2400 Queries </a:t>
            </a:r>
          </a:p>
          <a:p>
            <a:pPr marL="0" indent="0">
              <a:buNone/>
            </a:pPr>
            <a:r>
              <a:rPr lang="en-US" dirty="0" smtClean="0"/>
              <a:t>Up to 5 manually assigned categories labels/query</a:t>
            </a:r>
          </a:p>
          <a:p>
            <a:pPr marL="0" indent="0">
              <a:buNone/>
            </a:pPr>
            <a:r>
              <a:rPr lang="en-US" dirty="0" smtClean="0"/>
              <a:t>7 super-categories = </a:t>
            </a:r>
            <a:r>
              <a:rPr lang="en-US" sz="1800" dirty="0">
                <a:latin typeface="Andale Mono"/>
                <a:cs typeface="Andale Mono"/>
              </a:rPr>
              <a:t>Computers, Entertainment, Information, Living, Online Community, Shopping, Sports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6-05-03 at 10.09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" y="3630466"/>
            <a:ext cx="8855124" cy="26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Counted the number of words in a query</a:t>
            </a:r>
          </a:p>
          <a:p>
            <a:r>
              <a:rPr lang="en-US" dirty="0" smtClean="0"/>
              <a:t>Number of characters</a:t>
            </a:r>
          </a:p>
          <a:p>
            <a:r>
              <a:rPr lang="en-US" dirty="0" smtClean="0"/>
              <a:t>Number of characters per word</a:t>
            </a:r>
          </a:p>
          <a:p>
            <a:r>
              <a:rPr lang="en-US" dirty="0" smtClean="0"/>
              <a:t>Number of nouns</a:t>
            </a:r>
          </a:p>
          <a:p>
            <a:r>
              <a:rPr lang="en-US" dirty="0" smtClean="0"/>
              <a:t>Number of prepositions</a:t>
            </a:r>
          </a:p>
          <a:p>
            <a:r>
              <a:rPr lang="en-US" dirty="0" smtClean="0"/>
              <a:t>Number of verbs</a:t>
            </a:r>
          </a:p>
          <a:p>
            <a:r>
              <a:rPr lang="en-US" dirty="0" smtClean="0"/>
              <a:t>Whether or not the query contained a number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Libraries: </a:t>
            </a:r>
            <a:r>
              <a:rPr lang="en-US" dirty="0" smtClean="0">
                <a:latin typeface="Andale Mono"/>
                <a:cs typeface="Andale Mono"/>
              </a:rPr>
              <a:t>pandas, </a:t>
            </a:r>
            <a:r>
              <a:rPr lang="en-US" dirty="0" err="1" smtClean="0">
                <a:latin typeface="Andale Mono"/>
                <a:cs typeface="Andale Mono"/>
              </a:rPr>
              <a:t>numpy</a:t>
            </a:r>
            <a:r>
              <a:rPr lang="en-US" dirty="0" smtClean="0">
                <a:latin typeface="Andale Mono"/>
                <a:cs typeface="Andale Mono"/>
              </a:rPr>
              <a:t>, re, </a:t>
            </a:r>
            <a:r>
              <a:rPr lang="en-US" dirty="0" err="1" smtClean="0">
                <a:latin typeface="Andale Mono"/>
                <a:cs typeface="Andale Mono"/>
              </a:rPr>
              <a:t>nltk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26" y="2024585"/>
            <a:ext cx="2137274" cy="2137274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16" y="5004090"/>
            <a:ext cx="2647751" cy="11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Words per Query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Meanings Assigned to Query</a:t>
            </a:r>
            <a:endParaRPr lang="en-US" dirty="0"/>
          </a:p>
        </p:txBody>
      </p:sp>
      <p:pic>
        <p:nvPicPr>
          <p:cNvPr id="4" name="Picture 3" descr="meaning_count_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2554817"/>
            <a:ext cx="3931920" cy="2697876"/>
          </a:xfrm>
          <a:prstGeom prst="rect">
            <a:avLst/>
          </a:prstGeom>
        </p:spPr>
      </p:pic>
      <p:pic>
        <p:nvPicPr>
          <p:cNvPr id="5" name="Picture 4" descr="word_count_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817"/>
            <a:ext cx="3931920" cy="2697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2910" y="5342315"/>
            <a:ext cx="35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Mean: 	</a:t>
            </a:r>
            <a:r>
              <a:rPr lang="fi-FI" dirty="0" smtClean="0"/>
              <a:t>2.53875</a:t>
            </a:r>
          </a:p>
          <a:p>
            <a:r>
              <a:rPr lang="fi-FI" dirty="0" smtClean="0"/>
              <a:t>Median: 	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63492" y="5342315"/>
            <a:ext cx="362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Mean: 	</a:t>
            </a:r>
            <a:r>
              <a:rPr lang="nb-NO" dirty="0" smtClean="0"/>
              <a:t>3.302917</a:t>
            </a:r>
          </a:p>
          <a:p>
            <a:r>
              <a:rPr lang="nb-NO" dirty="0" smtClean="0"/>
              <a:t>Median: 	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super-categories assigned to each query</a:t>
            </a:r>
          </a:p>
          <a:p>
            <a:pPr lvl="1"/>
            <a:r>
              <a:rPr lang="en-US" dirty="0" smtClean="0"/>
              <a:t>Remember, those were (</a:t>
            </a:r>
            <a:r>
              <a:rPr lang="en-US" dirty="0">
                <a:latin typeface="Andale Mono"/>
                <a:cs typeface="Andale Mono"/>
              </a:rPr>
              <a:t>Computers, Entertainment, Information, Living, Online Community, Shopping, </a:t>
            </a:r>
            <a:r>
              <a:rPr lang="en-US" dirty="0" smtClean="0">
                <a:latin typeface="Andale Mono"/>
                <a:cs typeface="Andale Mono"/>
              </a:rPr>
              <a:t>Sports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create separate columns for each category (7 new columns)</a:t>
            </a:r>
          </a:p>
          <a:p>
            <a:r>
              <a:rPr lang="en-US" dirty="0" smtClean="0"/>
              <a:t>Assign</a:t>
            </a:r>
            <a:r>
              <a:rPr lang="en-US" dirty="0" smtClean="0">
                <a:latin typeface="Andale Mono"/>
                <a:cs typeface="Andale Mono"/>
              </a:rPr>
              <a:t> true </a:t>
            </a:r>
            <a:r>
              <a:rPr lang="en-US" dirty="0" smtClean="0"/>
              <a:t>for that column where the query is classified as such and a </a:t>
            </a:r>
            <a:r>
              <a:rPr lang="en-US" dirty="0" smtClean="0">
                <a:latin typeface="Andale Mono"/>
                <a:cs typeface="Andale Mono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97906"/>
            <a:ext cx="8229600" cy="65183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rpart</a:t>
            </a:r>
            <a:r>
              <a:rPr lang="en-US" dirty="0" smtClean="0"/>
              <a:t> package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3086100"/>
            <a:ext cx="3932238" cy="639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Decision Tree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68303" y="4249738"/>
            <a:ext cx="3932238" cy="639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rgbClr val="D2533C"/>
                </a:solidFill>
              </a:rPr>
              <a:t>Neural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68303" y="4735513"/>
            <a:ext cx="8432800" cy="17764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nnet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/>
              <a:t>5-fold Cross Validation</a:t>
            </a:r>
          </a:p>
          <a:p>
            <a:pPr marL="0" indent="0">
              <a:buNone/>
            </a:pPr>
            <a:r>
              <a:rPr lang="en-US" dirty="0" smtClean="0"/>
              <a:t>Runs for 100 iterations (default) or until error is no longer decreasing</a:t>
            </a:r>
            <a:endParaRPr lang="en-US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58" y="2061369"/>
            <a:ext cx="2639459" cy="2049462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57200" y="1744799"/>
            <a:ext cx="5105146" cy="134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Multi-label classification transformed into a binary classification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Andale Mono"/>
                <a:cs typeface="Andale Mono"/>
              </a:rPr>
              <a:t>mlr</a:t>
            </a:r>
            <a:r>
              <a:rPr lang="en-US" dirty="0" smtClean="0"/>
              <a:t> package </a:t>
            </a:r>
          </a:p>
        </p:txBody>
      </p:sp>
    </p:spTree>
    <p:extLst>
      <p:ext uri="{BB962C8B-B14F-4D97-AF65-F5344CB8AC3E}">
        <p14:creationId xmlns:p14="http://schemas.microsoft.com/office/powerpoint/2010/main" val="3733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570</TotalTime>
  <Words>418</Words>
  <Application>Microsoft Macintosh PowerPoint</Application>
  <PresentationFormat>On-screen Show (4:3)</PresentationFormat>
  <Paragraphs>80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Web Query Categorization</vt:lpstr>
      <vt:lpstr>Outline</vt:lpstr>
      <vt:lpstr>Motivation</vt:lpstr>
      <vt:lpstr>Motivation</vt:lpstr>
      <vt:lpstr>Data Set</vt:lpstr>
      <vt:lpstr>Feature Generation</vt:lpstr>
      <vt:lpstr>PowerPoint Presentation</vt:lpstr>
      <vt:lpstr>Preprocessing</vt:lpstr>
      <vt:lpstr>Algorithms</vt:lpstr>
      <vt:lpstr>Feature Selection </vt:lpstr>
      <vt:lpstr>Results</vt:lpstr>
      <vt:lpstr>Results</vt:lpstr>
      <vt:lpstr>Conclusion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Query Categorization</dc:title>
  <dc:creator>James Bain</dc:creator>
  <cp:lastModifiedBy>James Bain</cp:lastModifiedBy>
  <cp:revision>44</cp:revision>
  <dcterms:created xsi:type="dcterms:W3CDTF">2016-05-03T13:23:11Z</dcterms:created>
  <dcterms:modified xsi:type="dcterms:W3CDTF">2016-05-04T20:17:36Z</dcterms:modified>
</cp:coreProperties>
</file>