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AD3A-1E6A-4C91-A3D4-044B0CA0353B}" type="datetimeFigureOut">
              <a:rPr lang="en-US" smtClean="0"/>
              <a:t>04-Sep-16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31-ED18-4CA2-AD17-162FDE0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8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AD3A-1E6A-4C91-A3D4-044B0CA0353B}" type="datetimeFigureOut">
              <a:rPr lang="en-US" smtClean="0"/>
              <a:t>04-Sep-16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31-ED18-4CA2-AD17-162FDE0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3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AD3A-1E6A-4C91-A3D4-044B0CA0353B}" type="datetimeFigureOut">
              <a:rPr lang="en-US" smtClean="0"/>
              <a:t>04-Sep-16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31-ED18-4CA2-AD17-162FDE0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AD3A-1E6A-4C91-A3D4-044B0CA0353B}" type="datetimeFigureOut">
              <a:rPr lang="en-US" smtClean="0"/>
              <a:t>04-Sep-16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31-ED18-4CA2-AD17-162FDE0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AD3A-1E6A-4C91-A3D4-044B0CA0353B}" type="datetimeFigureOut">
              <a:rPr lang="en-US" smtClean="0"/>
              <a:t>04-Sep-16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31-ED18-4CA2-AD17-162FDE0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3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AD3A-1E6A-4C91-A3D4-044B0CA0353B}" type="datetimeFigureOut">
              <a:rPr lang="en-US" smtClean="0"/>
              <a:t>04-Sep-16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31-ED18-4CA2-AD17-162FDE0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AD3A-1E6A-4C91-A3D4-044B0CA0353B}" type="datetimeFigureOut">
              <a:rPr lang="en-US" smtClean="0"/>
              <a:t>04-Sep-16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31-ED18-4CA2-AD17-162FDE0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AD3A-1E6A-4C91-A3D4-044B0CA0353B}" type="datetimeFigureOut">
              <a:rPr lang="en-US" smtClean="0"/>
              <a:t>04-Sep-16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31-ED18-4CA2-AD17-162FDE0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AD3A-1E6A-4C91-A3D4-044B0CA0353B}" type="datetimeFigureOut">
              <a:rPr lang="en-US" smtClean="0"/>
              <a:t>04-Sep-16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31-ED18-4CA2-AD17-162FDE0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6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AD3A-1E6A-4C91-A3D4-044B0CA0353B}" type="datetimeFigureOut">
              <a:rPr lang="en-US" smtClean="0"/>
              <a:t>04-Sep-16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31-ED18-4CA2-AD17-162FDE0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AD3A-1E6A-4C91-A3D4-044B0CA0353B}" type="datetimeFigureOut">
              <a:rPr lang="en-US" smtClean="0"/>
              <a:t>04-Sep-16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0831-ED18-4CA2-AD17-162FDE0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AD3A-1E6A-4C91-A3D4-044B0CA0353B}" type="datetimeFigureOut">
              <a:rPr lang="en-US" smtClean="0"/>
              <a:t>04-Sep-16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0831-ED18-4CA2-AD17-162FDE0A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2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54336" y="2431202"/>
            <a:ext cx="59436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GB" sz="1200" dirty="0">
                <a:latin typeface="SimSun" pitchFamily="2" charset="-122"/>
                <a:ea typeface="SimSun" pitchFamily="2" charset="-122"/>
              </a:rPr>
              <a:t>The car passes the crossing as the </a:t>
            </a:r>
            <a:r>
              <a:rPr lang="en-GB" sz="1200" dirty="0" smtClean="0">
                <a:latin typeface="SimSun" pitchFamily="2" charset="-122"/>
                <a:ea typeface="SimSun" pitchFamily="2" charset="-122"/>
              </a:rPr>
              <a:t>barriers </a:t>
            </a:r>
            <a:r>
              <a:rPr lang="en-GB" sz="1200" dirty="0">
                <a:latin typeface="SimSun" pitchFamily="2" charset="-122"/>
                <a:ea typeface="SimSun" pitchFamily="2" charset="-122"/>
              </a:rPr>
              <a:t>go down. Gabriel looks out from the car with fastened seatbelt. A train passes by the </a:t>
            </a:r>
            <a:r>
              <a:rPr lang="en-GB" sz="1200" dirty="0" smtClean="0">
                <a:latin typeface="SimSun" pitchFamily="2" charset="-122"/>
                <a:ea typeface="SimSun" pitchFamily="2" charset="-122"/>
              </a:rPr>
              <a:t>hills.</a:t>
            </a:r>
            <a:endParaRPr lang="en-GB" sz="1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5362529" y="2957723"/>
            <a:ext cx="515489" cy="951450"/>
          </a:xfrm>
          <a:prstGeom prst="rightArrow">
            <a:avLst>
              <a:gd name="adj1" fmla="val 28643"/>
              <a:gd name="adj2" fmla="val 5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495300" y="554380"/>
            <a:ext cx="10281220" cy="2474570"/>
          </a:xfrm>
          <a:prstGeom prst="roundRect">
            <a:avLst>
              <a:gd name="adj" fmla="val 607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4636" y="55438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video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4636" y="206187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text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 rot="5400000">
            <a:off x="2713438" y="3394332"/>
            <a:ext cx="338931" cy="4101385"/>
          </a:xfrm>
          <a:prstGeom prst="rightBrace">
            <a:avLst>
              <a:gd name="adj1" fmla="val 29460"/>
              <a:gd name="adj2" fmla="val 47468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504929" y="5617329"/>
            <a:ext cx="341661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 smtClean="0"/>
              <a:t>Sentence: </a:t>
            </a:r>
            <a:r>
              <a:rPr lang="en-GB" sz="1200" dirty="0" smtClean="0">
                <a:latin typeface="SimSun" pitchFamily="2" charset="-122"/>
                <a:ea typeface="SimSun" pitchFamily="2" charset="-122"/>
              </a:rPr>
              <a:t>The </a:t>
            </a:r>
            <a:r>
              <a:rPr lang="en-GB" sz="1200" dirty="0">
                <a:latin typeface="SimSun" pitchFamily="2" charset="-122"/>
                <a:ea typeface="SimSun" pitchFamily="2" charset="-122"/>
              </a:rPr>
              <a:t>car passes the crossing as the </a:t>
            </a:r>
            <a:r>
              <a:rPr lang="en-GB" sz="1200" dirty="0" smtClean="0">
                <a:latin typeface="SimSun" pitchFamily="2" charset="-122"/>
                <a:ea typeface="SimSun" pitchFamily="2" charset="-122"/>
              </a:rPr>
              <a:t>barriers </a:t>
            </a:r>
            <a:r>
              <a:rPr lang="en-GB" sz="1200" dirty="0">
                <a:latin typeface="SimSun" pitchFamily="2" charset="-122"/>
                <a:ea typeface="SimSun" pitchFamily="2" charset="-122"/>
              </a:rPr>
              <a:t>go down.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Timestamp: 02’03</a:t>
            </a:r>
            <a:r>
              <a:rPr lang="en-US" sz="1200" dirty="0"/>
              <a:t>’’ – 02’06</a:t>
            </a:r>
            <a:r>
              <a:rPr lang="en-US" sz="1200" dirty="0" smtClean="0"/>
              <a:t>’’</a:t>
            </a:r>
            <a:endParaRPr lang="en-GB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60045" y="5617329"/>
            <a:ext cx="265254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/>
              <a:t>Sentence: </a:t>
            </a:r>
            <a:r>
              <a:rPr lang="en-GB" sz="1200" dirty="0" smtClean="0">
                <a:latin typeface="SimSun" pitchFamily="2" charset="-122"/>
                <a:ea typeface="SimSun" pitchFamily="2" charset="-122"/>
              </a:rPr>
              <a:t>Gabriel </a:t>
            </a:r>
            <a:r>
              <a:rPr lang="en-GB" sz="1200" dirty="0">
                <a:latin typeface="SimSun" pitchFamily="2" charset="-122"/>
                <a:ea typeface="SimSun" pitchFamily="2" charset="-122"/>
              </a:rPr>
              <a:t>looks out from the car with fastened seatbelt.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Timestamp: 02’06’’ – 02’08</a:t>
            </a:r>
            <a:r>
              <a:rPr lang="en-US" sz="1200" dirty="0" smtClean="0"/>
              <a:t>’’</a:t>
            </a:r>
            <a:endParaRPr lang="en-GB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058150" y="5617329"/>
            <a:ext cx="245748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/>
              <a:t>Sentence: </a:t>
            </a:r>
            <a:r>
              <a:rPr lang="en-GB" sz="1200" dirty="0" smtClean="0">
                <a:latin typeface="SimSun" pitchFamily="2" charset="-122"/>
                <a:ea typeface="SimSun" pitchFamily="2" charset="-122"/>
              </a:rPr>
              <a:t>A </a:t>
            </a:r>
            <a:r>
              <a:rPr lang="en-GB" sz="1200" dirty="0">
                <a:latin typeface="SimSun" pitchFamily="2" charset="-122"/>
                <a:ea typeface="SimSun" pitchFamily="2" charset="-122"/>
              </a:rPr>
              <a:t>train passes by the hills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Timestamp: 02’08’’ – 02’11</a:t>
            </a:r>
            <a:r>
              <a:rPr lang="en-US" sz="1200" dirty="0" smtClean="0"/>
              <a:t>’’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71667" y="3876577"/>
            <a:ext cx="61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 (video-sentence alignment with timestamp information)</a:t>
            </a:r>
            <a:endParaRPr lang="en-US" dirty="0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779736" y="989599"/>
            <a:ext cx="9722651" cy="997200"/>
            <a:chOff x="779736" y="1092469"/>
            <a:chExt cx="9722651" cy="9972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6" r="65945" b="3361"/>
            <a:stretch/>
          </p:blipFill>
          <p:spPr>
            <a:xfrm>
              <a:off x="9071583" y="1092469"/>
              <a:ext cx="1430804" cy="9972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6" b="3361"/>
            <a:stretch/>
          </p:blipFill>
          <p:spPr>
            <a:xfrm>
              <a:off x="4933597" y="1092469"/>
              <a:ext cx="4201486" cy="9972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6" b="3361"/>
            <a:stretch/>
          </p:blipFill>
          <p:spPr>
            <a:xfrm>
              <a:off x="779736" y="1092469"/>
              <a:ext cx="4201486" cy="9972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065" y="1229212"/>
              <a:ext cx="1346143" cy="72824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027" y="1229212"/>
              <a:ext cx="1346143" cy="728242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881" y="1229212"/>
              <a:ext cx="1346330" cy="72834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17" y="1229212"/>
              <a:ext cx="1346143" cy="728242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446" y="1229212"/>
              <a:ext cx="1346143" cy="72824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083" y="1229212"/>
              <a:ext cx="1346143" cy="72824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526" y="1229212"/>
              <a:ext cx="1346143" cy="728242"/>
            </a:xfrm>
            <a:prstGeom prst="rect">
              <a:avLst/>
            </a:prstGeom>
          </p:spPr>
        </p:pic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792984" y="4295425"/>
            <a:ext cx="9722651" cy="997200"/>
            <a:chOff x="779736" y="1092469"/>
            <a:chExt cx="9722651" cy="99720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6" r="65945" b="3361"/>
            <a:stretch/>
          </p:blipFill>
          <p:spPr>
            <a:xfrm>
              <a:off x="9071583" y="1092469"/>
              <a:ext cx="1430804" cy="9972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6" b="3361"/>
            <a:stretch/>
          </p:blipFill>
          <p:spPr>
            <a:xfrm>
              <a:off x="4933597" y="1092469"/>
              <a:ext cx="4201486" cy="9972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6" b="3361"/>
            <a:stretch/>
          </p:blipFill>
          <p:spPr>
            <a:xfrm>
              <a:off x="779736" y="1092469"/>
              <a:ext cx="4201486" cy="9972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065" y="1229212"/>
              <a:ext cx="1346143" cy="72824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027" y="1229212"/>
              <a:ext cx="1346143" cy="728242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881" y="1229212"/>
              <a:ext cx="1346330" cy="72834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17" y="1229212"/>
              <a:ext cx="1346143" cy="72824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446" y="1229212"/>
              <a:ext cx="1346143" cy="72824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083" y="1229212"/>
              <a:ext cx="1346143" cy="728242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526" y="1229212"/>
              <a:ext cx="1346143" cy="728242"/>
            </a:xfrm>
            <a:prstGeom prst="rect">
              <a:avLst/>
            </a:prstGeom>
          </p:spPr>
        </p:pic>
      </p:grpSp>
      <p:sp>
        <p:nvSpPr>
          <p:cNvPr id="47" name="Right Brace 46"/>
          <p:cNvSpPr/>
          <p:nvPr/>
        </p:nvSpPr>
        <p:spPr>
          <a:xfrm rot="5400000">
            <a:off x="6173991" y="4075893"/>
            <a:ext cx="338931" cy="2738263"/>
          </a:xfrm>
          <a:prstGeom prst="rightBrace">
            <a:avLst>
              <a:gd name="adj1" fmla="val 29460"/>
              <a:gd name="adj2" fmla="val 47468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Brace 47"/>
          <p:cNvSpPr/>
          <p:nvPr/>
        </p:nvSpPr>
        <p:spPr>
          <a:xfrm rot="5400000">
            <a:off x="8944192" y="4075893"/>
            <a:ext cx="338931" cy="2738263"/>
          </a:xfrm>
          <a:prstGeom prst="rightBrace">
            <a:avLst>
              <a:gd name="adj1" fmla="val 29460"/>
              <a:gd name="adj2" fmla="val 47468"/>
            </a:avLst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ounded Rectangle 48"/>
          <p:cNvSpPr/>
          <p:nvPr/>
        </p:nvSpPr>
        <p:spPr>
          <a:xfrm>
            <a:off x="570686" y="3843973"/>
            <a:ext cx="10281220" cy="2530922"/>
          </a:xfrm>
          <a:prstGeom prst="roundRect">
            <a:avLst>
              <a:gd name="adj" fmla="val 607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51520" y="2348880"/>
            <a:ext cx="4392488" cy="1664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70514" y="2420888"/>
            <a:ext cx="4201486" cy="997200"/>
            <a:chOff x="779736" y="1092469"/>
            <a:chExt cx="4201486" cy="9972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6" b="3361"/>
            <a:stretch/>
          </p:blipFill>
          <p:spPr>
            <a:xfrm>
              <a:off x="779736" y="1092469"/>
              <a:ext cx="4201486" cy="997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065" y="1229212"/>
              <a:ext cx="1346143" cy="72824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027" y="1229212"/>
              <a:ext cx="1346143" cy="72824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881" y="1229212"/>
              <a:ext cx="1346330" cy="728343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/>
        </p:nvSpPr>
        <p:spPr>
          <a:xfrm>
            <a:off x="374857" y="3429000"/>
            <a:ext cx="4150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1600" b="1" dirty="0" smtClean="0">
                <a:latin typeface="SimSun" pitchFamily="2" charset="-122"/>
                <a:ea typeface="SimSun" pitchFamily="2" charset="-122"/>
              </a:rPr>
              <a:t>“The car passes the crossing as the barriers go down”</a:t>
            </a:r>
            <a:endParaRPr lang="en-GB" sz="1600" b="1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97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Disney Research Lab 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Jean-Charles Bazin</dc:creator>
  <cp:lastModifiedBy>Jean-Charles Bazin</cp:lastModifiedBy>
  <cp:revision>1</cp:revision>
  <dcterms:created xsi:type="dcterms:W3CDTF">2016-09-04T17:03:14Z</dcterms:created>
  <dcterms:modified xsi:type="dcterms:W3CDTF">2016-09-04T17:07:46Z</dcterms:modified>
</cp:coreProperties>
</file>