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9" r:id="rId3"/>
    <p:sldId id="264" r:id="rId4"/>
    <p:sldId id="262" r:id="rId5"/>
    <p:sldId id="257" r:id="rId6"/>
    <p:sldId id="258" r:id="rId7"/>
    <p:sldId id="265" r:id="rId8"/>
    <p:sldId id="266" r:id="rId9"/>
    <p:sldId id="274" r:id="rId10"/>
    <p:sldId id="276" r:id="rId11"/>
    <p:sldId id="271"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6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5-17T01:31:03.280"/>
    </inkml:context>
    <inkml:brush xml:id="br0">
      <inkml:brushProperty name="width" value="0.16" units="cm"/>
      <inkml:brushProperty name="height" value="0.32" units="cm"/>
      <inkml:brushProperty name="color" value="#FF00FF"/>
      <inkml:brushProperty name="tip" value="rectangle"/>
      <inkml:brushProperty name="rasterOp" value="maskPen"/>
      <inkml:brushProperty name="ignorePressure" value="1"/>
    </inkml:brush>
  </inkml:definitions>
  <inkml:trace contextRef="#ctx0" brushRef="#br0">5245 6576,'4'-7,"22"-7,28-4,42-4,66-15,98-22,67-13,48-12,80-19,47-14,8-4,38-13,71-40,75-38,50-34,17-29,67-42,38-30,-51 11,-111 46,-136 67,-98 38,-66 30,-57 25,-45 13,1-6,6-11,-11-1,-19 4,0-7,4 1,-18 14,-29 17,-37 17,-46 20,-34 17,-35 19,-28 9,-26 9,-19 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5-17T01:31:04.904"/>
    </inkml:context>
    <inkml:brush xml:id="br0">
      <inkml:brushProperty name="width" value="0.16" units="cm"/>
      <inkml:brushProperty name="height" value="0.32" units="cm"/>
      <inkml:brushProperty name="color" value="#FF00FF"/>
      <inkml:brushProperty name="tip" value="rectangle"/>
      <inkml:brushProperty name="rasterOp" value="maskPen"/>
      <inkml:brushProperty name="ignorePressure" value="1"/>
    </inkml:brush>
  </inkml:definitions>
  <inkml:trace contextRef="#ctx0" brushRef="#br0">5264 3881,'0'-4,"12"-22,22-33,7-17,20-16,18-27,10-18,-3-2,-8 6,-3 9,-8 1,-10 12,-8 2,-2 1,-6 11,-10 19,-10 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5-17T01:31:06.206"/>
    </inkml:context>
    <inkml:brush xml:id="br0">
      <inkml:brushProperty name="width" value="0.16" units="cm"/>
      <inkml:brushProperty name="height" value="0.32" units="cm"/>
      <inkml:brushProperty name="color" value="#FF00FF"/>
      <inkml:brushProperty name="tip" value="rectangle"/>
      <inkml:brushProperty name="rasterOp" value="maskPen"/>
      <inkml:brushProperty name="ignorePressure" value="1"/>
    </inkml:brush>
  </inkml:definitions>
  <inkml:trace contextRef="#ctx0" brushRef="#br0">5252 2700,'0'8,"4"3,6 0,5 1,25 12,34 23,31 19,21 11,19 22,18 15,-2 0,-8-7,-17-8,-24-15,-18-11,-17-15,-17-17,-19-11,-13-12,-6-3,-7-1,-7-3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5146E9-120F-45E7-B02F-7F1E9CC4177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71B44-FFB5-4E22-8AC9-56999F1BAFEE}" type="slidenum">
              <a:rPr lang="en-US" smtClean="0"/>
              <a:t>‹#›</a:t>
            </a:fld>
            <a:endParaRPr lang="en-US"/>
          </a:p>
        </p:txBody>
      </p:sp>
    </p:spTree>
    <p:extLst>
      <p:ext uri="{BB962C8B-B14F-4D97-AF65-F5344CB8AC3E}">
        <p14:creationId xmlns:p14="http://schemas.microsoft.com/office/powerpoint/2010/main" val="256336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5146E9-120F-45E7-B02F-7F1E9CC4177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71B44-FFB5-4E22-8AC9-56999F1BAFEE}" type="slidenum">
              <a:rPr lang="en-US" smtClean="0"/>
              <a:t>‹#›</a:t>
            </a:fld>
            <a:endParaRPr lang="en-US"/>
          </a:p>
        </p:txBody>
      </p:sp>
    </p:spTree>
    <p:extLst>
      <p:ext uri="{BB962C8B-B14F-4D97-AF65-F5344CB8AC3E}">
        <p14:creationId xmlns:p14="http://schemas.microsoft.com/office/powerpoint/2010/main" val="52114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5146E9-120F-45E7-B02F-7F1E9CC4177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71B44-FFB5-4E22-8AC9-56999F1BAFEE}" type="slidenum">
              <a:rPr lang="en-US" smtClean="0"/>
              <a:t>‹#›</a:t>
            </a:fld>
            <a:endParaRPr lang="en-US"/>
          </a:p>
        </p:txBody>
      </p:sp>
    </p:spTree>
    <p:extLst>
      <p:ext uri="{BB962C8B-B14F-4D97-AF65-F5344CB8AC3E}">
        <p14:creationId xmlns:p14="http://schemas.microsoft.com/office/powerpoint/2010/main" val="49670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5146E9-120F-45E7-B02F-7F1E9CC4177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71B44-FFB5-4E22-8AC9-56999F1BAFEE}" type="slidenum">
              <a:rPr lang="en-US" smtClean="0"/>
              <a:t>‹#›</a:t>
            </a:fld>
            <a:endParaRPr lang="en-US"/>
          </a:p>
        </p:txBody>
      </p:sp>
    </p:spTree>
    <p:extLst>
      <p:ext uri="{BB962C8B-B14F-4D97-AF65-F5344CB8AC3E}">
        <p14:creationId xmlns:p14="http://schemas.microsoft.com/office/powerpoint/2010/main" val="342439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5146E9-120F-45E7-B02F-7F1E9CC4177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71B44-FFB5-4E22-8AC9-56999F1BAFEE}" type="slidenum">
              <a:rPr lang="en-US" smtClean="0"/>
              <a:t>‹#›</a:t>
            </a:fld>
            <a:endParaRPr lang="en-US"/>
          </a:p>
        </p:txBody>
      </p:sp>
    </p:spTree>
    <p:extLst>
      <p:ext uri="{BB962C8B-B14F-4D97-AF65-F5344CB8AC3E}">
        <p14:creationId xmlns:p14="http://schemas.microsoft.com/office/powerpoint/2010/main" val="396377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5146E9-120F-45E7-B02F-7F1E9CC41774}"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71B44-FFB5-4E22-8AC9-56999F1BAFEE}" type="slidenum">
              <a:rPr lang="en-US" smtClean="0"/>
              <a:t>‹#›</a:t>
            </a:fld>
            <a:endParaRPr lang="en-US"/>
          </a:p>
        </p:txBody>
      </p:sp>
    </p:spTree>
    <p:extLst>
      <p:ext uri="{BB962C8B-B14F-4D97-AF65-F5344CB8AC3E}">
        <p14:creationId xmlns:p14="http://schemas.microsoft.com/office/powerpoint/2010/main" val="79057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5146E9-120F-45E7-B02F-7F1E9CC41774}" type="datetimeFigureOut">
              <a:rPr lang="en-US" smtClean="0"/>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71B44-FFB5-4E22-8AC9-56999F1BAFEE}" type="slidenum">
              <a:rPr lang="en-US" smtClean="0"/>
              <a:t>‹#›</a:t>
            </a:fld>
            <a:endParaRPr lang="en-US"/>
          </a:p>
        </p:txBody>
      </p:sp>
    </p:spTree>
    <p:extLst>
      <p:ext uri="{BB962C8B-B14F-4D97-AF65-F5344CB8AC3E}">
        <p14:creationId xmlns:p14="http://schemas.microsoft.com/office/powerpoint/2010/main" val="201338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5146E9-120F-45E7-B02F-7F1E9CC41774}" type="datetimeFigureOut">
              <a:rPr lang="en-US" smtClean="0"/>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71B44-FFB5-4E22-8AC9-56999F1BAFEE}" type="slidenum">
              <a:rPr lang="en-US" smtClean="0"/>
              <a:t>‹#›</a:t>
            </a:fld>
            <a:endParaRPr lang="en-US"/>
          </a:p>
        </p:txBody>
      </p:sp>
    </p:spTree>
    <p:extLst>
      <p:ext uri="{BB962C8B-B14F-4D97-AF65-F5344CB8AC3E}">
        <p14:creationId xmlns:p14="http://schemas.microsoft.com/office/powerpoint/2010/main" val="408042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146E9-120F-45E7-B02F-7F1E9CC41774}" type="datetimeFigureOut">
              <a:rPr lang="en-US" smtClean="0"/>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71B44-FFB5-4E22-8AC9-56999F1BAFEE}" type="slidenum">
              <a:rPr lang="en-US" smtClean="0"/>
              <a:t>‹#›</a:t>
            </a:fld>
            <a:endParaRPr lang="en-US"/>
          </a:p>
        </p:txBody>
      </p:sp>
    </p:spTree>
    <p:extLst>
      <p:ext uri="{BB962C8B-B14F-4D97-AF65-F5344CB8AC3E}">
        <p14:creationId xmlns:p14="http://schemas.microsoft.com/office/powerpoint/2010/main" val="119688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5146E9-120F-45E7-B02F-7F1E9CC41774}"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71B44-FFB5-4E22-8AC9-56999F1BAFEE}" type="slidenum">
              <a:rPr lang="en-US" smtClean="0"/>
              <a:t>‹#›</a:t>
            </a:fld>
            <a:endParaRPr lang="en-US"/>
          </a:p>
        </p:txBody>
      </p:sp>
    </p:spTree>
    <p:extLst>
      <p:ext uri="{BB962C8B-B14F-4D97-AF65-F5344CB8AC3E}">
        <p14:creationId xmlns:p14="http://schemas.microsoft.com/office/powerpoint/2010/main" val="396836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5146E9-120F-45E7-B02F-7F1E9CC41774}"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71B44-FFB5-4E22-8AC9-56999F1BAFEE}" type="slidenum">
              <a:rPr lang="en-US" smtClean="0"/>
              <a:t>‹#›</a:t>
            </a:fld>
            <a:endParaRPr lang="en-US"/>
          </a:p>
        </p:txBody>
      </p:sp>
    </p:spTree>
    <p:extLst>
      <p:ext uri="{BB962C8B-B14F-4D97-AF65-F5344CB8AC3E}">
        <p14:creationId xmlns:p14="http://schemas.microsoft.com/office/powerpoint/2010/main" val="329695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146E9-120F-45E7-B02F-7F1E9CC41774}" type="datetimeFigureOut">
              <a:rPr lang="en-US" smtClean="0"/>
              <a:t>5/18/2017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71B44-FFB5-4E22-8AC9-56999F1BAFEE}" type="slidenum">
              <a:rPr lang="en-US" smtClean="0"/>
              <a:t>‹#›</a:t>
            </a:fld>
            <a:endParaRPr lang="en-US"/>
          </a:p>
        </p:txBody>
      </p:sp>
    </p:spTree>
    <p:extLst>
      <p:ext uri="{BB962C8B-B14F-4D97-AF65-F5344CB8AC3E}">
        <p14:creationId xmlns:p14="http://schemas.microsoft.com/office/powerpoint/2010/main" val="3351551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repository.cmu.edu/cgi/viewcontent.cgi?article=1586&amp;context=compsci" TargetMode="External"/><Relationship Id="rId2" Type="http://schemas.openxmlformats.org/officeDocument/2006/relationships/hyperlink" Target="https://www.mapbox.com/blog/polygon-cent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Sweep_line_algorith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traight_skeleto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“Point Nemo” or “Pole of Inaccessibility”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0598" y="1924664"/>
            <a:ext cx="6050804" cy="4153260"/>
          </a:xfrm>
        </p:spPr>
      </p:pic>
    </p:spTree>
    <p:extLst>
      <p:ext uri="{BB962C8B-B14F-4D97-AF65-F5344CB8AC3E}">
        <p14:creationId xmlns:p14="http://schemas.microsoft.com/office/powerpoint/2010/main" val="409336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“Grow” the circle until it hits the polygon</a:t>
            </a:r>
          </a:p>
        </p:txBody>
      </p:sp>
      <p:sp>
        <p:nvSpPr>
          <p:cNvPr id="5" name="TextBox 4"/>
          <p:cNvSpPr txBox="1"/>
          <p:nvPr/>
        </p:nvSpPr>
        <p:spPr>
          <a:xfrm>
            <a:off x="1201138" y="5380672"/>
            <a:ext cx="9789723" cy="1477328"/>
          </a:xfrm>
          <a:prstGeom prst="rect">
            <a:avLst/>
          </a:prstGeom>
          <a:noFill/>
        </p:spPr>
        <p:txBody>
          <a:bodyPr wrap="square" rtlCol="0">
            <a:spAutoFit/>
          </a:bodyPr>
          <a:lstStyle/>
          <a:p>
            <a:pPr algn="ctr"/>
            <a:r>
              <a:rPr lang="en-US" dirty="0"/>
              <a:t>The side of the bounding box that isn’t on the polygon will need to conceptually “swing out” to find the first point the circle will bump into as it grows.  You will either find a point in this yellow region marked above (sort vertices based on angle they create with that corner of the bounding box) or the circle will grow to hit an edge from that corner of the original bounding box.  This also provides a maximum angle to sweep when looking for points in the yellow.</a:t>
            </a:r>
          </a:p>
        </p:txBody>
      </p:sp>
      <p:pic>
        <p:nvPicPr>
          <p:cNvPr id="6" name="Picture 5"/>
          <p:cNvPicPr>
            <a:picLocks noChangeAspect="1"/>
          </p:cNvPicPr>
          <p:nvPr/>
        </p:nvPicPr>
        <p:blipFill>
          <a:blip r:embed="rId2"/>
          <a:stretch>
            <a:fillRect/>
          </a:stretch>
        </p:blipFill>
        <p:spPr>
          <a:xfrm>
            <a:off x="2633472" y="1690688"/>
            <a:ext cx="6255659" cy="3805579"/>
          </a:xfrm>
          <a:prstGeom prst="rect">
            <a:avLst/>
          </a:prstGeom>
        </p:spPr>
      </p:pic>
    </p:spTree>
    <p:extLst>
      <p:ext uri="{BB962C8B-B14F-4D97-AF65-F5344CB8AC3E}">
        <p14:creationId xmlns:p14="http://schemas.microsoft.com/office/powerpoint/2010/main" val="49948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2: Use spatial trees</a:t>
            </a:r>
          </a:p>
        </p:txBody>
      </p:sp>
      <p:sp>
        <p:nvSpPr>
          <p:cNvPr id="3" name="Content Placeholder 2"/>
          <p:cNvSpPr>
            <a:spLocks noGrp="1"/>
          </p:cNvSpPr>
          <p:nvPr>
            <p:ph idx="1"/>
          </p:nvPr>
        </p:nvSpPr>
        <p:spPr/>
        <p:txBody>
          <a:bodyPr>
            <a:normAutofit fontScale="92500" lnSpcReduction="20000"/>
          </a:bodyPr>
          <a:lstStyle/>
          <a:p>
            <a:r>
              <a:rPr lang="en-US" dirty="0"/>
              <a:t>You can store the data in spatial trees and form a “binary search” on the candidate regions recursively until the region is smaller than the desired precision.  </a:t>
            </a:r>
          </a:p>
          <a:p>
            <a:r>
              <a:rPr lang="en-US" dirty="0"/>
              <a:t>If a precise, decimal point is needed, you can then perform any of the previous methods on the region found to limit the size of the data set.</a:t>
            </a:r>
          </a:p>
          <a:p>
            <a:r>
              <a:rPr lang="en-US" dirty="0"/>
              <a:t>For an intro: </a:t>
            </a:r>
            <a:r>
              <a:rPr lang="en-US" dirty="0">
                <a:hlinkClick r:id="rId2"/>
              </a:rPr>
              <a:t>https://www.mapbox.com/blog/polygon-center/</a:t>
            </a:r>
            <a:endParaRPr lang="en-US" dirty="0"/>
          </a:p>
          <a:p>
            <a:r>
              <a:rPr lang="en-US" dirty="0"/>
              <a:t>This technique is trivial to parallelize!</a:t>
            </a:r>
          </a:p>
          <a:p>
            <a:r>
              <a:rPr lang="en-US" dirty="0"/>
              <a:t>The linked page uses quadtrees.  There’s potential to use R-Trees instead with efficient Bulk-Loading based on Hilbert Curves to greatly speed up parsing and loading the data from the challenge into the tree: </a:t>
            </a:r>
            <a:r>
              <a:rPr lang="en-US" dirty="0">
                <a:hlinkClick r:id="rId3"/>
              </a:rPr>
              <a:t>http://repository.cmu.edu/cgi/viewcontent.cgi?article=1586&amp;context=compsci</a:t>
            </a: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9387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3: </a:t>
            </a:r>
            <a:r>
              <a:rPr lang="en-US" dirty="0" err="1"/>
              <a:t>Voronoi</a:t>
            </a:r>
            <a:r>
              <a:rPr lang="en-US" dirty="0"/>
              <a:t> Diagram/Delaunay Triangulation</a:t>
            </a:r>
          </a:p>
        </p:txBody>
      </p:sp>
      <p:sp>
        <p:nvSpPr>
          <p:cNvPr id="3" name="Content Placeholder 2"/>
          <p:cNvSpPr>
            <a:spLocks noGrp="1"/>
          </p:cNvSpPr>
          <p:nvPr>
            <p:ph idx="1"/>
          </p:nvPr>
        </p:nvSpPr>
        <p:spPr/>
        <p:txBody>
          <a:bodyPr/>
          <a:lstStyle/>
          <a:p>
            <a:r>
              <a:rPr lang="en-US" dirty="0"/>
              <a:t>Construct a </a:t>
            </a:r>
            <a:r>
              <a:rPr lang="en-US" dirty="0" err="1"/>
              <a:t>Voronoi</a:t>
            </a:r>
            <a:r>
              <a:rPr lang="en-US" dirty="0"/>
              <a:t> Diagram of the EDGES of the polygon</a:t>
            </a:r>
          </a:p>
          <a:p>
            <a:pPr lvl="1"/>
            <a:r>
              <a:rPr lang="en-US" dirty="0"/>
              <a:t>The edges will be every point from the challenge input</a:t>
            </a:r>
          </a:p>
          <a:p>
            <a:pPr lvl="1"/>
            <a:r>
              <a:rPr lang="en-US" dirty="0"/>
              <a:t>The challenge’s input format lends itself to this approach because it doesn’t need to be transformed into a polygon first!</a:t>
            </a:r>
          </a:p>
          <a:p>
            <a:r>
              <a:rPr lang="en-US" dirty="0"/>
              <a:t>I’d use the sweep line algorithm from a previous challenge: </a:t>
            </a:r>
            <a:r>
              <a:rPr lang="en-US" dirty="0">
                <a:hlinkClick r:id="rId2"/>
              </a:rPr>
              <a:t>https://en.wikipedia.org/wiki/Sweep_line_algorithm</a:t>
            </a:r>
            <a:endParaRPr lang="en-US" dirty="0"/>
          </a:p>
          <a:p>
            <a:r>
              <a:rPr lang="en-US" dirty="0"/>
              <a:t>The Nemo Point is at the vertex inside the polygon with the largest radius!</a:t>
            </a:r>
          </a:p>
        </p:txBody>
      </p:sp>
    </p:spTree>
    <p:extLst>
      <p:ext uri="{BB962C8B-B14F-4D97-AF65-F5344CB8AC3E}">
        <p14:creationId xmlns:p14="http://schemas.microsoft.com/office/powerpoint/2010/main" val="358041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Flood Fill: Start from outside and visit EVERY location until nothing remains.  The last point that remains is the answer!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4408" y="1926568"/>
            <a:ext cx="6043184" cy="4168501"/>
          </a:xfrm>
        </p:spPr>
      </p:pic>
      <mc:AlternateContent xmlns:mc="http://schemas.openxmlformats.org/markup-compatibility/2006" xmlns:p14="http://schemas.microsoft.com/office/powerpoint/2010/main">
        <mc:Choice Requires="p14">
          <p:contentPart p14:bwMode="auto" r:id="rId3">
            <p14:nvContentPartPr>
              <p14:cNvPr id="16" name="Ink 15"/>
              <p14:cNvContentPartPr/>
              <p14:nvPr/>
            </p14:nvContentPartPr>
            <p14:xfrm>
              <a:off x="6585358" y="2002076"/>
              <a:ext cx="5164704" cy="1840320"/>
            </p14:xfrm>
          </p:contentPart>
        </mc:Choice>
        <mc:Fallback xmlns="">
          <p:pic>
            <p:nvPicPr>
              <p:cNvPr id="16" name="Ink 15"/>
              <p:cNvPicPr/>
              <p:nvPr/>
            </p:nvPicPr>
            <p:blipFill>
              <a:blip r:embed="rId4"/>
              <a:stretch>
                <a:fillRect/>
              </a:stretch>
            </p:blipFill>
            <p:spPr>
              <a:xfrm>
                <a:off x="6556557" y="1944476"/>
                <a:ext cx="5221946" cy="1955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p14:cNvContentPartPr/>
              <p14:nvPr/>
            </p14:nvContentPartPr>
            <p14:xfrm>
              <a:off x="6611566" y="3189788"/>
              <a:ext cx="312768" cy="573408"/>
            </p14:xfrm>
          </p:contentPart>
        </mc:Choice>
        <mc:Fallback xmlns="">
          <p:pic>
            <p:nvPicPr>
              <p:cNvPr id="17" name="Ink 16"/>
              <p:cNvPicPr/>
              <p:nvPr/>
            </p:nvPicPr>
            <p:blipFill>
              <a:blip r:embed="rId6"/>
              <a:stretch>
                <a:fillRect/>
              </a:stretch>
            </p:blipFill>
            <p:spPr>
              <a:xfrm>
                <a:off x="6582773" y="3132195"/>
                <a:ext cx="369995" cy="68823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p14:cNvContentPartPr/>
              <p14:nvPr/>
            </p14:nvContentPartPr>
            <p14:xfrm>
              <a:off x="6593998" y="3780476"/>
              <a:ext cx="572256" cy="408384"/>
            </p14:xfrm>
          </p:contentPart>
        </mc:Choice>
        <mc:Fallback xmlns="">
          <p:pic>
            <p:nvPicPr>
              <p:cNvPr id="18" name="Ink 17"/>
              <p:cNvPicPr/>
              <p:nvPr/>
            </p:nvPicPr>
            <p:blipFill>
              <a:blip r:embed="rId8"/>
              <a:stretch>
                <a:fillRect/>
              </a:stretch>
            </p:blipFill>
            <p:spPr>
              <a:xfrm>
                <a:off x="6565205" y="3722856"/>
                <a:ext cx="629482" cy="523265"/>
              </a:xfrm>
              <a:prstGeom prst="rect">
                <a:avLst/>
              </a:prstGeom>
            </p:spPr>
          </p:pic>
        </mc:Fallback>
      </mc:AlternateContent>
    </p:spTree>
    <p:extLst>
      <p:ext uri="{BB962C8B-B14F-4D97-AF65-F5344CB8AC3E}">
        <p14:creationId xmlns:p14="http://schemas.microsoft.com/office/powerpoint/2010/main" val="161437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Most techniques skip processing EVERY layer and jump to the best candidate regions quickly</a:t>
            </a:r>
          </a:p>
        </p:txBody>
      </p:sp>
      <p:pic>
        <p:nvPicPr>
          <p:cNvPr id="6" name="Content Placeholder 5" descr="A close up of a building&#10;&#10;Description generated with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0598" y="1918070"/>
            <a:ext cx="6050804" cy="4153260"/>
          </a:xfrm>
        </p:spPr>
      </p:pic>
    </p:spTree>
    <p:extLst>
      <p:ext uri="{BB962C8B-B14F-4D97-AF65-F5344CB8AC3E}">
        <p14:creationId xmlns:p14="http://schemas.microsoft.com/office/powerpoint/2010/main" val="368632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fontScale="90000"/>
          </a:bodyPr>
          <a:lstStyle/>
          <a:p>
            <a:pPr algn="ctr"/>
            <a:r>
              <a:rPr lang="en-US" dirty="0"/>
              <a:t>Method 1: Straight Skeleton</a:t>
            </a:r>
            <a:br>
              <a:rPr lang="en-US" dirty="0"/>
            </a:br>
            <a:r>
              <a:rPr lang="en-US" dirty="0"/>
              <a:t>The Nemo Point lies somewhere near the “top”</a:t>
            </a:r>
          </a:p>
        </p:txBody>
      </p:sp>
      <p:pic>
        <p:nvPicPr>
          <p:cNvPr id="10" name="Content Placeholder 9" descr="A picture containing text&#10;&#10;Description generated with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672" y="2412704"/>
            <a:ext cx="5829805" cy="3368332"/>
          </a:xfrm>
        </p:spPr>
      </p:pic>
      <p:pic>
        <p:nvPicPr>
          <p:cNvPr id="12" name="Picture 11"/>
          <p:cNvPicPr>
            <a:picLocks noChangeAspect="1"/>
          </p:cNvPicPr>
          <p:nvPr/>
        </p:nvPicPr>
        <p:blipFill>
          <a:blip r:embed="rId3"/>
          <a:stretch>
            <a:fillRect/>
          </a:stretch>
        </p:blipFill>
        <p:spPr>
          <a:xfrm>
            <a:off x="6319585" y="1586220"/>
            <a:ext cx="5770815" cy="4154117"/>
          </a:xfrm>
          <a:prstGeom prst="rect">
            <a:avLst/>
          </a:prstGeom>
        </p:spPr>
      </p:pic>
      <p:sp>
        <p:nvSpPr>
          <p:cNvPr id="11" name="TextBox 10"/>
          <p:cNvSpPr txBox="1"/>
          <p:nvPr/>
        </p:nvSpPr>
        <p:spPr>
          <a:xfrm>
            <a:off x="1230923" y="5635869"/>
            <a:ext cx="9759937" cy="923330"/>
          </a:xfrm>
          <a:prstGeom prst="rect">
            <a:avLst/>
          </a:prstGeom>
          <a:noFill/>
        </p:spPr>
        <p:txBody>
          <a:bodyPr wrap="square" rtlCol="0">
            <a:spAutoFit/>
          </a:bodyPr>
          <a:lstStyle/>
          <a:p>
            <a:pPr algn="ctr"/>
            <a:r>
              <a:rPr lang="en-US" dirty="0"/>
              <a:t>The redline is the “top” </a:t>
            </a:r>
          </a:p>
          <a:p>
            <a:pPr algn="ctr"/>
            <a:r>
              <a:rPr lang="en-US" dirty="0"/>
              <a:t>Note: The runtime of this approach depends on the </a:t>
            </a:r>
            <a:r>
              <a:rPr lang="en-US" i="1" dirty="0"/>
              <a:t>number of edge vertices </a:t>
            </a:r>
            <a:r>
              <a:rPr lang="en-US" dirty="0"/>
              <a:t>instead of volume.  This is USUALLY a good thing.</a:t>
            </a:r>
          </a:p>
        </p:txBody>
      </p:sp>
    </p:spTree>
    <p:extLst>
      <p:ext uri="{BB962C8B-B14F-4D97-AF65-F5344CB8AC3E}">
        <p14:creationId xmlns:p14="http://schemas.microsoft.com/office/powerpoint/2010/main" val="7656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are interested in calculating these points.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0615" y="1886560"/>
            <a:ext cx="5890770" cy="4229467"/>
          </a:xfrm>
        </p:spPr>
      </p:pic>
      <p:sp>
        <p:nvSpPr>
          <p:cNvPr id="8" name="TextBox 7"/>
          <p:cNvSpPr txBox="1"/>
          <p:nvPr/>
        </p:nvSpPr>
        <p:spPr>
          <a:xfrm>
            <a:off x="1201138" y="5876611"/>
            <a:ext cx="9789723" cy="646331"/>
          </a:xfrm>
          <a:prstGeom prst="rect">
            <a:avLst/>
          </a:prstGeom>
          <a:noFill/>
        </p:spPr>
        <p:txBody>
          <a:bodyPr wrap="square" rtlCol="0">
            <a:spAutoFit/>
          </a:bodyPr>
          <a:lstStyle/>
          <a:p>
            <a:pPr algn="ctr"/>
            <a:r>
              <a:rPr lang="en-US" dirty="0"/>
              <a:t>I can make more slides if you need help figuring this out.  </a:t>
            </a:r>
          </a:p>
          <a:p>
            <a:pPr algn="ctr"/>
            <a:r>
              <a:rPr lang="en-US" dirty="0"/>
              <a:t>I found the Wikipedia page helpful: </a:t>
            </a:r>
            <a:r>
              <a:rPr lang="en-US" dirty="0">
                <a:hlinkClick r:id="rId3"/>
              </a:rPr>
              <a:t>https://en.wikipedia.org/wiki/Straight_skeleton</a:t>
            </a:r>
            <a:endParaRPr lang="en-US" dirty="0"/>
          </a:p>
        </p:txBody>
      </p:sp>
    </p:spTree>
    <p:extLst>
      <p:ext uri="{BB962C8B-B14F-4D97-AF65-F5344CB8AC3E}">
        <p14:creationId xmlns:p14="http://schemas.microsoft.com/office/powerpoint/2010/main" val="380761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Measure the distance from a vertex to the top</a:t>
            </a:r>
          </a:p>
        </p:txBody>
      </p:sp>
      <p:pic>
        <p:nvPicPr>
          <p:cNvPr id="5" name="Content Placeholder 4" descr="A picture containing text&#10;&#10;Description generated with very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0615" y="1886560"/>
            <a:ext cx="5890770" cy="4229467"/>
          </a:xfrm>
        </p:spPr>
      </p:pic>
    </p:spTree>
    <p:extLst>
      <p:ext uri="{BB962C8B-B14F-4D97-AF65-F5344CB8AC3E}">
        <p14:creationId xmlns:p14="http://schemas.microsoft.com/office/powerpoint/2010/main" val="7400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You can easily determine which point or segment of the straight skeleton is the highest</a:t>
            </a:r>
          </a:p>
        </p:txBody>
      </p:sp>
      <p:sp>
        <p:nvSpPr>
          <p:cNvPr id="10" name="TextBox 9"/>
          <p:cNvSpPr txBox="1"/>
          <p:nvPr/>
        </p:nvSpPr>
        <p:spPr>
          <a:xfrm>
            <a:off x="1201137" y="5876611"/>
            <a:ext cx="9789723" cy="923330"/>
          </a:xfrm>
          <a:prstGeom prst="rect">
            <a:avLst/>
          </a:prstGeom>
          <a:noFill/>
        </p:spPr>
        <p:txBody>
          <a:bodyPr wrap="square" rtlCol="0">
            <a:spAutoFit/>
          </a:bodyPr>
          <a:lstStyle/>
          <a:p>
            <a:pPr algn="ctr"/>
            <a:r>
              <a:rPr lang="en-US" dirty="0"/>
              <a:t>We now need to find where in this region the answer lies.</a:t>
            </a:r>
          </a:p>
          <a:p>
            <a:pPr algn="ctr"/>
            <a:r>
              <a:rPr lang="en-US" dirty="0"/>
              <a:t>The challenge did NOT ask for a precise decimal answer, so you could can just naively flood fill on the this small region to solve the challenge.</a:t>
            </a: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608" y="1978269"/>
            <a:ext cx="6385856" cy="3689606"/>
          </a:xfrm>
        </p:spPr>
      </p:pic>
    </p:spTree>
    <p:extLst>
      <p:ext uri="{BB962C8B-B14F-4D97-AF65-F5344CB8AC3E}">
        <p14:creationId xmlns:p14="http://schemas.microsoft.com/office/powerpoint/2010/main" val="309680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sides of the two vertices that were used to find the “top” create a bounding box</a:t>
            </a:r>
          </a:p>
        </p:txBody>
      </p:sp>
      <p:sp>
        <p:nvSpPr>
          <p:cNvPr id="10" name="TextBox 9"/>
          <p:cNvSpPr txBox="1"/>
          <p:nvPr/>
        </p:nvSpPr>
        <p:spPr>
          <a:xfrm>
            <a:off x="1201137" y="5876611"/>
            <a:ext cx="9789723" cy="369332"/>
          </a:xfrm>
          <a:prstGeom prst="rect">
            <a:avLst/>
          </a:prstGeom>
          <a:noFill/>
        </p:spPr>
        <p:txBody>
          <a:bodyPr wrap="square" rtlCol="0">
            <a:spAutoFit/>
          </a:bodyPr>
          <a:lstStyle/>
          <a:p>
            <a:pPr algn="ctr"/>
            <a:r>
              <a:rPr lang="en-US" dirty="0"/>
              <a:t>No other edges or vertices of the polygon will be in this region</a:t>
            </a:r>
          </a:p>
        </p:txBody>
      </p:sp>
      <p:pic>
        <p:nvPicPr>
          <p:cNvPr id="14" name="Content Placeholder 13" descr="A close up of a map&#10;&#10;Description generated with very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010" y="1756554"/>
            <a:ext cx="6187976" cy="4054191"/>
          </a:xfrm>
        </p:spPr>
      </p:pic>
    </p:spTree>
    <p:extLst>
      <p:ext uri="{BB962C8B-B14F-4D97-AF65-F5344CB8AC3E}">
        <p14:creationId xmlns:p14="http://schemas.microsoft.com/office/powerpoint/2010/main" val="155663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Find largest incircle of the bounding box</a:t>
            </a:r>
          </a:p>
        </p:txBody>
      </p:sp>
      <p:sp>
        <p:nvSpPr>
          <p:cNvPr id="5" name="TextBox 4"/>
          <p:cNvSpPr txBox="1"/>
          <p:nvPr/>
        </p:nvSpPr>
        <p:spPr>
          <a:xfrm>
            <a:off x="1201137" y="5876611"/>
            <a:ext cx="9789723" cy="369332"/>
          </a:xfrm>
          <a:prstGeom prst="rect">
            <a:avLst/>
          </a:prstGeom>
          <a:noFill/>
        </p:spPr>
        <p:txBody>
          <a:bodyPr wrap="square" rtlCol="0">
            <a:spAutoFit/>
          </a:bodyPr>
          <a:lstStyle/>
          <a:p>
            <a:pPr algn="ctr"/>
            <a:r>
              <a:rPr lang="en-US" dirty="0"/>
              <a:t>Note: the largest in circle needs to intersect the polygon in 3 places.  We only have 2 here.</a:t>
            </a:r>
          </a:p>
        </p:txBody>
      </p:sp>
      <p:pic>
        <p:nvPicPr>
          <p:cNvPr id="7" name="Picture 6"/>
          <p:cNvPicPr>
            <a:picLocks noChangeAspect="1"/>
          </p:cNvPicPr>
          <p:nvPr/>
        </p:nvPicPr>
        <p:blipFill>
          <a:blip r:embed="rId2"/>
          <a:stretch>
            <a:fillRect/>
          </a:stretch>
        </p:blipFill>
        <p:spPr>
          <a:xfrm>
            <a:off x="3045807" y="1756645"/>
            <a:ext cx="5586113" cy="3661052"/>
          </a:xfrm>
          <a:prstGeom prst="rect">
            <a:avLst/>
          </a:prstGeom>
        </p:spPr>
      </p:pic>
    </p:spTree>
    <p:extLst>
      <p:ext uri="{BB962C8B-B14F-4D97-AF65-F5344CB8AC3E}">
        <p14:creationId xmlns:p14="http://schemas.microsoft.com/office/powerpoint/2010/main" val="1255495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593</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Find “Point Nemo” or “Pole of Inaccessibility”</vt:lpstr>
      <vt:lpstr>Flood Fill: Start from outside and visit EVERY location until nothing remains.  The last point that remains is the answer!</vt:lpstr>
      <vt:lpstr>Most techniques skip processing EVERY layer and jump to the best candidate regions quickly</vt:lpstr>
      <vt:lpstr>Method 1: Straight Skeleton The Nemo Point lies somewhere near the “top”</vt:lpstr>
      <vt:lpstr>We are interested in calculating these points.</vt:lpstr>
      <vt:lpstr>Measure the distance from a vertex to the top</vt:lpstr>
      <vt:lpstr>You can easily determine which point or segment of the straight skeleton is the highest</vt:lpstr>
      <vt:lpstr>The sides of the two vertices that were used to find the “top” create a bounding box</vt:lpstr>
      <vt:lpstr>Find largest incircle of the bounding box</vt:lpstr>
      <vt:lpstr>“Grow” the circle until it hits the polygon</vt:lpstr>
      <vt:lpstr>Method 2: Use spatial trees</vt:lpstr>
      <vt:lpstr>Method 3: Voronoi Diagram/Delaunay Triangulation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dc:creator>
  <cp:lastModifiedBy>Josh</cp:lastModifiedBy>
  <cp:revision>220</cp:revision>
  <dcterms:created xsi:type="dcterms:W3CDTF">2017-05-17T01:04:50Z</dcterms:created>
  <dcterms:modified xsi:type="dcterms:W3CDTF">2017-05-18T14:50:39Z</dcterms:modified>
</cp:coreProperties>
</file>