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70" r:id="rId4"/>
    <p:sldId id="271"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326"/>
    <a:srgbClr val="DD5959"/>
    <a:srgbClr val="C18D8D"/>
    <a:srgbClr val="C6242E"/>
    <a:srgbClr val="1F1A17"/>
    <a:srgbClr val="903C3C"/>
    <a:srgbClr val="E2646D"/>
    <a:srgbClr val="C52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19644-5FFC-4126-80A0-9DA199253462}"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2CD29-FEBC-47C4-954C-9E58A5A9311C}" type="slidenum">
              <a:rPr lang="zh-CN" altLang="en-US" smtClean="0"/>
              <a:t>‹#›</a:t>
            </a:fld>
            <a:endParaRPr lang="zh-CN" altLang="en-US"/>
          </a:p>
        </p:txBody>
      </p:sp>
    </p:spTree>
    <p:extLst>
      <p:ext uri="{BB962C8B-B14F-4D97-AF65-F5344CB8AC3E}">
        <p14:creationId xmlns:p14="http://schemas.microsoft.com/office/powerpoint/2010/main" val="42052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2F185-A1EC-41F4-8428-85714B1CD4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E0889B-C128-40CB-A2C5-09C66D60A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0A3771-72C8-4FC6-88CC-C5208A6AA2D3}"/>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BAF72809-AABE-4C55-872D-C96633CDAF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1FEBD-7BE6-44EE-B3BA-7E399B1C186A}"/>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2423465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6F00-2332-4A1C-A64D-581732F192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D316FB-839B-46A0-A944-99A132D2A8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1F4DD-5EFF-4D8E-85F8-1C8B2D64C459}"/>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3C65BC66-47DC-46A3-A675-4628DA7584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E2463-37A9-4065-932F-9B39FDE4328F}"/>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79195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0C7A71-59FD-44E5-811D-635278B83D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03B488-6E61-4087-81B3-D8CB0228D8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722095-B942-4B6D-9A18-2900F75F173D}"/>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A5D91DE6-5275-4C41-B796-35A3446ECD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FDC3D-F2DD-4F9E-8B00-2D60E9FAA0AC}"/>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34128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34BEB-0D2D-4D57-ACF7-AEFBD7D246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FCA281-E969-4D30-A262-33673017F2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2686EC-53C2-4C43-8244-DE09152FB775}"/>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59C32193-EB5F-4207-AA42-4521E69A5B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A3E643-EC66-45B3-8323-B88E495154BF}"/>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204836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E85C8-05F9-4D68-8BDA-1FAD9EF6CB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E69EE4-2E7A-457E-AB91-849A102CA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174786-A06C-4601-8B88-E1463B9CC801}"/>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F6DAABAA-1CB4-48B6-87DA-6C32A32DE5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A0F93-F8AE-44EB-A9AB-1518D4CDE50C}"/>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291167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6EB4C-B0E8-47B8-ABB2-3E7CA0D8C7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601604-977F-4003-B6EE-6AB8802C41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308505-A0CE-4421-9738-B1416F6ECD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0D4C6A-9D48-45FD-BA55-7F964C9D13DF}"/>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452D3E97-99F4-4226-93AA-DA8424A254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0DB92-328C-45D2-9BC3-B8F4C66B1F68}"/>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64804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B466E-6F22-4E81-8F2E-9804482C3B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64B4EE-4179-461F-8C68-9DD809C9D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D5B7F3-DD11-49C5-B3B8-43887F440B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9C70AA-C449-429F-B03F-3E5BAF284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D13986-0A72-41CA-A4D2-83D6682B08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EC04E4-11A5-4A13-AFBD-8723EB84AE00}"/>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8" name="页脚占位符 7">
            <a:extLst>
              <a:ext uri="{FF2B5EF4-FFF2-40B4-BE49-F238E27FC236}">
                <a16:creationId xmlns:a16="http://schemas.microsoft.com/office/drawing/2014/main" id="{9AA3E998-C005-48C2-9770-ECC2B7E544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2A1F6F-E6AD-4428-A084-8D6EE7614EDD}"/>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481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DB180-42C1-4A7A-96D9-ADF8D8A5DD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D88E1E-0A54-458A-A9D4-D8902AF223B4}"/>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8D07DC6F-4DC2-436E-9AA3-5196BDE4DA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BD33C1-5A8A-4E55-A288-E3F7591B408A}"/>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307451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0F3DBB-D71F-4A79-89DE-A0594360C524}"/>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3" name="页脚占位符 2">
            <a:extLst>
              <a:ext uri="{FF2B5EF4-FFF2-40B4-BE49-F238E27FC236}">
                <a16:creationId xmlns:a16="http://schemas.microsoft.com/office/drawing/2014/main" id="{A66D85A2-FA6D-46F3-A880-9E77A8CB70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E8F5FA-541E-4FB6-B515-592F4361E3C1}"/>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106308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74AB9-8190-4A35-9B67-2A7CB03D0F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F4F828-C759-4290-8D45-54B9CFEC0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2E9FC7-384C-46C4-A6F5-D0E9B2F78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8EC249-9B7F-4D7A-9E89-8DFEEB346D3B}"/>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822F3598-945C-4AC1-809B-FEA845FC5B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D1EBC5-A118-4C50-B925-18F6B0D1ADD1}"/>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47492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BB254-ECF1-4013-B1A4-E919E6D4D1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4F68B4-5BA0-4825-9CD9-5F5C7B11B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F3B28F-1ED5-4795-832B-9182F221E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7C0241-5194-459B-A37C-CA7B21896B20}"/>
              </a:ext>
            </a:extLst>
          </p:cNvPr>
          <p:cNvSpPr>
            <a:spLocks noGrp="1"/>
          </p:cNvSpPr>
          <p:nvPr>
            <p:ph type="dt" sz="half" idx="10"/>
          </p:nvPr>
        </p:nvSpPr>
        <p:spPr/>
        <p:txBody>
          <a:bodyPr/>
          <a:lstStyle/>
          <a:p>
            <a:fld id="{EDB0C091-A5A4-4C72-9469-053AFCD7AE68}"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0836C954-0F94-4045-8167-0F4EF6FC88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14372-6F6E-4D7A-913D-E8DA923410D4}"/>
              </a:ext>
            </a:extLst>
          </p:cNvPr>
          <p:cNvSpPr>
            <a:spLocks noGrp="1"/>
          </p:cNvSpPr>
          <p:nvPr>
            <p:ph type="sldNum" sz="quarter" idx="12"/>
          </p:nvPr>
        </p:nvSpPr>
        <p:spPr/>
        <p:txBody>
          <a:body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353083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D0B360-8B59-49FA-9A54-C15D76046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5F9417-20F7-4013-9B62-6DF56D2A2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CBEF78-F2F7-4375-94FF-B9A576BF6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0C091-A5A4-4C72-9469-053AFCD7AE68}"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3DEE50FF-469D-4E5E-80DC-F9D662C64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0845D7-49EC-4536-A131-718D397CF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D3C78-8E19-490D-8BF0-700994EA887C}" type="slidenum">
              <a:rPr lang="zh-CN" altLang="en-US" smtClean="0"/>
              <a:t>‹#›</a:t>
            </a:fld>
            <a:endParaRPr lang="zh-CN" altLang="en-US"/>
          </a:p>
        </p:txBody>
      </p:sp>
    </p:spTree>
    <p:extLst>
      <p:ext uri="{BB962C8B-B14F-4D97-AF65-F5344CB8AC3E}">
        <p14:creationId xmlns:p14="http://schemas.microsoft.com/office/powerpoint/2010/main" val="290317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49529C0-23AA-43F9-9BC6-2897560D532C}"/>
              </a:ext>
            </a:extLst>
          </p:cNvPr>
          <p:cNvSpPr/>
          <p:nvPr/>
        </p:nvSpPr>
        <p:spPr>
          <a:xfrm>
            <a:off x="-1" y="6858000"/>
            <a:ext cx="1390651" cy="791029"/>
          </a:xfrm>
          <a:prstGeom prst="rect">
            <a:avLst/>
          </a:prstGeom>
          <a:solidFill>
            <a:srgbClr val="037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5903D636-8384-49CF-8BB5-82BE3E148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35"/>
            <a:ext cx="4200525" cy="3146575"/>
          </a:xfrm>
          <a:prstGeom prst="rect">
            <a:avLst/>
          </a:prstGeom>
        </p:spPr>
      </p:pic>
      <p:sp>
        <p:nvSpPr>
          <p:cNvPr id="2" name="文本框 1">
            <a:extLst>
              <a:ext uri="{FF2B5EF4-FFF2-40B4-BE49-F238E27FC236}">
                <a16:creationId xmlns:a16="http://schemas.microsoft.com/office/drawing/2014/main" id="{CA3CF41D-4A40-44BF-BAAA-EA9D38CFB57C}"/>
              </a:ext>
            </a:extLst>
          </p:cNvPr>
          <p:cNvSpPr txBox="1"/>
          <p:nvPr/>
        </p:nvSpPr>
        <p:spPr>
          <a:xfrm>
            <a:off x="6293303" y="2779879"/>
            <a:ext cx="4354285" cy="1446550"/>
          </a:xfrm>
          <a:prstGeom prst="rect">
            <a:avLst/>
          </a:prstGeom>
          <a:noFill/>
        </p:spPr>
        <p:txBody>
          <a:bodyPr wrap="square" rtlCol="0">
            <a:spAutoFit/>
          </a:bodyPr>
          <a:lstStyle/>
          <a:p>
            <a:r>
              <a:rPr lang="zh-CN" altLang="en-US" sz="8800" dirty="0">
                <a:latin typeface="Adobe 黑体 Std R" panose="020B0400000000000000" pitchFamily="34" charset="-122"/>
                <a:ea typeface="Adobe 黑体 Std R" panose="020B0400000000000000" pitchFamily="34" charset="-122"/>
              </a:rPr>
              <a:t>顺</a:t>
            </a:r>
            <a:r>
              <a:rPr lang="zh-CN" altLang="en-US" sz="8800" dirty="0">
                <a:solidFill>
                  <a:srgbClr val="C6242E"/>
                </a:solidFill>
                <a:latin typeface="Adobe 黑体 Std R" panose="020B0400000000000000" pitchFamily="34" charset="-122"/>
                <a:ea typeface="Adobe 黑体 Std R" panose="020B0400000000000000" pitchFamily="34" charset="-122"/>
              </a:rPr>
              <a:t>丰</a:t>
            </a:r>
            <a:r>
              <a:rPr lang="zh-CN" altLang="en-US" sz="7200" dirty="0">
                <a:latin typeface="Adobe 黑体 Std R" panose="020B0400000000000000" pitchFamily="34" charset="-122"/>
                <a:ea typeface="Adobe 黑体 Std R" panose="020B0400000000000000" pitchFamily="34" charset="-122"/>
              </a:rPr>
              <a:t>速运</a:t>
            </a:r>
          </a:p>
        </p:txBody>
      </p:sp>
      <p:sp>
        <p:nvSpPr>
          <p:cNvPr id="3" name="文本框 2">
            <a:extLst>
              <a:ext uri="{FF2B5EF4-FFF2-40B4-BE49-F238E27FC236}">
                <a16:creationId xmlns:a16="http://schemas.microsoft.com/office/drawing/2014/main" id="{707019D5-2834-49DC-9497-BC9E42CE9752}"/>
              </a:ext>
            </a:extLst>
          </p:cNvPr>
          <p:cNvSpPr txBox="1"/>
          <p:nvPr/>
        </p:nvSpPr>
        <p:spPr>
          <a:xfrm>
            <a:off x="6638199" y="4287258"/>
            <a:ext cx="6879772" cy="461665"/>
          </a:xfrm>
          <a:prstGeom prst="rect">
            <a:avLst/>
          </a:prstGeom>
          <a:noFill/>
        </p:spPr>
        <p:txBody>
          <a:bodyPr wrap="square" rtlCol="0">
            <a:spAutoFit/>
          </a:bodyPr>
          <a:lstStyle/>
          <a:p>
            <a:pPr marL="36513" eaLnBrk="1" hangingPunct="1">
              <a:spcBef>
                <a:spcPct val="0"/>
              </a:spcBef>
              <a:buFontTx/>
              <a:buNone/>
            </a:pPr>
            <a:r>
              <a:rPr lang="zh-CN" altLang="en-US" sz="2400" dirty="0">
                <a:latin typeface="宋体" panose="02010600030101010101" pitchFamily="2" charset="-122"/>
                <a:ea typeface="宋体" panose="02010600030101010101" pitchFamily="2" charset="-122"/>
              </a:rPr>
              <a:t>物流行业标杆的产生与发展</a:t>
            </a:r>
            <a:endParaRPr lang="zh-CN" altLang="zh-CN" sz="2400"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CE22CCB1-B1A5-4BCD-A9C6-BC6C320331C8}"/>
              </a:ext>
            </a:extLst>
          </p:cNvPr>
          <p:cNvSpPr/>
          <p:nvPr/>
        </p:nvSpPr>
        <p:spPr>
          <a:xfrm>
            <a:off x="1390650" y="6858000"/>
            <a:ext cx="1419223" cy="79102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55D6D352-F24F-4431-AFAC-CA5A69B250FE}"/>
              </a:ext>
            </a:extLst>
          </p:cNvPr>
          <p:cNvSpPr/>
          <p:nvPr/>
        </p:nvSpPr>
        <p:spPr>
          <a:xfrm>
            <a:off x="2809873" y="6858000"/>
            <a:ext cx="1390651" cy="791029"/>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054236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25E-6 1.11111E-6 L -1.25E-6 -0.11528 " pathEditMode="relative" rAng="0" ptsTypes="AA">
                                      <p:cBhvr>
                                        <p:cTn id="6" dur="500" fill="hold"/>
                                        <p:tgtEl>
                                          <p:spTgt spid="6"/>
                                        </p:tgtEl>
                                        <p:attrNameLst>
                                          <p:attrName>ppt_x</p:attrName>
                                          <p:attrName>ppt_y</p:attrName>
                                        </p:attrNameLst>
                                      </p:cBhvr>
                                      <p:rCtr x="0" y="-5764"/>
                                    </p:animMotion>
                                  </p:childTnLst>
                                </p:cTn>
                              </p:par>
                              <p:par>
                                <p:cTn id="7" presetID="64" presetClass="path" presetSubtype="0" accel="50000" decel="50000" fill="hold" grpId="0" nodeType="withEffect">
                                  <p:stCondLst>
                                    <p:cond delay="120"/>
                                  </p:stCondLst>
                                  <p:childTnLst>
                                    <p:animMotion origin="layout" path="M 4.375E-6 1.11111E-6 L 4.375E-6 -0.11528 " pathEditMode="relative" rAng="0" ptsTypes="AA">
                                      <p:cBhvr>
                                        <p:cTn id="8" dur="500" fill="hold"/>
                                        <p:tgtEl>
                                          <p:spTgt spid="9"/>
                                        </p:tgtEl>
                                        <p:attrNameLst>
                                          <p:attrName>ppt_x</p:attrName>
                                          <p:attrName>ppt_y</p:attrName>
                                        </p:attrNameLst>
                                      </p:cBhvr>
                                      <p:rCtr x="0" y="-5764"/>
                                    </p:animMotion>
                                  </p:childTnLst>
                                </p:cTn>
                              </p:par>
                              <p:par>
                                <p:cTn id="9" presetID="64" presetClass="path" presetSubtype="0" accel="50000" decel="50000" fill="hold" grpId="0" nodeType="withEffect">
                                  <p:stCondLst>
                                    <p:cond delay="240"/>
                                  </p:stCondLst>
                                  <p:childTnLst>
                                    <p:animMotion origin="layout" path="M 5.55112E-17 1.11111E-6 L 5.55112E-17 -0.11528 " pathEditMode="relative" rAng="0" ptsTypes="AA">
                                      <p:cBhvr>
                                        <p:cTn id="10" dur="500" fill="hold"/>
                                        <p:tgtEl>
                                          <p:spTgt spid="10"/>
                                        </p:tgtEl>
                                        <p:attrNameLst>
                                          <p:attrName>ppt_x</p:attrName>
                                          <p:attrName>ppt_y</p:attrName>
                                        </p:attrNameLst>
                                      </p:cBhvr>
                                      <p:rCtr x="0" y="-5764"/>
                                    </p:animMotion>
                                  </p:childTnLst>
                                </p:cTn>
                              </p:par>
                              <p:par>
                                <p:cTn id="11" presetID="10" presetClass="entr" presetSubtype="0" fill="hold" grpId="0" nodeType="with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500"/>
                                        <p:tgtEl>
                                          <p:spTgt spid="2"/>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CF05EC-66D9-4D4E-8C33-F2A09EDFDA95}"/>
              </a:ext>
            </a:extLst>
          </p:cNvPr>
          <p:cNvSpPr txBox="1"/>
          <p:nvPr/>
        </p:nvSpPr>
        <p:spPr>
          <a:xfrm>
            <a:off x="2516777" y="1872343"/>
            <a:ext cx="5921829" cy="369332"/>
          </a:xfrm>
          <a:prstGeom prst="rect">
            <a:avLst/>
          </a:prstGeom>
          <a:noFill/>
        </p:spPr>
        <p:txBody>
          <a:bodyPr wrap="square" rtlCol="0">
            <a:spAutoFit/>
          </a:bodyPr>
          <a:lstStyle/>
          <a:p>
            <a:r>
              <a:rPr lang="zh-CN" altLang="en-US" dirty="0"/>
              <a:t>竞争优势</a:t>
            </a:r>
          </a:p>
        </p:txBody>
      </p:sp>
      <p:sp>
        <p:nvSpPr>
          <p:cNvPr id="3" name="文本框 2">
            <a:extLst>
              <a:ext uri="{FF2B5EF4-FFF2-40B4-BE49-F238E27FC236}">
                <a16:creationId xmlns:a16="http://schemas.microsoft.com/office/drawing/2014/main" id="{1B3B0AE2-7AE1-4D03-8B08-7070C8EB024C}"/>
              </a:ext>
            </a:extLst>
          </p:cNvPr>
          <p:cNvSpPr txBox="1"/>
          <p:nvPr/>
        </p:nvSpPr>
        <p:spPr>
          <a:xfrm>
            <a:off x="2926080" y="4511040"/>
            <a:ext cx="4841966" cy="369332"/>
          </a:xfrm>
          <a:prstGeom prst="rect">
            <a:avLst/>
          </a:prstGeom>
          <a:noFill/>
        </p:spPr>
        <p:txBody>
          <a:bodyPr wrap="square" rtlCol="0">
            <a:spAutoFit/>
          </a:bodyPr>
          <a:lstStyle/>
          <a:p>
            <a:r>
              <a:rPr lang="zh-CN" altLang="en-US" dirty="0"/>
              <a:t>（二）顺丰速运的外部环境竞争优势</a:t>
            </a:r>
          </a:p>
        </p:txBody>
      </p:sp>
    </p:spTree>
    <p:extLst>
      <p:ext uri="{BB962C8B-B14F-4D97-AF65-F5344CB8AC3E}">
        <p14:creationId xmlns:p14="http://schemas.microsoft.com/office/powerpoint/2010/main" val="139936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6507F4-3607-42F6-897F-1B309A17411D}"/>
              </a:ext>
            </a:extLst>
          </p:cNvPr>
          <p:cNvSpPr txBox="1"/>
          <p:nvPr/>
        </p:nvSpPr>
        <p:spPr>
          <a:xfrm>
            <a:off x="2926080" y="1428206"/>
            <a:ext cx="6479177" cy="1200329"/>
          </a:xfrm>
          <a:prstGeom prst="rect">
            <a:avLst/>
          </a:prstGeom>
          <a:noFill/>
        </p:spPr>
        <p:txBody>
          <a:bodyPr wrap="square" rtlCol="0">
            <a:spAutoFit/>
          </a:bodyPr>
          <a:lstStyle/>
          <a:p>
            <a:pPr marL="0" indent="0" eaLnBrk="1" hangingPunct="1"/>
            <a:r>
              <a:rPr lang="en-US" altLang="zh-CN" dirty="0"/>
              <a:t>PEST</a:t>
            </a:r>
            <a:r>
              <a:rPr lang="zh-CN" altLang="en-US" dirty="0"/>
              <a:t>分析</a:t>
            </a:r>
            <a:r>
              <a:rPr lang="en-US" altLang="zh-CN" dirty="0"/>
              <a:t>:</a:t>
            </a:r>
            <a:br>
              <a:rPr lang="en-US" altLang="zh-CN" dirty="0"/>
            </a:br>
            <a:r>
              <a:rPr lang="en-US" altLang="zh-CN" dirty="0"/>
              <a:t>PEST</a:t>
            </a:r>
            <a:r>
              <a:rPr lang="zh-CN" altLang="en-US" dirty="0"/>
              <a:t>分别代表四类影响企业战略制定因素</a:t>
            </a:r>
            <a:r>
              <a:rPr lang="en-US" altLang="zh-CN" dirty="0"/>
              <a:t>:</a:t>
            </a:r>
            <a:r>
              <a:rPr lang="zh-CN" altLang="en-US" dirty="0"/>
              <a:t>政治的</a:t>
            </a:r>
            <a:r>
              <a:rPr lang="en-US" altLang="zh-CN" dirty="0"/>
              <a:t>(Political)</a:t>
            </a:r>
            <a:r>
              <a:rPr lang="zh-CN" altLang="en-US" dirty="0"/>
              <a:t>、经济的</a:t>
            </a:r>
            <a:r>
              <a:rPr lang="en-US" altLang="zh-CN" dirty="0"/>
              <a:t>(Economical)</a:t>
            </a:r>
            <a:r>
              <a:rPr lang="zh-CN" altLang="en-US" dirty="0"/>
              <a:t>、社会的</a:t>
            </a:r>
            <a:r>
              <a:rPr lang="en-US" altLang="zh-CN" dirty="0"/>
              <a:t>(Social)</a:t>
            </a:r>
            <a:r>
              <a:rPr lang="zh-CN" altLang="en-US" dirty="0"/>
              <a:t>、技术的</a:t>
            </a:r>
            <a:r>
              <a:rPr lang="en-US" altLang="zh-CN" dirty="0"/>
              <a:t>(Technical)</a:t>
            </a:r>
            <a:r>
              <a:rPr lang="zh-CN" altLang="en-US" dirty="0"/>
              <a:t>。</a:t>
            </a:r>
            <a:r>
              <a:rPr lang="en-US" altLang="zh-CN" dirty="0"/>
              <a:t>PEST</a:t>
            </a:r>
            <a:r>
              <a:rPr lang="zh-CN" altLang="en-US" dirty="0"/>
              <a:t>分析是指影响企业或行业的各种宏观环境因素。</a:t>
            </a:r>
            <a:endParaRPr lang="en-US" altLang="zh-CN" dirty="0"/>
          </a:p>
        </p:txBody>
      </p:sp>
      <p:pic>
        <p:nvPicPr>
          <p:cNvPr id="4" name="Picture 2">
            <a:extLst>
              <a:ext uri="{FF2B5EF4-FFF2-40B4-BE49-F238E27FC236}">
                <a16:creationId xmlns:a16="http://schemas.microsoft.com/office/drawing/2014/main" id="{8D4EB00F-16C7-4A46-AB1B-41E18210A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276" y="2628535"/>
            <a:ext cx="5732781"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33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FB3A08-03F5-43C1-8D71-D62413102299}"/>
              </a:ext>
            </a:extLst>
          </p:cNvPr>
          <p:cNvSpPr txBox="1"/>
          <p:nvPr/>
        </p:nvSpPr>
        <p:spPr>
          <a:xfrm>
            <a:off x="1619794" y="1872343"/>
            <a:ext cx="7410995" cy="5078313"/>
          </a:xfrm>
          <a:prstGeom prst="rect">
            <a:avLst/>
          </a:prstGeom>
          <a:noFill/>
        </p:spPr>
        <p:txBody>
          <a:bodyPr wrap="square" rtlCol="0">
            <a:spAutoFit/>
          </a:bodyPr>
          <a:lstStyle/>
          <a:p>
            <a:endParaRPr lang="zh-CN" altLang="en-US" dirty="0"/>
          </a:p>
          <a:p>
            <a:r>
              <a:rPr lang="en-US" altLang="zh-CN" dirty="0"/>
              <a:t>(1)</a:t>
            </a:r>
            <a:r>
              <a:rPr lang="zh-CN" altLang="en-US" dirty="0"/>
              <a:t>顺丰成功的政治因素</a:t>
            </a:r>
            <a:br>
              <a:rPr lang="zh-CN" altLang="en-US" dirty="0"/>
            </a:br>
            <a:r>
              <a:rPr lang="zh-CN" altLang="en-US" dirty="0"/>
              <a:t>       国家支持快递行业的大力发展，</a:t>
            </a:r>
            <a:r>
              <a:rPr lang="en-US" altLang="zh-CN" dirty="0"/>
              <a:t>08</a:t>
            </a:r>
            <a:r>
              <a:rPr lang="zh-CN" altLang="en-US" dirty="0"/>
              <a:t>年</a:t>
            </a:r>
            <a:r>
              <a:rPr lang="en-US" altLang="zh-CN" dirty="0"/>
              <a:t>1</a:t>
            </a:r>
            <a:r>
              <a:rPr lang="zh-CN" altLang="en-US" dirty="0"/>
              <a:t>月</a:t>
            </a:r>
            <a:r>
              <a:rPr lang="en-US" altLang="zh-CN" dirty="0"/>
              <a:t>10</a:t>
            </a:r>
            <a:r>
              <a:rPr lang="zh-CN" altLang="en-US" dirty="0"/>
              <a:t>日在北京召开的中外物流企业国际合作高峰论坛上，商务部副部长姜增伟说</a:t>
            </a:r>
            <a:r>
              <a:rPr lang="en-US" altLang="zh-CN" dirty="0"/>
              <a:t>: </a:t>
            </a:r>
            <a:r>
              <a:rPr lang="zh-CN" altLang="en-US" dirty="0"/>
              <a:t>物流是一个国家现代化的重要部分，现代物流是国家城市化的重要标志，中国正处于现代化的关键时期，发展现代物流实现流通现代化，是提升我国经济素质的效益、降低成本、服务民生的迫切需要。” 十一五发展规划提出，把大力发展现代物流业作为发展生产型服务业的重要领域。</a:t>
            </a:r>
            <a:br>
              <a:rPr lang="zh-CN" altLang="en-US" dirty="0"/>
            </a:br>
            <a:r>
              <a:rPr lang="zh-CN" altLang="en-US" dirty="0"/>
              <a:t>       </a:t>
            </a:r>
            <a:r>
              <a:rPr lang="en-US" altLang="zh-CN" dirty="0"/>
              <a:t>2009</a:t>
            </a:r>
            <a:r>
              <a:rPr lang="zh-CN" altLang="en-US" dirty="0"/>
              <a:t>年</a:t>
            </a:r>
            <a:r>
              <a:rPr lang="en-US" altLang="zh-CN" dirty="0"/>
              <a:t>10</a:t>
            </a:r>
            <a:r>
              <a:rPr lang="zh-CN" altLang="en-US" dirty="0"/>
              <a:t>月</a:t>
            </a:r>
            <a:r>
              <a:rPr lang="en-US" altLang="zh-CN" dirty="0"/>
              <a:t>1</a:t>
            </a:r>
            <a:r>
              <a:rPr lang="zh-CN" altLang="en-US" dirty="0"/>
              <a:t>日新邮政法的实施，国家政策对公司开展增值业务提供支持，明确了民营快递公司的服务范围和法律责任。避免了快件在运输过程中发生遗失、破损造成的纠纷。电子商务时代广大客户需要第三方的快递增值服务比如等通知派送、代收货款等，方便了双方的交易也为双方降低了风险。</a:t>
            </a:r>
            <a:br>
              <a:rPr lang="zh-CN" altLang="en-US" dirty="0"/>
            </a:br>
            <a:r>
              <a:rPr lang="zh-CN" altLang="en-US" dirty="0"/>
              <a:t>       市场环境对公司开展增值业务提供支持，快递业是物流行业分支中的一部分，快递业从无到有稳步发展，市场逐渐扩大，是服务业的重要组成部分。快递行业在加速商品流通、促进对外贸易、服务各行各业、满足居民消费、提升第三产业、扩大人口就业等方面，为国民经济作出了重要贡献。</a:t>
            </a:r>
          </a:p>
        </p:txBody>
      </p:sp>
    </p:spTree>
    <p:extLst>
      <p:ext uri="{BB962C8B-B14F-4D97-AF65-F5344CB8AC3E}">
        <p14:creationId xmlns:p14="http://schemas.microsoft.com/office/powerpoint/2010/main" val="289619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F6A5CC-A4ED-4756-B6AD-440D6D897853}"/>
              </a:ext>
            </a:extLst>
          </p:cNvPr>
          <p:cNvSpPr txBox="1"/>
          <p:nvPr/>
        </p:nvSpPr>
        <p:spPr>
          <a:xfrm>
            <a:off x="1541417" y="1393371"/>
            <a:ext cx="6348549" cy="3970318"/>
          </a:xfrm>
          <a:prstGeom prst="rect">
            <a:avLst/>
          </a:prstGeom>
          <a:noFill/>
        </p:spPr>
        <p:txBody>
          <a:bodyPr wrap="square" rtlCol="0">
            <a:spAutoFit/>
          </a:bodyPr>
          <a:lstStyle/>
          <a:p>
            <a:r>
              <a:rPr lang="en-US" altLang="zh-CN" dirty="0"/>
              <a:t>(2) </a:t>
            </a:r>
            <a:r>
              <a:rPr lang="zh-CN" altLang="en-US" dirty="0"/>
              <a:t>顺丰成功的经济因素</a:t>
            </a:r>
            <a:br>
              <a:rPr lang="zh-CN" altLang="en-US" dirty="0"/>
            </a:br>
            <a:r>
              <a:rPr lang="zh-CN" altLang="en-US" dirty="0"/>
              <a:t>        顺丰快递的机遇，国有企业市场份额逐年减少。随着国内的各种快递行业的迅速发展，以邮政</a:t>
            </a:r>
            <a:r>
              <a:rPr lang="en-US" altLang="zh-CN" dirty="0"/>
              <a:t>EMS</a:t>
            </a:r>
            <a:r>
              <a:rPr lang="zh-CN" altLang="en-US" dirty="0"/>
              <a:t>为代表的国有快递企业受到严重的冲击，市场份额也逐年递减，</a:t>
            </a:r>
            <a:r>
              <a:rPr lang="en-US" altLang="zh-CN" dirty="0"/>
              <a:t>EMS</a:t>
            </a:r>
            <a:r>
              <a:rPr lang="zh-CN" altLang="en-US" dirty="0"/>
              <a:t>的市场萎缩为顺丰快递提供了更为更阔的发展空间。有资料表明，</a:t>
            </a:r>
            <a:r>
              <a:rPr lang="en-US" altLang="zh-CN" dirty="0"/>
              <a:t>2001</a:t>
            </a:r>
            <a:r>
              <a:rPr lang="zh-CN" altLang="en-US" dirty="0"/>
              <a:t>年中国邮政</a:t>
            </a:r>
            <a:r>
              <a:rPr lang="en-US" altLang="zh-CN" dirty="0"/>
              <a:t>EMS</a:t>
            </a:r>
            <a:r>
              <a:rPr lang="zh-CN" altLang="en-US" dirty="0"/>
              <a:t>的市场占有率为</a:t>
            </a:r>
            <a:r>
              <a:rPr lang="en-US" altLang="zh-CN" dirty="0"/>
              <a:t>33%</a:t>
            </a:r>
            <a:r>
              <a:rPr lang="zh-CN" altLang="en-US" dirty="0"/>
              <a:t>，</a:t>
            </a:r>
            <a:r>
              <a:rPr lang="en-US" altLang="zh-CN" dirty="0"/>
              <a:t>2005</a:t>
            </a:r>
            <a:r>
              <a:rPr lang="zh-CN" altLang="en-US" dirty="0"/>
              <a:t>年降到</a:t>
            </a:r>
            <a:r>
              <a:rPr lang="en-US" altLang="zh-CN" dirty="0"/>
              <a:t>20%</a:t>
            </a:r>
            <a:r>
              <a:rPr lang="zh-CN" altLang="en-US" dirty="0"/>
              <a:t>以下，而且每年还会以</a:t>
            </a:r>
            <a:r>
              <a:rPr lang="en-US" altLang="zh-CN" dirty="0"/>
              <a:t>4%</a:t>
            </a:r>
            <a:r>
              <a:rPr lang="zh-CN" altLang="en-US" dirty="0"/>
              <a:t>的速度下降，目前</a:t>
            </a:r>
            <a:r>
              <a:rPr lang="en-US" altLang="zh-CN" dirty="0"/>
              <a:t>EMS</a:t>
            </a:r>
            <a:r>
              <a:rPr lang="zh-CN" altLang="en-US" dirty="0"/>
              <a:t>的市场份额已不足</a:t>
            </a:r>
            <a:r>
              <a:rPr lang="en-US" altLang="zh-CN" dirty="0"/>
              <a:t>10%</a:t>
            </a:r>
            <a:r>
              <a:rPr lang="zh-CN" altLang="en-US" dirty="0"/>
              <a:t>，一些经营同城快递业务的民营企业已经占有率接近</a:t>
            </a:r>
            <a:r>
              <a:rPr lang="en-US" altLang="zh-CN" dirty="0"/>
              <a:t>30%</a:t>
            </a:r>
            <a:r>
              <a:rPr lang="zh-CN" altLang="en-US" dirty="0"/>
              <a:t>。无疑，这些都为顺丰快递获得了更大的发展空间。 电子商务日益发展，配送市场潜力巨大。随着电子商务的兴起，物流配送需求的量逐渐增加。在强烈的运输需求推动下，快递货运量快速增长。在线交易的增长也促使门到门送货服务的增长。这些条件也为顺丰快递提供了广阔的发展平台和空间。</a:t>
            </a:r>
          </a:p>
          <a:p>
            <a:endParaRPr lang="zh-CN" altLang="en-US" dirty="0"/>
          </a:p>
        </p:txBody>
      </p:sp>
    </p:spTree>
    <p:extLst>
      <p:ext uri="{BB962C8B-B14F-4D97-AF65-F5344CB8AC3E}">
        <p14:creationId xmlns:p14="http://schemas.microsoft.com/office/powerpoint/2010/main" val="162541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F58451-DC3E-4A9B-B8D4-0A291576B89C}"/>
              </a:ext>
            </a:extLst>
          </p:cNvPr>
          <p:cNvSpPr txBox="1"/>
          <p:nvPr/>
        </p:nvSpPr>
        <p:spPr>
          <a:xfrm>
            <a:off x="1262743" y="2055223"/>
            <a:ext cx="7950926" cy="4247317"/>
          </a:xfrm>
          <a:prstGeom prst="rect">
            <a:avLst/>
          </a:prstGeom>
          <a:noFill/>
        </p:spPr>
        <p:txBody>
          <a:bodyPr wrap="square" rtlCol="0">
            <a:spAutoFit/>
          </a:bodyPr>
          <a:lstStyle/>
          <a:p>
            <a:r>
              <a:rPr lang="en-US" altLang="zh-CN" dirty="0"/>
              <a:t>(3) </a:t>
            </a:r>
            <a:r>
              <a:rPr lang="zh-CN" altLang="en-US" dirty="0"/>
              <a:t>顺丰成功的技术环境要素</a:t>
            </a:r>
            <a:r>
              <a:rPr lang="en-US" altLang="zh-CN" dirty="0"/>
              <a:t>(Technical)</a:t>
            </a:r>
            <a:br>
              <a:rPr lang="en-US" altLang="zh-CN" dirty="0"/>
            </a:br>
            <a:r>
              <a:rPr lang="en-US" altLang="zh-CN" dirty="0"/>
              <a:t>        </a:t>
            </a:r>
            <a:r>
              <a:rPr lang="zh-CN" altLang="en-US" dirty="0"/>
              <a:t>现代物流技术的广泛应用。随着计算机技术的普及和物流内部的迫切需要，现代物流技术在现代物流发展中的作用越来越高。顺丰集团想要快速发展，就必须要广泛应用现代信息技术。顺丰的信息化基础相对于其他一般的物流企业是好的，会更加有竞争优势。</a:t>
            </a:r>
            <a:br>
              <a:rPr lang="zh-CN" altLang="en-US" dirty="0"/>
            </a:br>
            <a:r>
              <a:rPr lang="zh-CN" altLang="en-US" dirty="0"/>
              <a:t>        顺丰快递有着强硬的硬件支持增值服务的开展同时也有强硬的软件设备支持，公司花费巨额资金开发客户服务网络系统、公司营运系统、工单系统网络系统、</a:t>
            </a:r>
            <a:r>
              <a:rPr lang="en-US" altLang="zh-CN" dirty="0"/>
              <a:t>HHT</a:t>
            </a:r>
            <a:r>
              <a:rPr lang="zh-CN" altLang="en-US" dirty="0"/>
              <a:t>手持终端网络系统以及阿修罗系统。客户服务网络顾名思义主要是为客户提供服务可以自行网上下单、客服在线业务咨询等等。营运网络系统主要是公司开展业务内部公文的传达，营运中出现的问题解决。工单系统是客户发件后收方客户没有正常收件，客服人员上报问题件用的系统。</a:t>
            </a:r>
            <a:r>
              <a:rPr lang="en-US" altLang="zh-CN" dirty="0"/>
              <a:t>HHT</a:t>
            </a:r>
            <a:r>
              <a:rPr lang="zh-CN" altLang="en-US" dirty="0"/>
              <a:t>手持终端是顺丰快递公司在同行业中最为高端的设备，此设备从韩国进口，公司为</a:t>
            </a:r>
            <a:r>
              <a:rPr lang="en-US" altLang="zh-CN" dirty="0"/>
              <a:t>40000</a:t>
            </a:r>
            <a:r>
              <a:rPr lang="zh-CN" altLang="en-US" dirty="0"/>
              <a:t>多一线收派件员工人手一部价值</a:t>
            </a:r>
            <a:r>
              <a:rPr lang="en-US" altLang="zh-CN" dirty="0"/>
              <a:t>8000</a:t>
            </a:r>
            <a:r>
              <a:rPr lang="zh-CN" altLang="en-US" dirty="0"/>
              <a:t>多元的终端，通过与中国移动合作收件员对单号扫描过后，客户在发件的底单上网至顺丰官网即可查询快件的位置。 </a:t>
            </a:r>
          </a:p>
        </p:txBody>
      </p:sp>
    </p:spTree>
    <p:extLst>
      <p:ext uri="{BB962C8B-B14F-4D97-AF65-F5344CB8AC3E}">
        <p14:creationId xmlns:p14="http://schemas.microsoft.com/office/powerpoint/2010/main" val="187375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EABDB6-752B-4616-A529-AE0987DE2929}"/>
              </a:ext>
            </a:extLst>
          </p:cNvPr>
          <p:cNvSpPr txBox="1"/>
          <p:nvPr/>
        </p:nvSpPr>
        <p:spPr>
          <a:xfrm>
            <a:off x="1402080" y="1114697"/>
            <a:ext cx="8194766" cy="2031325"/>
          </a:xfrm>
          <a:prstGeom prst="rect">
            <a:avLst/>
          </a:prstGeom>
          <a:noFill/>
        </p:spPr>
        <p:txBody>
          <a:bodyPr wrap="square" rtlCol="0">
            <a:spAutoFit/>
          </a:bodyPr>
          <a:lstStyle/>
          <a:p>
            <a:r>
              <a:rPr lang="en-US" altLang="zh-CN" dirty="0"/>
              <a:t>(4) </a:t>
            </a:r>
            <a:r>
              <a:rPr lang="zh-CN" altLang="en-US" dirty="0"/>
              <a:t>顺丰成功的集团中观环境要素分析</a:t>
            </a:r>
            <a:br>
              <a:rPr lang="zh-CN" altLang="en-US" dirty="0"/>
            </a:br>
            <a:r>
              <a:rPr lang="zh-CN" altLang="en-US" dirty="0"/>
              <a:t>       中观环境分析也可以称为行业环境分析。行业环境主要从两个方面影响顺丰集团物流网络中心的经营活动</a:t>
            </a:r>
            <a:r>
              <a:rPr lang="en-US" altLang="zh-CN" dirty="0"/>
              <a:t>:</a:t>
            </a:r>
            <a:r>
              <a:rPr lang="zh-CN" altLang="en-US" dirty="0"/>
              <a:t>产业环境</a:t>
            </a:r>
            <a:r>
              <a:rPr lang="en-US" altLang="zh-CN" dirty="0"/>
              <a:t>:</a:t>
            </a:r>
            <a:r>
              <a:rPr lang="zh-CN" altLang="en-US" dirty="0"/>
              <a:t>是夕阳还是朝阳，对于物流业而言是朝阳产业，加入</a:t>
            </a:r>
            <a:r>
              <a:rPr lang="en-US" altLang="zh-CN" dirty="0"/>
              <a:t>WTO</a:t>
            </a:r>
            <a:r>
              <a:rPr lang="zh-CN" altLang="en-US" dirty="0"/>
              <a:t>与中国成为世界制造业中心之一将大大推动物流发展技术预测</a:t>
            </a:r>
            <a:r>
              <a:rPr lang="en-US" altLang="zh-CN" dirty="0"/>
              <a:t>:</a:t>
            </a:r>
            <a:r>
              <a:rPr lang="zh-CN" altLang="en-US" dirty="0"/>
              <a:t>本行业技术的重大变动，信息技术的广泛使用，制造业、连锁商业、跨国采购的发展将大大推动中国物流产业的转型，对物流集约化水平、信息化技术的水平要求将迅速提高顺丰速运的内部环境竞争优势</a:t>
            </a:r>
          </a:p>
        </p:txBody>
      </p:sp>
    </p:spTree>
    <p:extLst>
      <p:ext uri="{BB962C8B-B14F-4D97-AF65-F5344CB8AC3E}">
        <p14:creationId xmlns:p14="http://schemas.microsoft.com/office/powerpoint/2010/main" val="323509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CF82D61-739C-4630-A738-CAF1C435A61F}"/>
              </a:ext>
            </a:extLst>
          </p:cNvPr>
          <p:cNvSpPr/>
          <p:nvPr/>
        </p:nvSpPr>
        <p:spPr>
          <a:xfrm rot="21002832">
            <a:off x="-4713211" y="351577"/>
            <a:ext cx="5254133" cy="4567712"/>
          </a:xfrm>
          <a:prstGeom prst="rect">
            <a:avLst/>
          </a:prstGeom>
          <a:solidFill>
            <a:srgbClr val="037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49FEE2D-92DE-41A9-BC8F-F8EC1EBB4FBD}"/>
              </a:ext>
            </a:extLst>
          </p:cNvPr>
          <p:cNvSpPr txBox="1"/>
          <p:nvPr/>
        </p:nvSpPr>
        <p:spPr>
          <a:xfrm>
            <a:off x="5595182" y="2921168"/>
            <a:ext cx="3332917" cy="1107996"/>
          </a:xfrm>
          <a:prstGeom prst="rect">
            <a:avLst/>
          </a:prstGeom>
          <a:noFill/>
        </p:spPr>
        <p:txBody>
          <a:bodyPr wrap="square" rtlCol="0">
            <a:spAutoFit/>
          </a:bodyPr>
          <a:lstStyle/>
          <a:p>
            <a:r>
              <a:rPr lang="zh-CN" altLang="en-US" sz="6600" dirty="0"/>
              <a:t>主</a:t>
            </a:r>
            <a:r>
              <a:rPr lang="zh-CN" altLang="en-US" sz="6600" dirty="0">
                <a:solidFill>
                  <a:schemeClr val="accent5">
                    <a:lumMod val="75000"/>
                  </a:schemeClr>
                </a:solidFill>
              </a:rPr>
              <a:t>营</a:t>
            </a:r>
            <a:r>
              <a:rPr lang="zh-CN" altLang="en-US" sz="5400" dirty="0"/>
              <a:t>业务</a:t>
            </a:r>
          </a:p>
        </p:txBody>
      </p:sp>
      <p:sp>
        <p:nvSpPr>
          <p:cNvPr id="3" name="矩形 2">
            <a:extLst>
              <a:ext uri="{FF2B5EF4-FFF2-40B4-BE49-F238E27FC236}">
                <a16:creationId xmlns:a16="http://schemas.microsoft.com/office/drawing/2014/main" id="{0C108CCC-D73B-47B6-8895-9EBD79422A38}"/>
              </a:ext>
            </a:extLst>
          </p:cNvPr>
          <p:cNvSpPr/>
          <p:nvPr/>
        </p:nvSpPr>
        <p:spPr>
          <a:xfrm rot="20027326">
            <a:off x="-2627067" y="4354483"/>
            <a:ext cx="5254133" cy="45677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7DE3ACD-716B-4D8F-B351-CC9B3E2B50F3}"/>
              </a:ext>
            </a:extLst>
          </p:cNvPr>
          <p:cNvSpPr/>
          <p:nvPr/>
        </p:nvSpPr>
        <p:spPr>
          <a:xfrm rot="1064755">
            <a:off x="2065883" y="6070188"/>
            <a:ext cx="5483748" cy="4392311"/>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5A6A61A-1FBC-45AE-BB02-6C77F8231F07}"/>
              </a:ext>
            </a:extLst>
          </p:cNvPr>
          <p:cNvSpPr txBox="1"/>
          <p:nvPr/>
        </p:nvSpPr>
        <p:spPr>
          <a:xfrm rot="16200000">
            <a:off x="8799973" y="1992448"/>
            <a:ext cx="7968343" cy="1323439"/>
          </a:xfrm>
          <a:prstGeom prst="rect">
            <a:avLst/>
          </a:prstGeom>
          <a:noFill/>
        </p:spPr>
        <p:txBody>
          <a:bodyPr wrap="square" rtlCol="0">
            <a:spAutoFit/>
          </a:bodyPr>
          <a:lstStyle/>
          <a:p>
            <a:r>
              <a:rPr lang="en-US" altLang="zh-CN" sz="8000" dirty="0">
                <a:solidFill>
                  <a:schemeClr val="bg1">
                    <a:lumMod val="85000"/>
                  </a:schemeClr>
                </a:solidFill>
              </a:rPr>
              <a:t>Main Business</a:t>
            </a:r>
            <a:endParaRPr lang="zh-CN" altLang="en-US" sz="8000" dirty="0">
              <a:solidFill>
                <a:schemeClr val="bg1">
                  <a:lumMod val="85000"/>
                </a:schemeClr>
              </a:solidFill>
            </a:endParaRPr>
          </a:p>
        </p:txBody>
      </p:sp>
    </p:spTree>
    <p:extLst>
      <p:ext uri="{BB962C8B-B14F-4D97-AF65-F5344CB8AC3E}">
        <p14:creationId xmlns:p14="http://schemas.microsoft.com/office/powerpoint/2010/main" val="1478823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path" presetSubtype="0" fill="hold" grpId="0" nodeType="withEffect">
                                  <p:stCondLst>
                                    <p:cond delay="0"/>
                                  </p:stCondLst>
                                  <p:childTnLst>
                                    <p:animMotion origin="layout" path="M 4.16667E-7 1.48148E-6 C 0.00091 -0.02246 -0.00925 -0.0419 -0.02279 -0.04329 C -0.03542 -0.04491 -0.04766 -0.02986 -0.04844 -0.0081 C -0.04935 0.01227 -0.04089 0.03079 -0.02891 0.03241 C -0.01771 0.03333 -0.00729 0.02083 -0.00651 0.00208 C -0.00573 -0.01505 -0.01276 -0.03125 -0.02292 -0.03241 C -0.03242 -0.03357 -0.04141 -0.02315 -0.04193 -0.00741 C -0.04271 0.00671 -0.03698 0.0206 -0.02852 0.02106 C -0.02096 0.02222 -0.01354 0.01412 -0.01302 0.00139 C -0.0125 -0.00996 -0.0168 -0.02107 -0.02344 -0.02176 C -0.02917 -0.02246 -0.03516 -0.01644 -0.03542 -0.00671 C -0.03594 0.00162 -0.03294 0.00972 -0.02826 0.01042 C -0.02396 0.01111 -0.01979 0.00741 -0.01979 0.00069 C -0.01927 -0.00463 -0.02096 -0.01042 -0.02396 -0.01111 C -0.02617 -0.01111 -0.02865 -0.00972 -0.02917 -0.00602 C -0.02917 -0.00371 -0.02891 -0.00116 -0.02773 -0.00023 C -0.02721 1.48148E-6 -0.02669 1.48148E-6 -0.02591 -0.00023 " pathEditMode="relative" rAng="0" ptsTypes="AAAAAAAAAAAAAAAAA">
                                      <p:cBhvr>
                                        <p:cTn id="6" dur="30000" fill="hold"/>
                                        <p:tgtEl>
                                          <p:spTgt spid="4"/>
                                        </p:tgtEl>
                                        <p:attrNameLst>
                                          <p:attrName>ppt_x</p:attrName>
                                          <p:attrName>ppt_y</p:attrName>
                                        </p:attrNameLst>
                                      </p:cBhvr>
                                      <p:rCtr x="-2435" y="-556"/>
                                    </p:animMotion>
                                  </p:childTnLst>
                                </p:cTn>
                              </p:par>
                              <p:par>
                                <p:cTn id="7" presetID="46" presetClass="path" presetSubtype="0" fill="hold" grpId="0" nodeType="withEffect">
                                  <p:stCondLst>
                                    <p:cond delay="0"/>
                                  </p:stCondLst>
                                  <p:childTnLst>
                                    <p:animMotion origin="layout" path="M -3.54167E-6 2.96296E-6 C -0.00078 -0.02639 0.00873 -0.04954 0.02149 -0.05116 C 0.03399 -0.05301 0.04545 -0.03519 0.04623 -0.00949 C 0.04727 0.01435 0.0392 0.03657 0.02748 0.03842 C 0.01693 0.03958 0.0069 0.02477 0.00612 0.00254 C 0.00534 -0.0176 0.01224 -0.03681 0.02188 -0.03843 C 0.03099 -0.03959 0.03946 -0.02732 0.03998 -0.00857 C 0.04063 0.00787 0.03529 0.0243 0.02709 0.02523 C 0.01993 0.02639 0.01302 0.01666 0.01237 0.00162 C 0.01198 -0.01181 0.01615 -0.02477 0.02227 -0.0257 C 0.02787 -0.02639 0.0336 -0.01922 0.03399 -0.00787 C 0.03438 0.00208 0.03138 0.01157 0.0267 0.0125 C 0.02279 0.01319 0.01888 0.00879 0.01875 0.00092 C 0.01836 -0.00533 0.01993 -0.01227 0.02266 -0.01297 C 0.025 -0.01297 0.02735 -0.01135 0.02774 -0.00695 C 0.02787 -0.0044 0.02748 -0.00139 0.02631 -0.00023 C 0.02578 2.96296E-6 0.02539 2.96296E-6 0.02474 -0.00023 " pathEditMode="relative" rAng="0" ptsTypes="AAAAAAAAAAAAAAAAA">
                                      <p:cBhvr>
                                        <p:cTn id="8" dur="30000" fill="hold"/>
                                        <p:tgtEl>
                                          <p:spTgt spid="3"/>
                                        </p:tgtEl>
                                        <p:attrNameLst>
                                          <p:attrName>ppt_x</p:attrName>
                                          <p:attrName>ppt_y</p:attrName>
                                        </p:attrNameLst>
                                      </p:cBhvr>
                                      <p:rCtr x="2318" y="-648"/>
                                    </p:animMotion>
                                  </p:childTnLst>
                                </p:cTn>
                              </p:par>
                              <p:par>
                                <p:cTn id="9" presetID="52" presetClass="path" presetSubtype="0" fill="hold" grpId="0" nodeType="withEffect">
                                  <p:stCondLst>
                                    <p:cond delay="0"/>
                                  </p:stCondLst>
                                  <p:childTnLst>
                                    <p:animMotion origin="layout" path="M -0.01485 -0.02014 C -0.01498 -0.01782 -0.00508 -0.01574 0.00729 -0.01574 C 0.01718 -0.01551 0.02513 -0.01667 0.02526 -0.01806 C 0.02526 -0.01945 0.01744 -0.0206 0.00742 -0.0206 C 0.00247 -0.0206 -0.00209 -0.0206 -0.00534 -0.02014 C -0.0099 -0.01945 -0.01263 -0.01852 -0.01263 -0.01713 C -0.01263 -0.01667 -0.01185 -0.01597 -0.01042 -0.01551 C -0.00704 -0.01412 -0.00039 -0.01343 0.00716 -0.0132 C 0.01601 -0.0132 0.02317 -0.01412 0.02317 -0.01528 C 0.02343 -0.01667 0.01614 -0.01759 0.00729 -0.01782 C 0.00273 -0.01782 -0.00131 -0.01759 -0.0043 -0.01736 C -0.00834 -0.01667 -0.01094 -0.01574 -0.01094 -0.01458 C -0.01094 -0.01412 -0.01016 -0.01366 -0.00886 -0.01296 C -0.00573 -0.01204 3.75E-6 -0.01111 0.00703 -0.01111 C 0.01497 -0.01111 0.02148 -0.01204 0.02148 -0.01296 C 0.02161 -0.01412 0.01523 -0.01505 0.00716 -0.01528 C 0.00312 -0.01528 -0.00065 -0.01505 -0.00339 -0.01482 C -0.00704 -0.01412 -0.00912 -0.01343 -0.00912 -0.0125 C -0.00912 -0.01204 -0.00847 -0.01134 -0.00743 -0.01088 C -0.00469 -0.00995 0.00065 -0.00926 0.00677 -0.00926 C 0.01406 -0.00926 0.01979 -0.00995 0.01979 -0.01088 C 0.01979 -0.01204 0.01419 -0.01296 0.00703 -0.01296 C 0.00338 -0.01296 3.75E-6 -0.01273 -0.00235 -0.0125 C -0.00573 -0.01204 -0.00769 -0.01111 -0.00782 -0.01042 C -0.00782 -0.00995 -0.00704 -0.00949 -0.00612 -0.00903 C -0.00365 -0.0081 0.00117 -0.00764 0.00664 -0.00764 C 0.01315 -0.00741 0.01836 -0.0081 0.01836 -0.00903 C 0.01862 -0.00995 0.01328 -0.01065 0.00677 -0.01088 C 0.00364 -0.01088 0.00052 -0.01065 -0.00157 -0.01042 C -0.00469 -0.00995 -0.00638 -0.00926 -0.00638 -0.00857 C -0.00638 -0.0081 -0.00599 -0.00764 -0.00495 -0.00741 C -0.00274 -0.00648 0.00156 -0.00602 0.00651 -0.00579 C 0.0125 -0.00579 0.01718 -0.00648 0.01718 -0.00718 C 0.01731 -0.0081 0.01263 -0.0088 0.00664 -0.0088 C 0.00377 -0.0088 0.00117 -0.0088 -0.00079 -0.00857 C -0.00352 -0.0081 -0.00508 -0.00764 -0.00508 -0.00671 C -0.00508 -0.00648 -0.00469 -0.00625 -0.00378 -0.00579 C -0.00196 -0.00509 0.00195 -0.00463 0.00651 -0.00463 C 0.01185 -0.0044 0.01601 -0.00486 0.01601 -0.00579 C 0.01601 -0.00648 0.01198 -0.00718 0.00664 -0.00718 C 0.0039 -0.00718 0.00156 -0.00718 -0.00026 -0.00695 C -0.00274 -0.00648 -0.00417 -0.00602 -0.00417 -0.00532 C -0.00417 -0.00486 -0.00365 -0.00463 -0.00287 -0.0044 C -0.00105 -0.0037 0.00247 -0.00324 0.00638 -0.00324 C 0.01119 -0.00324 0.01497 -0.0037 0.01497 -0.0044 C 0.01497 -0.00509 0.01119 -0.00556 0.00651 -0.00579 C 0.00416 -0.00579 0.00195 -0.00556 0.00039 -0.00532 C -0.00196 -0.00509 -0.00313 -0.00463 -0.00313 -0.00394 C -0.00313 -0.0037 -0.00274 -0.00347 -0.00209 -0.00324 C -0.00039 -0.00255 0.0026 -0.00208 0.00638 -0.00208 C 0.01054 -0.00208 0.01406 -0.00255 0.01406 -0.00324 C 0.01406 -0.0037 0.01067 -0.00417 0.00638 -0.00417 C 0.00442 -0.0044 0.00234 -0.00417 0.00091 -0.00417 C -0.00105 -0.0037 -0.00222 -0.00324 -0.00222 -0.00278 C -0.00222 -0.00255 -0.00196 -0.00232 -0.00131 -0.00208 C 0.00026 -0.00139 0.00299 -0.00116 0.00638 -0.00093 C 0.01015 -0.00093 0.01328 -0.00139 0.01328 -0.00185 C 0.01328 -0.00255 0.01015 -0.00301 0.00638 -0.00301 C 0.00442 -0.00301 0.0026 -0.00301 0.00156 -0.00278 C -0.00039 -0.00255 -0.00144 -0.00208 -0.00144 -0.00162 C -0.00144 -0.00139 -0.00105 -0.00116 -0.00065 -0.00093 C 0.00065 -0.00046 0.00325 -0.00023 0.00612 7.40741E-7 C 0.00963 7.40741E-7 0.0125 -0.00046 0.0125 -0.00093 C 0.0125 -0.00139 0.00963 -0.00185 0.00638 -0.00185 C 0.00455 -0.00185 0.00299 -0.00185 0.00182 -0.00162 C 0.00026 -0.00139 -0.00079 -0.00116 -0.00079 -0.0007 C -0.00079 -0.00046 -0.00039 -0.00023 3.75E-6 7.40741E-7 " pathEditMode="relative" rAng="0" ptsTypes="AAAAAAAAAAAAAAAAAAAAAAAAAAAAAAAAAAAAAAAAAAAAAAAAAAAAAAAAAAAAAAAAAAA">
                                      <p:cBhvr>
                                        <p:cTn id="10" dur="50000" fill="hold"/>
                                        <p:tgtEl>
                                          <p:spTgt spid="7"/>
                                        </p:tgtEl>
                                        <p:attrNameLst>
                                          <p:attrName>ppt_x</p:attrName>
                                          <p:attrName>ppt_y</p:attrName>
                                        </p:attrNameLst>
                                      </p:cBhvr>
                                      <p:rCtr x="2005" y="972"/>
                                    </p:animMotion>
                                  </p:childTnLst>
                                </p:cTn>
                              </p:par>
                              <p:par>
                                <p:cTn id="11" presetID="35" presetClass="path" presetSubtype="0" accel="50000" decel="50000" fill="hold" grpId="0" nodeType="withEffect">
                                  <p:stCondLst>
                                    <p:cond delay="0"/>
                                  </p:stCondLst>
                                  <p:childTnLst>
                                    <p:animMotion origin="layout" path="M 2.29167E-6 2.96296E-6 L -0.11406 2.96296E-6 " pathEditMode="relative" rAng="0" ptsTypes="AA">
                                      <p:cBhvr>
                                        <p:cTn id="12" dur="1500" fill="hold"/>
                                        <p:tgtEl>
                                          <p:spTgt spid="8"/>
                                        </p:tgtEl>
                                        <p:attrNameLst>
                                          <p:attrName>ppt_x</p:attrName>
                                          <p:attrName>ppt_y</p:attrName>
                                        </p:attrNameLst>
                                      </p:cBhvr>
                                      <p:rCtr x="-57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CF82D61-739C-4630-A738-CAF1C435A61F}"/>
              </a:ext>
            </a:extLst>
          </p:cNvPr>
          <p:cNvSpPr/>
          <p:nvPr/>
        </p:nvSpPr>
        <p:spPr>
          <a:xfrm rot="21002832">
            <a:off x="-4713211" y="351577"/>
            <a:ext cx="5254133" cy="4567712"/>
          </a:xfrm>
          <a:prstGeom prst="rect">
            <a:avLst/>
          </a:prstGeom>
          <a:solidFill>
            <a:srgbClr val="037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49FEE2D-92DE-41A9-BC8F-F8EC1EBB4FBD}"/>
              </a:ext>
            </a:extLst>
          </p:cNvPr>
          <p:cNvSpPr txBox="1"/>
          <p:nvPr/>
        </p:nvSpPr>
        <p:spPr>
          <a:xfrm>
            <a:off x="5595182" y="2921168"/>
            <a:ext cx="3332917" cy="1107996"/>
          </a:xfrm>
          <a:prstGeom prst="rect">
            <a:avLst/>
          </a:prstGeom>
          <a:noFill/>
        </p:spPr>
        <p:txBody>
          <a:bodyPr wrap="square" rtlCol="0">
            <a:spAutoFit/>
          </a:bodyPr>
          <a:lstStyle/>
          <a:p>
            <a:r>
              <a:rPr lang="zh-CN" altLang="en-US" sz="6600" dirty="0"/>
              <a:t>竞</a:t>
            </a:r>
            <a:r>
              <a:rPr lang="zh-CN" altLang="en-US" sz="6600" dirty="0">
                <a:solidFill>
                  <a:srgbClr val="DD5959"/>
                </a:solidFill>
              </a:rPr>
              <a:t>争</a:t>
            </a:r>
            <a:r>
              <a:rPr lang="zh-CN" altLang="en-US" sz="5400" dirty="0"/>
              <a:t>优势</a:t>
            </a:r>
          </a:p>
        </p:txBody>
      </p:sp>
      <p:sp>
        <p:nvSpPr>
          <p:cNvPr id="3" name="矩形 2">
            <a:extLst>
              <a:ext uri="{FF2B5EF4-FFF2-40B4-BE49-F238E27FC236}">
                <a16:creationId xmlns:a16="http://schemas.microsoft.com/office/drawing/2014/main" id="{0C108CCC-D73B-47B6-8895-9EBD79422A38}"/>
              </a:ext>
            </a:extLst>
          </p:cNvPr>
          <p:cNvSpPr/>
          <p:nvPr/>
        </p:nvSpPr>
        <p:spPr>
          <a:xfrm rot="20027326">
            <a:off x="-2627067" y="4354483"/>
            <a:ext cx="5254133" cy="45677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7DE3ACD-716B-4D8F-B351-CC9B3E2B50F3}"/>
              </a:ext>
            </a:extLst>
          </p:cNvPr>
          <p:cNvSpPr/>
          <p:nvPr/>
        </p:nvSpPr>
        <p:spPr>
          <a:xfrm rot="1064755">
            <a:off x="2065883" y="6070188"/>
            <a:ext cx="5483748" cy="4392311"/>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5A6A61A-1FBC-45AE-BB02-6C77F8231F07}"/>
              </a:ext>
            </a:extLst>
          </p:cNvPr>
          <p:cNvSpPr txBox="1"/>
          <p:nvPr/>
        </p:nvSpPr>
        <p:spPr>
          <a:xfrm rot="16200000">
            <a:off x="8799973" y="2100169"/>
            <a:ext cx="7968343" cy="1107996"/>
          </a:xfrm>
          <a:prstGeom prst="rect">
            <a:avLst/>
          </a:prstGeom>
          <a:noFill/>
        </p:spPr>
        <p:txBody>
          <a:bodyPr wrap="square" rtlCol="0">
            <a:spAutoFit/>
          </a:bodyPr>
          <a:lstStyle/>
          <a:p>
            <a:r>
              <a:rPr lang="en-US" altLang="zh-CN" sz="6600" dirty="0">
                <a:solidFill>
                  <a:schemeClr val="bg1">
                    <a:lumMod val="85000"/>
                  </a:schemeClr>
                </a:solidFill>
              </a:rPr>
              <a:t>Competitive Edge</a:t>
            </a:r>
            <a:endParaRPr lang="zh-CN" altLang="en-US" sz="6600" dirty="0">
              <a:solidFill>
                <a:schemeClr val="bg1">
                  <a:lumMod val="85000"/>
                </a:schemeClr>
              </a:solidFill>
            </a:endParaRPr>
          </a:p>
        </p:txBody>
      </p:sp>
    </p:spTree>
    <p:extLst>
      <p:ext uri="{BB962C8B-B14F-4D97-AF65-F5344CB8AC3E}">
        <p14:creationId xmlns:p14="http://schemas.microsoft.com/office/powerpoint/2010/main" val="448240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path" presetSubtype="0" fill="hold" grpId="0" nodeType="withEffect">
                                  <p:stCondLst>
                                    <p:cond delay="0"/>
                                  </p:stCondLst>
                                  <p:childTnLst>
                                    <p:animMotion origin="layout" path="M 4.16667E-7 1.48148E-6 C 0.00091 -0.02246 -0.00925 -0.0419 -0.02279 -0.04329 C -0.03542 -0.04491 -0.04766 -0.02986 -0.04844 -0.0081 C -0.04935 0.01227 -0.04089 0.03079 -0.02891 0.03241 C -0.01771 0.03333 -0.00729 0.02083 -0.00651 0.00208 C -0.00573 -0.01505 -0.01276 -0.03125 -0.02292 -0.03241 C -0.03242 -0.03357 -0.04141 -0.02315 -0.04193 -0.00741 C -0.04271 0.00671 -0.03698 0.0206 -0.02852 0.02106 C -0.02096 0.02222 -0.01354 0.01412 -0.01302 0.00139 C -0.0125 -0.00996 -0.0168 -0.02107 -0.02344 -0.02176 C -0.02917 -0.02246 -0.03516 -0.01644 -0.03542 -0.00671 C -0.03594 0.00162 -0.03294 0.00972 -0.02826 0.01042 C -0.02396 0.01111 -0.01979 0.00741 -0.01979 0.00069 C -0.01927 -0.00463 -0.02096 -0.01042 -0.02396 -0.01111 C -0.02617 -0.01111 -0.02865 -0.00972 -0.02917 -0.00602 C -0.02917 -0.00371 -0.02891 -0.00116 -0.02773 -0.00023 C -0.02721 1.48148E-6 -0.02669 1.48148E-6 -0.02591 -0.00023 " pathEditMode="relative" rAng="0" ptsTypes="AAAAAAAAAAAAAAAAA">
                                      <p:cBhvr>
                                        <p:cTn id="6" dur="30000" fill="hold"/>
                                        <p:tgtEl>
                                          <p:spTgt spid="4"/>
                                        </p:tgtEl>
                                        <p:attrNameLst>
                                          <p:attrName>ppt_x</p:attrName>
                                          <p:attrName>ppt_y</p:attrName>
                                        </p:attrNameLst>
                                      </p:cBhvr>
                                      <p:rCtr x="-2435" y="-556"/>
                                    </p:animMotion>
                                  </p:childTnLst>
                                </p:cTn>
                              </p:par>
                              <p:par>
                                <p:cTn id="7" presetID="46" presetClass="path" presetSubtype="0" fill="hold" grpId="0" nodeType="withEffect">
                                  <p:stCondLst>
                                    <p:cond delay="0"/>
                                  </p:stCondLst>
                                  <p:childTnLst>
                                    <p:animMotion origin="layout" path="M -3.54167E-6 2.96296E-6 C -0.00078 -0.02639 0.00873 -0.04954 0.02149 -0.05116 C 0.03399 -0.05301 0.04545 -0.03519 0.04623 -0.00949 C 0.04727 0.01435 0.0392 0.03657 0.02748 0.03842 C 0.01693 0.03958 0.0069 0.02477 0.00612 0.00254 C 0.00534 -0.0176 0.01224 -0.03681 0.02188 -0.03843 C 0.03099 -0.03959 0.03946 -0.02732 0.03998 -0.00857 C 0.04063 0.00787 0.03529 0.0243 0.02709 0.02523 C 0.01993 0.02639 0.01302 0.01666 0.01237 0.00162 C 0.01198 -0.01181 0.01615 -0.02477 0.02227 -0.0257 C 0.02787 -0.02639 0.0336 -0.01922 0.03399 -0.00787 C 0.03438 0.00208 0.03138 0.01157 0.0267 0.0125 C 0.02279 0.01319 0.01888 0.00879 0.01875 0.00092 C 0.01836 -0.00533 0.01993 -0.01227 0.02266 -0.01297 C 0.025 -0.01297 0.02735 -0.01135 0.02774 -0.00695 C 0.02787 -0.0044 0.02748 -0.00139 0.02631 -0.00023 C 0.02578 2.96296E-6 0.02539 2.96296E-6 0.02474 -0.00023 " pathEditMode="relative" rAng="0" ptsTypes="AAAAAAAAAAAAAAAAA">
                                      <p:cBhvr>
                                        <p:cTn id="8" dur="30000" fill="hold"/>
                                        <p:tgtEl>
                                          <p:spTgt spid="3"/>
                                        </p:tgtEl>
                                        <p:attrNameLst>
                                          <p:attrName>ppt_x</p:attrName>
                                          <p:attrName>ppt_y</p:attrName>
                                        </p:attrNameLst>
                                      </p:cBhvr>
                                      <p:rCtr x="2318" y="-648"/>
                                    </p:animMotion>
                                  </p:childTnLst>
                                </p:cTn>
                              </p:par>
                              <p:par>
                                <p:cTn id="9" presetID="52" presetClass="path" presetSubtype="0" fill="hold" grpId="0" nodeType="withEffect">
                                  <p:stCondLst>
                                    <p:cond delay="0"/>
                                  </p:stCondLst>
                                  <p:childTnLst>
                                    <p:animMotion origin="layout" path="M -0.01485 -0.02014 C -0.01498 -0.01782 -0.00508 -0.01574 0.00729 -0.01574 C 0.01718 -0.01551 0.02513 -0.01667 0.02526 -0.01806 C 0.02526 -0.01945 0.01744 -0.0206 0.00742 -0.0206 C 0.00247 -0.0206 -0.00209 -0.0206 -0.00534 -0.02014 C -0.0099 -0.01945 -0.01263 -0.01852 -0.01263 -0.01713 C -0.01263 -0.01667 -0.01185 -0.01597 -0.01042 -0.01551 C -0.00704 -0.01412 -0.00039 -0.01343 0.00716 -0.0132 C 0.01601 -0.0132 0.02317 -0.01412 0.02317 -0.01528 C 0.02343 -0.01667 0.01614 -0.01759 0.00729 -0.01782 C 0.00273 -0.01782 -0.00131 -0.01759 -0.0043 -0.01736 C -0.00834 -0.01667 -0.01094 -0.01574 -0.01094 -0.01458 C -0.01094 -0.01412 -0.01016 -0.01366 -0.00886 -0.01296 C -0.00573 -0.01204 3.75E-6 -0.01111 0.00703 -0.01111 C 0.01497 -0.01111 0.02148 -0.01204 0.02148 -0.01296 C 0.02161 -0.01412 0.01523 -0.01505 0.00716 -0.01528 C 0.00312 -0.01528 -0.00065 -0.01505 -0.00339 -0.01482 C -0.00704 -0.01412 -0.00912 -0.01343 -0.00912 -0.0125 C -0.00912 -0.01204 -0.00847 -0.01134 -0.00743 -0.01088 C -0.00469 -0.00995 0.00065 -0.00926 0.00677 -0.00926 C 0.01406 -0.00926 0.01979 -0.00995 0.01979 -0.01088 C 0.01979 -0.01204 0.01419 -0.01296 0.00703 -0.01296 C 0.00338 -0.01296 3.75E-6 -0.01273 -0.00235 -0.0125 C -0.00573 -0.01204 -0.00769 -0.01111 -0.00782 -0.01042 C -0.00782 -0.00995 -0.00704 -0.00949 -0.00612 -0.00903 C -0.00365 -0.0081 0.00117 -0.00764 0.00664 -0.00764 C 0.01315 -0.00741 0.01836 -0.0081 0.01836 -0.00903 C 0.01862 -0.00995 0.01328 -0.01065 0.00677 -0.01088 C 0.00364 -0.01088 0.00052 -0.01065 -0.00157 -0.01042 C -0.00469 -0.00995 -0.00638 -0.00926 -0.00638 -0.00857 C -0.00638 -0.0081 -0.00599 -0.00764 -0.00495 -0.00741 C -0.00274 -0.00648 0.00156 -0.00602 0.00651 -0.00579 C 0.0125 -0.00579 0.01718 -0.00648 0.01718 -0.00718 C 0.01731 -0.0081 0.01263 -0.0088 0.00664 -0.0088 C 0.00377 -0.0088 0.00117 -0.0088 -0.00079 -0.00857 C -0.00352 -0.0081 -0.00508 -0.00764 -0.00508 -0.00671 C -0.00508 -0.00648 -0.00469 -0.00625 -0.00378 -0.00579 C -0.00196 -0.00509 0.00195 -0.00463 0.00651 -0.00463 C 0.01185 -0.0044 0.01601 -0.00486 0.01601 -0.00579 C 0.01601 -0.00648 0.01198 -0.00718 0.00664 -0.00718 C 0.0039 -0.00718 0.00156 -0.00718 -0.00026 -0.00695 C -0.00274 -0.00648 -0.00417 -0.00602 -0.00417 -0.00532 C -0.00417 -0.00486 -0.00365 -0.00463 -0.00287 -0.0044 C -0.00105 -0.0037 0.00247 -0.00324 0.00638 -0.00324 C 0.01119 -0.00324 0.01497 -0.0037 0.01497 -0.0044 C 0.01497 -0.00509 0.01119 -0.00556 0.00651 -0.00579 C 0.00416 -0.00579 0.00195 -0.00556 0.00039 -0.00532 C -0.00196 -0.00509 -0.00313 -0.00463 -0.00313 -0.00394 C -0.00313 -0.0037 -0.00274 -0.00347 -0.00209 -0.00324 C -0.00039 -0.00255 0.0026 -0.00208 0.00638 -0.00208 C 0.01054 -0.00208 0.01406 -0.00255 0.01406 -0.00324 C 0.01406 -0.0037 0.01067 -0.00417 0.00638 -0.00417 C 0.00442 -0.0044 0.00234 -0.00417 0.00091 -0.00417 C -0.00105 -0.0037 -0.00222 -0.00324 -0.00222 -0.00278 C -0.00222 -0.00255 -0.00196 -0.00232 -0.00131 -0.00208 C 0.00026 -0.00139 0.00299 -0.00116 0.00638 -0.00093 C 0.01015 -0.00093 0.01328 -0.00139 0.01328 -0.00185 C 0.01328 -0.00255 0.01015 -0.00301 0.00638 -0.00301 C 0.00442 -0.00301 0.0026 -0.00301 0.00156 -0.00278 C -0.00039 -0.00255 -0.00144 -0.00208 -0.00144 -0.00162 C -0.00144 -0.00139 -0.00105 -0.00116 -0.00065 -0.00093 C 0.00065 -0.00046 0.00325 -0.00023 0.00612 7.40741E-7 C 0.00963 7.40741E-7 0.0125 -0.00046 0.0125 -0.00093 C 0.0125 -0.00139 0.00963 -0.00185 0.00638 -0.00185 C 0.00455 -0.00185 0.00299 -0.00185 0.00182 -0.00162 C 0.00026 -0.00139 -0.00079 -0.00116 -0.00079 -0.0007 C -0.00079 -0.00046 -0.00039 -0.00023 3.75E-6 7.40741E-7 " pathEditMode="relative" rAng="0" ptsTypes="AAAAAAAAAAAAAAAAAAAAAAAAAAAAAAAAAAAAAAAAAAAAAAAAAAAAAAAAAAAAAAAAAAA">
                                      <p:cBhvr>
                                        <p:cTn id="10" dur="50000" fill="hold"/>
                                        <p:tgtEl>
                                          <p:spTgt spid="7"/>
                                        </p:tgtEl>
                                        <p:attrNameLst>
                                          <p:attrName>ppt_x</p:attrName>
                                          <p:attrName>ppt_y</p:attrName>
                                        </p:attrNameLst>
                                      </p:cBhvr>
                                      <p:rCtr x="2005" y="972"/>
                                    </p:animMotion>
                                  </p:childTnLst>
                                </p:cTn>
                              </p:par>
                              <p:par>
                                <p:cTn id="11" presetID="35" presetClass="path" presetSubtype="0" accel="50000" decel="50000" fill="hold" grpId="0" nodeType="withEffect">
                                  <p:stCondLst>
                                    <p:cond delay="0"/>
                                  </p:stCondLst>
                                  <p:childTnLst>
                                    <p:animMotion origin="layout" path="M 2.29167E-6 2.96296E-6 L -0.11406 2.96296E-6 " pathEditMode="relative" rAng="0" ptsTypes="AA">
                                      <p:cBhvr>
                                        <p:cTn id="12" dur="1500" fill="hold"/>
                                        <p:tgtEl>
                                          <p:spTgt spid="8"/>
                                        </p:tgtEl>
                                        <p:attrNameLst>
                                          <p:attrName>ppt_x</p:attrName>
                                          <p:attrName>ppt_y</p:attrName>
                                        </p:attrNameLst>
                                      </p:cBhvr>
                                      <p:rCtr x="-57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3AB99A-E735-4BBF-A4AC-9A422034EBE5}"/>
              </a:ext>
            </a:extLst>
          </p:cNvPr>
          <p:cNvSpPr/>
          <p:nvPr/>
        </p:nvSpPr>
        <p:spPr>
          <a:xfrm>
            <a:off x="923925" y="3419475"/>
            <a:ext cx="3096682" cy="39814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AFD66FB-8F27-4C35-BCBE-CA434C983C3C}"/>
              </a:ext>
            </a:extLst>
          </p:cNvPr>
          <p:cNvSpPr/>
          <p:nvPr/>
        </p:nvSpPr>
        <p:spPr>
          <a:xfrm>
            <a:off x="1343025" y="2162175"/>
            <a:ext cx="3096682" cy="3981450"/>
          </a:xfrm>
          <a:prstGeom prst="rect">
            <a:avLst/>
          </a:prstGeom>
          <a:solidFill>
            <a:srgbClr val="DD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159197D-7BA9-4363-9A79-E5A1C21A0A2C}"/>
              </a:ext>
            </a:extLst>
          </p:cNvPr>
          <p:cNvSpPr txBox="1"/>
          <p:nvPr/>
        </p:nvSpPr>
        <p:spPr>
          <a:xfrm>
            <a:off x="5838825" y="1089154"/>
            <a:ext cx="5133975" cy="4832092"/>
          </a:xfrm>
          <a:prstGeom prst="rect">
            <a:avLst/>
          </a:prstGeom>
          <a:noFill/>
        </p:spPr>
        <p:txBody>
          <a:bodyPr wrap="square">
            <a:spAutoFit/>
          </a:bodyPr>
          <a:lstStyle/>
          <a:p>
            <a:pPr>
              <a:spcAft>
                <a:spcPts val="600"/>
              </a:spcAft>
            </a:pPr>
            <a:r>
              <a:rPr lang="zh-CN" altLang="en-US" dirty="0">
                <a:latin typeface="宋体" panose="02010600030101010101" pitchFamily="2" charset="-122"/>
                <a:ea typeface="宋体" panose="02010600030101010101" pitchFamily="2" charset="-122"/>
              </a:rPr>
              <a:t>顺丰主要国内快递产品包括同城、大陆及港澳台、国际、增值服务等。</a:t>
            </a:r>
          </a:p>
          <a:p>
            <a:pPr>
              <a:spcAft>
                <a:spcPts val="600"/>
              </a:spcAft>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、同城：同城急送。</a:t>
            </a:r>
          </a:p>
          <a:p>
            <a:pPr>
              <a:spcAft>
                <a:spcPts val="600"/>
              </a:spcAft>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、大陆港澳台：顺丰即日、顺丰次晨、顺丰标快、顺丰特惠、物流普运、重货快运、重货专运、重货包裹、小票零担。</a:t>
            </a:r>
          </a:p>
          <a:p>
            <a:pPr>
              <a:spcAft>
                <a:spcPts val="600"/>
              </a:spcAft>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、国际：国际特惠、直运</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、国际小包、国际重货、国际电商专递、海购丰运、签收确认服务、海外仓、前往国际网站。</a:t>
            </a:r>
          </a:p>
          <a:p>
            <a:pPr>
              <a:spcAft>
                <a:spcPts val="600"/>
              </a:spcAft>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增值服务：普通保价、特安服务、代收货款、签单返还、包装服务、委托收件、逆向物流、特殊入仓、送货上楼、正式报关、电子验收、原单退回、定时派送、垫付货款、保单配送、超长超重附加费、节假日服务、住宅附加费、燃油附加费、同城派件地址变更、更改付款方式、顺丰国际直邮认证服务、货物保管附加费。</a:t>
            </a:r>
          </a:p>
        </p:txBody>
      </p:sp>
      <p:sp>
        <p:nvSpPr>
          <p:cNvPr id="6" name="矩形 5">
            <a:extLst>
              <a:ext uri="{FF2B5EF4-FFF2-40B4-BE49-F238E27FC236}">
                <a16:creationId xmlns:a16="http://schemas.microsoft.com/office/drawing/2014/main" id="{99A62A00-A9B3-4E20-B070-5EA8D8F9BD6A}"/>
              </a:ext>
            </a:extLst>
          </p:cNvPr>
          <p:cNvSpPr/>
          <p:nvPr/>
        </p:nvSpPr>
        <p:spPr>
          <a:xfrm>
            <a:off x="1957388" y="6562725"/>
            <a:ext cx="3096682" cy="3981450"/>
          </a:xfrm>
          <a:prstGeom prst="rect">
            <a:avLst/>
          </a:prstGeom>
          <a:solidFill>
            <a:srgbClr val="037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D5959"/>
              </a:solidFill>
            </a:endParaRPr>
          </a:p>
        </p:txBody>
      </p:sp>
    </p:spTree>
    <p:extLst>
      <p:ext uri="{BB962C8B-B14F-4D97-AF65-F5344CB8AC3E}">
        <p14:creationId xmlns:p14="http://schemas.microsoft.com/office/powerpoint/2010/main" val="2857027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250"/>
                                  </p:stCondLst>
                                  <p:childTnLst>
                                    <p:animMotion origin="layout" path="M 6.25E-7 4.44444E-6 L 6.25E-7 -0.12639 " pathEditMode="relative" rAng="0" ptsTypes="AA">
                                      <p:cBhvr>
                                        <p:cTn id="6" dur="3000" fill="hold"/>
                                        <p:tgtEl>
                                          <p:spTgt spid="3"/>
                                        </p:tgtEl>
                                        <p:attrNameLst>
                                          <p:attrName>ppt_x</p:attrName>
                                          <p:attrName>ppt_y</p:attrName>
                                        </p:attrNameLst>
                                      </p:cBhvr>
                                      <p:rCtr x="0" y="-6319"/>
                                    </p:animMotion>
                                  </p:childTnLst>
                                </p:cTn>
                              </p:par>
                              <p:par>
                                <p:cTn id="7" presetID="64" presetClass="path" presetSubtype="0" accel="50000" decel="50000" fill="hold" grpId="0" nodeType="withEffect">
                                  <p:stCondLst>
                                    <p:cond delay="0"/>
                                  </p:stCondLst>
                                  <p:childTnLst>
                                    <p:animMotion origin="layout" path="M -4.375E-6 1.11111E-6 L 0.0004 -0.13472 " pathEditMode="relative" rAng="0" ptsTypes="AA">
                                      <p:cBhvr>
                                        <p:cTn id="8" dur="4000" fill="hold"/>
                                        <p:tgtEl>
                                          <p:spTgt spid="2"/>
                                        </p:tgtEl>
                                        <p:attrNameLst>
                                          <p:attrName>ppt_x</p:attrName>
                                          <p:attrName>ppt_y</p:attrName>
                                        </p:attrNameLst>
                                      </p:cBhvr>
                                      <p:rCtr x="13" y="-6736"/>
                                    </p:animMotion>
                                  </p:childTnLst>
                                </p:cTn>
                              </p:par>
                              <p:par>
                                <p:cTn id="9" presetID="64" presetClass="path" presetSubtype="0" accel="50000" decel="50000" fill="hold" grpId="0" nodeType="withEffect">
                                  <p:stCondLst>
                                    <p:cond delay="0"/>
                                  </p:stCondLst>
                                  <p:childTnLst>
                                    <p:animMotion origin="layout" path="M 5.55112E-17 -2.22222E-6 L 5.55112E-17 -0.07361 " pathEditMode="relative" rAng="0" ptsTypes="AA">
                                      <p:cBhvr>
                                        <p:cTn id="10" dur="5250" fill="hold"/>
                                        <p:tgtEl>
                                          <p:spTgt spid="6"/>
                                        </p:tgtEl>
                                        <p:attrNameLst>
                                          <p:attrName>ppt_x</p:attrName>
                                          <p:attrName>ppt_y</p:attrName>
                                        </p:attrNameLst>
                                      </p:cBhvr>
                                      <p:rCtr x="0" y="-3681"/>
                                    </p:animMotion>
                                  </p:childTnLst>
                                </p:cTn>
                              </p:par>
                              <p:par>
                                <p:cTn id="11" presetID="42"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ppt_x</p:attrName>
                                        </p:attrNameLst>
                                      </p:cBhvr>
                                      <p:tavLst>
                                        <p:tav tm="0">
                                          <p:val>
                                            <p:strVal val="#ppt_x"/>
                                          </p:val>
                                        </p:tav>
                                        <p:tav tm="100000">
                                          <p:val>
                                            <p:strVal val="#ppt_x"/>
                                          </p:val>
                                        </p:tav>
                                      </p:tavLst>
                                    </p:anim>
                                    <p:anim calcmode="lin" valueType="num">
                                      <p:cBhvr>
                                        <p:cTn id="15" dur="2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1F411D-E09C-449D-93D8-874249B5D010}"/>
              </a:ext>
            </a:extLst>
          </p:cNvPr>
          <p:cNvSpPr txBox="1"/>
          <p:nvPr/>
        </p:nvSpPr>
        <p:spPr>
          <a:xfrm>
            <a:off x="1593669" y="1619794"/>
            <a:ext cx="7585165" cy="3139321"/>
          </a:xfrm>
          <a:prstGeom prst="rect">
            <a:avLst/>
          </a:prstGeom>
          <a:noFill/>
        </p:spPr>
        <p:txBody>
          <a:bodyPr wrap="square" rtlCol="0">
            <a:spAutoFit/>
          </a:bodyPr>
          <a:lstStyle/>
          <a:p>
            <a:r>
              <a:rPr lang="zh-CN" altLang="en-US" dirty="0"/>
              <a:t>顺丰主要国内快递产品包括同城、大陆及港澳台、国际、增值服务等。</a:t>
            </a:r>
          </a:p>
          <a:p>
            <a:r>
              <a:rPr lang="en-US" altLang="zh-CN" dirty="0"/>
              <a:t>1</a:t>
            </a:r>
            <a:r>
              <a:rPr lang="zh-CN" altLang="en-US" dirty="0"/>
              <a:t>、同城：同城急送。</a:t>
            </a:r>
          </a:p>
          <a:p>
            <a:r>
              <a:rPr lang="en-US" altLang="zh-CN" dirty="0"/>
              <a:t>2</a:t>
            </a:r>
            <a:r>
              <a:rPr lang="zh-CN" altLang="en-US" dirty="0"/>
              <a:t>、大陆港澳台：顺丰即日、顺丰次晨、顺丰标快、顺丰特惠、物流普运、重货快运、重货专运、重货包裹、小票零担。</a:t>
            </a:r>
          </a:p>
          <a:p>
            <a:r>
              <a:rPr lang="en-US" altLang="zh-CN" dirty="0"/>
              <a:t>3</a:t>
            </a:r>
            <a:r>
              <a:rPr lang="zh-CN" altLang="en-US" dirty="0"/>
              <a:t>、国际：国际特惠、直运</a:t>
            </a:r>
            <a:r>
              <a:rPr lang="en-US" altLang="zh-CN" dirty="0"/>
              <a:t>+</a:t>
            </a:r>
            <a:r>
              <a:rPr lang="zh-CN" altLang="en-US" dirty="0"/>
              <a:t>、国际小包、国际重货、国际电商专递、海购丰运、签收确认服务、海外仓、前往国际网站。</a:t>
            </a:r>
          </a:p>
          <a:p>
            <a:r>
              <a:rPr lang="en-US" altLang="zh-CN" dirty="0"/>
              <a:t>4</a:t>
            </a:r>
            <a:r>
              <a:rPr lang="zh-CN" altLang="en-US" dirty="0"/>
              <a:t>、增值服务：普通保价、特安服务、代收货款、签单返还、包装服务、委托收件、逆向物流、特殊入仓、送货上楼、正式报关、电子验收、原单退回、定时派送、垫付货款、保单配送、超长超重附加费、节假日服务、住宅附加费、燃油附加费、同城派件地址变更、更改付款方式、顺丰国际直邮认证服务、货物保管附加费。</a:t>
            </a:r>
          </a:p>
        </p:txBody>
      </p:sp>
    </p:spTree>
    <p:extLst>
      <p:ext uri="{BB962C8B-B14F-4D97-AF65-F5344CB8AC3E}">
        <p14:creationId xmlns:p14="http://schemas.microsoft.com/office/powerpoint/2010/main" val="319945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F37122-228C-4A9D-999D-24175ED9F979}"/>
              </a:ext>
            </a:extLst>
          </p:cNvPr>
          <p:cNvSpPr txBox="1"/>
          <p:nvPr/>
        </p:nvSpPr>
        <p:spPr>
          <a:xfrm>
            <a:off x="2098766" y="1497874"/>
            <a:ext cx="3326674" cy="369332"/>
          </a:xfrm>
          <a:prstGeom prst="rect">
            <a:avLst/>
          </a:prstGeom>
          <a:noFill/>
        </p:spPr>
        <p:txBody>
          <a:bodyPr wrap="square" rtlCol="0">
            <a:spAutoFit/>
          </a:bodyPr>
          <a:lstStyle/>
          <a:p>
            <a:r>
              <a:rPr lang="zh-CN" altLang="en-US" dirty="0"/>
              <a:t>拓展内容</a:t>
            </a:r>
          </a:p>
        </p:txBody>
      </p:sp>
      <p:sp>
        <p:nvSpPr>
          <p:cNvPr id="3" name="文本框 2">
            <a:extLst>
              <a:ext uri="{FF2B5EF4-FFF2-40B4-BE49-F238E27FC236}">
                <a16:creationId xmlns:a16="http://schemas.microsoft.com/office/drawing/2014/main" id="{DFC5148D-3BE1-42F9-B477-22B0C12AAB0A}"/>
              </a:ext>
            </a:extLst>
          </p:cNvPr>
          <p:cNvSpPr txBox="1"/>
          <p:nvPr/>
        </p:nvSpPr>
        <p:spPr>
          <a:xfrm>
            <a:off x="4767945" y="1867206"/>
            <a:ext cx="3997234" cy="4524315"/>
          </a:xfrm>
          <a:prstGeom prst="rect">
            <a:avLst/>
          </a:prstGeom>
          <a:noFill/>
        </p:spPr>
        <p:txBody>
          <a:bodyPr wrap="square" rtlCol="0">
            <a:spAutoFit/>
          </a:bodyPr>
          <a:lstStyle/>
          <a:p>
            <a:r>
              <a:rPr lang="en-US" altLang="en-US" dirty="0"/>
              <a:t> 顺丰速运是一家主要经营国际、国内快递业务的港资快递企业，于1993年3月26日在广东顺德成立。顺丰速运是中国速递行业中投递速度最快的快递公司之一 。2016年5月23日，顺丰股权置换欲借壳上市，资产作价433亿元 。2017年2月24日，顺丰控股在深交所举行重组更名暨上市仪式，正式登陆A股。2017年6月1日凌晨，顺丰宣布关闭对菜鸟的数据接口。2017年从6月3日中午12时起，全面恢复业务合作和数据传输。
       2017年12月20日，湖北国际物流核心枢纽项目在湖北鄂州开工建设，将为打造全球第四个、亚洲第一的航空物流枢纽奠定坚实基础。</a:t>
            </a:r>
            <a:endParaRPr lang="zh-CN" altLang="en-US" dirty="0"/>
          </a:p>
        </p:txBody>
      </p:sp>
    </p:spTree>
    <p:extLst>
      <p:ext uri="{BB962C8B-B14F-4D97-AF65-F5344CB8AC3E}">
        <p14:creationId xmlns:p14="http://schemas.microsoft.com/office/powerpoint/2010/main" val="298359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797837-FC06-4BB7-B130-240EF4818370}"/>
              </a:ext>
            </a:extLst>
          </p:cNvPr>
          <p:cNvSpPr txBox="1"/>
          <p:nvPr/>
        </p:nvSpPr>
        <p:spPr>
          <a:xfrm>
            <a:off x="4545874" y="1933303"/>
            <a:ext cx="2934789" cy="369332"/>
          </a:xfrm>
          <a:prstGeom prst="rect">
            <a:avLst/>
          </a:prstGeom>
          <a:noFill/>
        </p:spPr>
        <p:txBody>
          <a:bodyPr wrap="square" rtlCol="0">
            <a:spAutoFit/>
          </a:bodyPr>
          <a:lstStyle/>
          <a:p>
            <a:r>
              <a:rPr lang="zh-CN" altLang="en-US" dirty="0"/>
              <a:t>竞争优势</a:t>
            </a:r>
          </a:p>
        </p:txBody>
      </p:sp>
      <p:sp>
        <p:nvSpPr>
          <p:cNvPr id="3" name="文本框 2">
            <a:extLst>
              <a:ext uri="{FF2B5EF4-FFF2-40B4-BE49-F238E27FC236}">
                <a16:creationId xmlns:a16="http://schemas.microsoft.com/office/drawing/2014/main" id="{5C3EB757-1635-4535-811D-B537B55D95DE}"/>
              </a:ext>
            </a:extLst>
          </p:cNvPr>
          <p:cNvSpPr txBox="1"/>
          <p:nvPr/>
        </p:nvSpPr>
        <p:spPr>
          <a:xfrm>
            <a:off x="3169920" y="4049486"/>
            <a:ext cx="3796937" cy="369332"/>
          </a:xfrm>
          <a:prstGeom prst="rect">
            <a:avLst/>
          </a:prstGeom>
          <a:noFill/>
        </p:spPr>
        <p:txBody>
          <a:bodyPr wrap="square" rtlCol="0">
            <a:spAutoFit/>
          </a:bodyPr>
          <a:lstStyle/>
          <a:p>
            <a:r>
              <a:rPr lang="zh-CN" altLang="en-US" dirty="0"/>
              <a:t>顺丰速运的内部环境竞争优势</a:t>
            </a:r>
          </a:p>
        </p:txBody>
      </p:sp>
    </p:spTree>
    <p:extLst>
      <p:ext uri="{BB962C8B-B14F-4D97-AF65-F5344CB8AC3E}">
        <p14:creationId xmlns:p14="http://schemas.microsoft.com/office/powerpoint/2010/main" val="403857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3D8A77-601D-469E-9AB7-7198469665EB}"/>
              </a:ext>
            </a:extLst>
          </p:cNvPr>
          <p:cNvSpPr txBox="1"/>
          <p:nvPr/>
        </p:nvSpPr>
        <p:spPr>
          <a:xfrm>
            <a:off x="2481943" y="1384663"/>
            <a:ext cx="5991497" cy="3416320"/>
          </a:xfrm>
          <a:prstGeom prst="rect">
            <a:avLst/>
          </a:prstGeom>
          <a:noFill/>
        </p:spPr>
        <p:txBody>
          <a:bodyPr wrap="square" rtlCol="0">
            <a:spAutoFit/>
          </a:bodyPr>
          <a:lstStyle/>
          <a:p>
            <a:r>
              <a:rPr lang="en-US" altLang="zh-CN" dirty="0"/>
              <a:t>(1)</a:t>
            </a:r>
            <a:r>
              <a:rPr lang="zh-CN" altLang="en-US" dirty="0"/>
              <a:t>行业的需求分析</a:t>
            </a:r>
          </a:p>
          <a:p>
            <a:r>
              <a:rPr lang="zh-CN" altLang="en-US" dirty="0"/>
              <a:t>      对顺丰集团内部条件分析的目的，是评估企业自身拥有资源和能力，分析资源和能力的变化趋势从而把握自身的优势和劣势，这对企业正确制定经战略非常关键。根据供给和需求两方面，具体从下四个重要方面进行分析，即</a:t>
            </a:r>
            <a:r>
              <a:rPr lang="en-US" altLang="zh-CN" dirty="0"/>
              <a:t>:</a:t>
            </a:r>
            <a:r>
              <a:rPr lang="zh-CN" altLang="en-US" dirty="0"/>
              <a:t>顺丰集团的经济效益分析、产品实力分析、竞争优势分析、内部管理分析。需求指数量是上升还是下降，上升速度有多快，顺丰集团上升而且是快速上升，今后每年增长速度在</a:t>
            </a:r>
            <a:r>
              <a:rPr lang="en-US" altLang="zh-CN" dirty="0"/>
              <a:t>50%</a:t>
            </a:r>
            <a:r>
              <a:rPr lang="zh-CN" altLang="en-US" dirty="0"/>
              <a:t>以上，集约化物流年增长速度在</a:t>
            </a:r>
            <a:r>
              <a:rPr lang="en-US" altLang="zh-CN" dirty="0"/>
              <a:t>25%</a:t>
            </a:r>
            <a:r>
              <a:rPr lang="zh-CN" altLang="en-US" dirty="0"/>
              <a:t>以上，顺丰集团在质量上有新变化 由于大型制造业、连锁商业与跨国采购的急速增长，顺丰集团集约化、一站式的服务将逐步取代粗放式的功能服务</a:t>
            </a:r>
          </a:p>
        </p:txBody>
      </p:sp>
    </p:spTree>
    <p:extLst>
      <p:ext uri="{BB962C8B-B14F-4D97-AF65-F5344CB8AC3E}">
        <p14:creationId xmlns:p14="http://schemas.microsoft.com/office/powerpoint/2010/main" val="966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8B05D1-BDA6-4953-8A44-5A928C0FF21C}"/>
              </a:ext>
            </a:extLst>
          </p:cNvPr>
          <p:cNvSpPr txBox="1"/>
          <p:nvPr/>
        </p:nvSpPr>
        <p:spPr>
          <a:xfrm>
            <a:off x="2786743" y="2037806"/>
            <a:ext cx="6461760" cy="2862322"/>
          </a:xfrm>
          <a:prstGeom prst="rect">
            <a:avLst/>
          </a:prstGeom>
          <a:noFill/>
        </p:spPr>
        <p:txBody>
          <a:bodyPr wrap="square" rtlCol="0">
            <a:spAutoFit/>
          </a:bodyPr>
          <a:lstStyle/>
          <a:p>
            <a:r>
              <a:rPr lang="en-US" altLang="zh-CN" dirty="0"/>
              <a:t>(2)</a:t>
            </a:r>
            <a:r>
              <a:rPr lang="zh-CN" altLang="en-US" dirty="0"/>
              <a:t>供给</a:t>
            </a:r>
            <a:r>
              <a:rPr lang="en-US" altLang="zh-CN" dirty="0"/>
              <a:t>——</a:t>
            </a:r>
            <a:r>
              <a:rPr lang="zh-CN" altLang="en-US" dirty="0"/>
              <a:t>竞争对手情况      第三方物流和第四方物流企业大量出现，少数物流企业已完成资本积累，而进入高速扩张时期，国外大型速递企业进入中国的步伐正在加快，承运人如轮船公司与铁路部门正大规模进入物流领域，形成新的供应与竞争能力目前，就国内公司而言，无论是大公司还是小公司，对集约化物流还缺乏经验，但是在货代、仓储、运输等集约化程度较低，对服务要求较低的业务，却形成了一窝蜂而上的无序竞争，由此导致利润率的持续下降，且有愈演愈烈之势。从供给</a:t>
            </a:r>
            <a:r>
              <a:rPr lang="en-US" altLang="zh-CN" dirty="0"/>
              <a:t>——</a:t>
            </a:r>
            <a:r>
              <a:rPr lang="zh-CN" altLang="en-US" dirty="0"/>
              <a:t>竞争对手情况分析，顺丰速运集团有极大的发展潜力优势。</a:t>
            </a:r>
          </a:p>
          <a:p>
            <a:endParaRPr lang="zh-CN" altLang="en-US" dirty="0"/>
          </a:p>
        </p:txBody>
      </p:sp>
    </p:spTree>
    <p:extLst>
      <p:ext uri="{BB962C8B-B14F-4D97-AF65-F5344CB8AC3E}">
        <p14:creationId xmlns:p14="http://schemas.microsoft.com/office/powerpoint/2010/main" val="38651968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1776</Words>
  <Application>Microsoft Office PowerPoint</Application>
  <PresentationFormat>宽屏</PresentationFormat>
  <Paragraphs>31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Adobe 黑体 Std R</vt: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威</dc:creator>
  <cp:lastModifiedBy>林 威</cp:lastModifiedBy>
  <cp:revision>12</cp:revision>
  <dcterms:created xsi:type="dcterms:W3CDTF">2020-11-16T05:17:25Z</dcterms:created>
  <dcterms:modified xsi:type="dcterms:W3CDTF">2020-11-16T06:59:23Z</dcterms:modified>
</cp:coreProperties>
</file>