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6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CCFF"/>
    <a:srgbClr val="FF9F3F"/>
    <a:srgbClr val="FF7979"/>
    <a:srgbClr val="E9EBF5"/>
    <a:srgbClr val="E39DB6"/>
    <a:srgbClr val="FE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26944-36FC-4843-903D-7DB15482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F36BF6-F09C-42ED-B305-47747157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E2413-6A79-4387-9D51-DB4C8A6C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CE8EA-9291-42D9-98A4-DCFE6013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1BC0B-7A9F-4100-8F09-ECC9FDF5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3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CE40-EB0A-43AA-B96F-C7F65095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F70E5-9592-4B6C-B45A-02001D2E9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C1041-F65F-4CB7-AE5B-EE12028E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5F013-CAFE-41A2-A41C-4923D0EC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F1C-499F-494D-859E-9A6F65B7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8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D3B403-8BB9-4E71-B9C8-7D284A4BA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A2584-BCAA-4DB6-920A-D71465DD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DF664-D98F-4FE0-90EC-1A049627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B79CF-32E1-4121-8369-4513DF8F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1D0F8-0F79-4D22-A7ED-5B293955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4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84E2D-6AF0-4E32-A509-07878FE5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C020A-B235-4EF8-B8DE-F5AD025A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F3028-16B0-42B0-8400-CACA5A8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61EDD-B096-43F4-B550-1ABFE68A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DFA98-B79F-431A-A1DE-8D9CBF3F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C3C11-794F-41BD-B486-59D9457C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5F949-B9B3-4DEC-8ECB-1F4E3630D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0CB9C-55DD-4A89-80A2-BD004D82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FB655-DD13-410D-933C-0FFB67C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004D6-FD49-4929-9CD5-8FE9C76C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6CD9-FC3C-458F-A73B-DEEF4B26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1CF45-8066-4EFC-8FAE-76166001E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B4A82-D44B-4761-8B8C-D764A21E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8E1E9-1ED6-49BA-BC90-E2CEB2EE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BEF93-E6D8-4103-85EC-E9DFA3F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9CB58-EA9E-46EF-9487-F2732DD3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6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40994-A7DD-45D6-9ACA-6D6155E2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273E9-881D-435C-9AF7-34276205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4C22C-2E87-4ADF-903E-22E871B1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3C833-CEEF-4604-8627-2816ED30F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95612B-93D5-47E1-B178-6B46F7D84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CDBB3D-5BE1-4864-BA67-B45597F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6A23AF-A86F-4A6A-9938-4ADD5378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60483F-9AD7-4189-8644-65BA25C4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C9841-CEA1-468F-A862-B82E6479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EAE964-1CA4-42FF-AAAF-3C5072E3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8F4BB2-B2C4-4633-A818-D8548026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B5E2E-369D-49FF-9512-697B13E3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FFA7A-6526-4C1D-8301-FD298051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608FB-EEC1-4479-838B-C7782B59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7D1433-D6CD-4BFE-A1D3-9C9D5487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4BEAF-EA03-48CA-9113-E71FE7E9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6EFFC-1E29-4C9B-86E6-F3115305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E95EC-4A7A-47B2-B56E-B9B9BEAA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7D469-F6E3-4E39-B532-6CF91136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E6689-FB3C-47F9-8A34-B5A0F5B2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DE8C2-B898-4C5A-88FA-0C8992F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5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BCA50-67C0-44F4-9F95-08B481EB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06A55-3308-42D2-B8A7-025596C2F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71C62-23E8-4B6A-901A-5568A4353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D7A48-D9AC-450C-8623-7EBC001B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67CE1-BA82-4070-B20C-98A5909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F5F64-0999-43CF-87D3-AB3EB316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9BCED-24CF-4142-8428-6D338FC9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7D70B-16C9-407B-981F-8A041237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83B3A-11E8-4D35-8BE6-DDACE240C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6DC2B-AF10-4A97-AC9F-7DBD8766E21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BC943-421E-4A8E-A58B-66B9BAE9F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2E997-069D-4667-88CC-ACEB6C7F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D36F-7CA3-4CA5-B0A7-5E439536A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77DDF20-DDF3-494A-884C-6BFC292B70AE}"/>
              </a:ext>
            </a:extLst>
          </p:cNvPr>
          <p:cNvSpPr/>
          <p:nvPr/>
        </p:nvSpPr>
        <p:spPr>
          <a:xfrm rot="19473172">
            <a:off x="7456619" y="2491071"/>
            <a:ext cx="1534078" cy="132248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2D21BD-CE54-4703-8A40-8D6A00711FB2}"/>
              </a:ext>
            </a:extLst>
          </p:cNvPr>
          <p:cNvSpPr/>
          <p:nvPr/>
        </p:nvSpPr>
        <p:spPr>
          <a:xfrm>
            <a:off x="1160979" y="3895625"/>
            <a:ext cx="1586848" cy="15868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B37EB1-B505-46D8-9A3F-30A56E9B6D4A}"/>
              </a:ext>
            </a:extLst>
          </p:cNvPr>
          <p:cNvSpPr/>
          <p:nvPr/>
        </p:nvSpPr>
        <p:spPr>
          <a:xfrm>
            <a:off x="-2311780" y="3428999"/>
            <a:ext cx="30647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7A077E-BAC3-40E6-B1F9-06FEF53ADF9F}"/>
              </a:ext>
            </a:extLst>
          </p:cNvPr>
          <p:cNvSpPr/>
          <p:nvPr/>
        </p:nvSpPr>
        <p:spPr>
          <a:xfrm>
            <a:off x="-2118668" y="3268350"/>
            <a:ext cx="287166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B24DF4-B0E2-4B8D-948C-CA53BEE3961F}"/>
              </a:ext>
            </a:extLst>
          </p:cNvPr>
          <p:cNvSpPr txBox="1"/>
          <p:nvPr/>
        </p:nvSpPr>
        <p:spPr>
          <a:xfrm>
            <a:off x="650884" y="296029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运营管理小清新组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6A2B35-34D2-41E8-8D64-83FE807C8C0F}"/>
              </a:ext>
            </a:extLst>
          </p:cNvPr>
          <p:cNvSpPr txBox="1"/>
          <p:nvPr/>
        </p:nvSpPr>
        <p:spPr>
          <a:xfrm>
            <a:off x="650884" y="352837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组织：杨万泉、苏赟鹏</a:t>
            </a:r>
            <a:endParaRPr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资料收集：陆安琪、孙明典</a:t>
            </a:r>
            <a:endParaRPr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方案：马乔方</a:t>
            </a:r>
            <a:endParaRPr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ea typeface="幼圆" panose="02010509060101010101" pitchFamily="49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：林威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C7E54E-90B3-45C6-B69A-71DBD7F29025}"/>
              </a:ext>
            </a:extLst>
          </p:cNvPr>
          <p:cNvSpPr/>
          <p:nvPr/>
        </p:nvSpPr>
        <p:spPr>
          <a:xfrm>
            <a:off x="10618674" y="3923081"/>
            <a:ext cx="2262581" cy="141909"/>
          </a:xfrm>
          <a:prstGeom prst="rect">
            <a:avLst/>
          </a:prstGeom>
          <a:solidFill>
            <a:srgbClr val="FF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7CF789-0C94-47B9-A744-F0EDBA6DBA99}"/>
              </a:ext>
            </a:extLst>
          </p:cNvPr>
          <p:cNvSpPr/>
          <p:nvPr/>
        </p:nvSpPr>
        <p:spPr>
          <a:xfrm>
            <a:off x="10600888" y="3561702"/>
            <a:ext cx="1813560" cy="807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A731F8-E552-4B13-B70F-438FB2E5788D}"/>
              </a:ext>
            </a:extLst>
          </p:cNvPr>
          <p:cNvSpPr/>
          <p:nvPr/>
        </p:nvSpPr>
        <p:spPr>
          <a:xfrm>
            <a:off x="10769468" y="2882526"/>
            <a:ext cx="771648" cy="7716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2F2F4BC-5CE4-4A17-83C1-6ADD99A30741}"/>
              </a:ext>
            </a:extLst>
          </p:cNvPr>
          <p:cNvSpPr/>
          <p:nvPr/>
        </p:nvSpPr>
        <p:spPr>
          <a:xfrm>
            <a:off x="5354444" y="704847"/>
            <a:ext cx="5448303" cy="544830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25CA16-B6EF-4B10-8710-1679080F4E3A}"/>
              </a:ext>
            </a:extLst>
          </p:cNvPr>
          <p:cNvSpPr txBox="1"/>
          <p:nvPr/>
        </p:nvSpPr>
        <p:spPr>
          <a:xfrm>
            <a:off x="5966420" y="2793707"/>
            <a:ext cx="299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演唱会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613067-44A1-4BCD-AF40-3749F8F27434}"/>
              </a:ext>
            </a:extLst>
          </p:cNvPr>
          <p:cNvSpPr txBox="1"/>
          <p:nvPr/>
        </p:nvSpPr>
        <p:spPr>
          <a:xfrm>
            <a:off x="6288997" y="4061146"/>
            <a:ext cx="2788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网络规划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7EB539-E3BE-4A74-9B5F-9D18F2D1DC92}"/>
              </a:ext>
            </a:extLst>
          </p:cNvPr>
          <p:cNvSpPr/>
          <p:nvPr/>
        </p:nvSpPr>
        <p:spPr>
          <a:xfrm>
            <a:off x="3999661" y="4969096"/>
            <a:ext cx="3215640" cy="729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BA1B4C-684A-4646-B6E9-FBFEBC01BCF6}"/>
              </a:ext>
            </a:extLst>
          </p:cNvPr>
          <p:cNvSpPr txBox="1"/>
          <p:nvPr/>
        </p:nvSpPr>
        <p:spPr>
          <a:xfrm>
            <a:off x="6221104" y="4959253"/>
            <a:ext cx="3064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主讲人：孙明典</a:t>
            </a:r>
            <a:endParaRPr lang="en-US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013C94-63EA-44EF-9E9B-4C90C50790B1}"/>
              </a:ext>
            </a:extLst>
          </p:cNvPr>
          <p:cNvSpPr/>
          <p:nvPr/>
        </p:nvSpPr>
        <p:spPr>
          <a:xfrm>
            <a:off x="3694054" y="4969096"/>
            <a:ext cx="1266267" cy="8519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531D69-A3A8-4AA8-B315-A730A7A887D6}"/>
              </a:ext>
            </a:extLst>
          </p:cNvPr>
          <p:cNvSpPr/>
          <p:nvPr/>
        </p:nvSpPr>
        <p:spPr>
          <a:xfrm>
            <a:off x="13783321" y="4064990"/>
            <a:ext cx="2262581" cy="141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2FCE7C-7862-4A67-8D11-AC1BCEAAA3DC}"/>
              </a:ext>
            </a:extLst>
          </p:cNvPr>
          <p:cNvSpPr/>
          <p:nvPr/>
        </p:nvSpPr>
        <p:spPr>
          <a:xfrm>
            <a:off x="13677553" y="4206899"/>
            <a:ext cx="2262581" cy="141909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4A56B5-2827-4180-BEDC-BB31AC30F346}"/>
              </a:ext>
            </a:extLst>
          </p:cNvPr>
          <p:cNvSpPr/>
          <p:nvPr/>
        </p:nvSpPr>
        <p:spPr>
          <a:xfrm>
            <a:off x="14693190" y="4348808"/>
            <a:ext cx="2262581" cy="141909"/>
          </a:xfrm>
          <a:prstGeom prst="rect">
            <a:avLst/>
          </a:prstGeom>
          <a:solidFill>
            <a:srgbClr val="7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91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05547 0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2.59259E-6 L 0.18555 -0.00047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15794 0.0041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18554 2.5925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0.25143 -7.40741E-7 " pathEditMode="relative" rAng="0" ptsTypes="AA">
                                      <p:cBhvr>
                                        <p:cTn id="14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2.22222E-6 L 0.09817 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6 C -0.00065 -0.01297 0.00729 -0.02454 0.01823 -0.02524 C 0.02851 -0.02639 0.03828 -0.01736 0.03893 -0.00463 C 0.03971 0.00717 0.03294 0.01805 0.0233 0.01921 C 0.01432 0.01944 0.00586 0.01226 0.0052 0.00115 C 0.00455 -0.0088 0.01028 -0.01829 0.01849 -0.01899 C 0.02604 -0.01968 0.03333 -0.01343 0.03372 -0.00417 C 0.03424 0.00393 0.02968 0.01203 0.02291 0.0125 C 0.01679 0.01296 0.01093 0.00833 0.01041 0.00092 C 0.01002 -0.00579 0.01354 -0.01227 0.01888 -0.01274 C 0.02343 -0.01297 0.02812 -0.00949 0.02851 -0.00394 C 0.02877 0.00115 0.02643 0.00578 0.02265 0.00625 C 0.0194 0.00648 0.01588 0.00439 0.01575 0.00046 C 0.01549 -0.00278 0.01679 -0.00602 0.01914 -0.00649 C 0.02109 -0.00649 0.02291 -0.00556 0.0233 -0.00348 C 0.02343 -0.00209 0.0233 -0.0007 0.02226 3.7037E-6 C 0.02161 3.7037E-6 0.02135 3.7037E-6 0.02096 3.7037E-6 " pathEditMode="relative" rAng="0" ptsTypes="AAAAAAAAAAAAAAAAA">
                                      <p:cBhvr>
                                        <p:cTn id="27" dur="4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32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7" grpId="0" animBg="1"/>
      <p:bldP spid="9" grpId="0"/>
      <p:bldP spid="10" grpId="0"/>
      <p:bldP spid="4" grpId="0" animBg="1"/>
      <p:bldP spid="17" grpId="0" animBg="1"/>
      <p:bldP spid="2" grpId="0" animBg="1"/>
      <p:bldP spid="3" grpId="0"/>
      <p:bldP spid="5" grpId="0"/>
      <p:bldP spid="12" grpId="0" animBg="1"/>
      <p:bldP spid="11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F11736-A86E-460D-8086-CA22544AA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56764"/>
              </p:ext>
            </p:extLst>
          </p:nvPr>
        </p:nvGraphicFramePr>
        <p:xfrm>
          <a:off x="-4800600" y="904876"/>
          <a:ext cx="7839074" cy="5048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3447">
                  <a:extLst>
                    <a:ext uri="{9D8B030D-6E8A-4147-A177-3AD203B41FA5}">
                      <a16:colId xmlns:a16="http://schemas.microsoft.com/office/drawing/2014/main" val="3662839107"/>
                    </a:ext>
                  </a:extLst>
                </a:gridCol>
                <a:gridCol w="1058275">
                  <a:extLst>
                    <a:ext uri="{9D8B030D-6E8A-4147-A177-3AD203B41FA5}">
                      <a16:colId xmlns:a16="http://schemas.microsoft.com/office/drawing/2014/main" val="673581251"/>
                    </a:ext>
                  </a:extLst>
                </a:gridCol>
                <a:gridCol w="1058275">
                  <a:extLst>
                    <a:ext uri="{9D8B030D-6E8A-4147-A177-3AD203B41FA5}">
                      <a16:colId xmlns:a16="http://schemas.microsoft.com/office/drawing/2014/main" val="992910256"/>
                    </a:ext>
                  </a:extLst>
                </a:gridCol>
                <a:gridCol w="627126">
                  <a:extLst>
                    <a:ext uri="{9D8B030D-6E8A-4147-A177-3AD203B41FA5}">
                      <a16:colId xmlns:a16="http://schemas.microsoft.com/office/drawing/2014/main" val="3741365654"/>
                    </a:ext>
                  </a:extLst>
                </a:gridCol>
                <a:gridCol w="627126">
                  <a:extLst>
                    <a:ext uri="{9D8B030D-6E8A-4147-A177-3AD203B41FA5}">
                      <a16:colId xmlns:a16="http://schemas.microsoft.com/office/drawing/2014/main" val="1523119306"/>
                    </a:ext>
                  </a:extLst>
                </a:gridCol>
                <a:gridCol w="1058275">
                  <a:extLst>
                    <a:ext uri="{9D8B030D-6E8A-4147-A177-3AD203B41FA5}">
                      <a16:colId xmlns:a16="http://schemas.microsoft.com/office/drawing/2014/main" val="3327343373"/>
                    </a:ext>
                  </a:extLst>
                </a:gridCol>
                <a:gridCol w="1058275">
                  <a:extLst>
                    <a:ext uri="{9D8B030D-6E8A-4147-A177-3AD203B41FA5}">
                      <a16:colId xmlns:a16="http://schemas.microsoft.com/office/drawing/2014/main" val="295145039"/>
                    </a:ext>
                  </a:extLst>
                </a:gridCol>
                <a:gridCol w="1058275">
                  <a:extLst>
                    <a:ext uri="{9D8B030D-6E8A-4147-A177-3AD203B41FA5}">
                      <a16:colId xmlns:a16="http://schemas.microsoft.com/office/drawing/2014/main" val="4063250282"/>
                    </a:ext>
                  </a:extLst>
                </a:gridCol>
              </a:tblGrid>
              <a:tr h="631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活动名称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活动代号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紧前活动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正常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赶工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正常费用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赶工费用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成本斜率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5372712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文化部批准</a:t>
                      </a:r>
                      <a:endParaRPr lang="zh-CN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</a:t>
                      </a:r>
                      <a:endParaRPr lang="en-US" altLang="zh-CN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7393731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场地招募</a:t>
                      </a:r>
                      <a:endParaRPr lang="zh-CN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98785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时间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8135912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伴舞招募</a:t>
                      </a:r>
                      <a:endParaRPr lang="zh-CN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2264216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服装、定妆</a:t>
                      </a:r>
                      <a:endParaRPr lang="zh-CN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151821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彩排</a:t>
                      </a:r>
                      <a:endParaRPr lang="zh-CN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C、E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9000</a:t>
                      </a:r>
                      <a:endParaRPr lang="en-US" altLang="zh-CN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3733143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发布会</a:t>
                      </a:r>
                      <a:endParaRPr lang="zh-CN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5000</a:t>
                      </a:r>
                      <a:endParaRPr lang="en-US" altLang="zh-CN" sz="11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29934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0FDBA43-B0B2-4EB0-9358-D28604BE9312}"/>
              </a:ext>
            </a:extLst>
          </p:cNvPr>
          <p:cNvSpPr/>
          <p:nvPr/>
        </p:nvSpPr>
        <p:spPr>
          <a:xfrm>
            <a:off x="0" y="466725"/>
            <a:ext cx="3067050" cy="6029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C0F0C0-8278-4122-A6CE-2161506FA07D}"/>
              </a:ext>
            </a:extLst>
          </p:cNvPr>
          <p:cNvSpPr/>
          <p:nvPr/>
        </p:nvSpPr>
        <p:spPr>
          <a:xfrm>
            <a:off x="1416050" y="882650"/>
            <a:ext cx="1651000" cy="509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343918F-778D-4C3B-8E57-1CCBED413BB4}"/>
              </a:ext>
            </a:extLst>
          </p:cNvPr>
          <p:cNvSpPr/>
          <p:nvPr/>
        </p:nvSpPr>
        <p:spPr>
          <a:xfrm>
            <a:off x="6705600" y="-4731284"/>
            <a:ext cx="4731284" cy="47312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2F05B70-DABC-4358-9C4C-90991D800F46}"/>
              </a:ext>
            </a:extLst>
          </p:cNvPr>
          <p:cNvSpPr/>
          <p:nvPr/>
        </p:nvSpPr>
        <p:spPr>
          <a:xfrm rot="12706801">
            <a:off x="11567897" y="3469251"/>
            <a:ext cx="3338261" cy="287781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596A5A-004C-4974-8222-237F4D839B4F}"/>
              </a:ext>
            </a:extLst>
          </p:cNvPr>
          <p:cNvSpPr/>
          <p:nvPr/>
        </p:nvSpPr>
        <p:spPr>
          <a:xfrm>
            <a:off x="11596870" y="3923081"/>
            <a:ext cx="2262581" cy="141909"/>
          </a:xfrm>
          <a:prstGeom prst="rect">
            <a:avLst/>
          </a:prstGeom>
          <a:solidFill>
            <a:srgbClr val="FF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E61A2C-3D9B-4067-B234-5AB88BDDEE46}"/>
              </a:ext>
            </a:extLst>
          </p:cNvPr>
          <p:cNvSpPr/>
          <p:nvPr/>
        </p:nvSpPr>
        <p:spPr>
          <a:xfrm>
            <a:off x="11718790" y="4064990"/>
            <a:ext cx="2262581" cy="141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94C25D-A459-4B3D-B78E-9B4CE914B882}"/>
              </a:ext>
            </a:extLst>
          </p:cNvPr>
          <p:cNvSpPr/>
          <p:nvPr/>
        </p:nvSpPr>
        <p:spPr>
          <a:xfrm>
            <a:off x="11993110" y="4206899"/>
            <a:ext cx="2262581" cy="141909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4F2FBB-1AE1-411A-A362-4BF52261A472}"/>
              </a:ext>
            </a:extLst>
          </p:cNvPr>
          <p:cNvSpPr/>
          <p:nvPr/>
        </p:nvSpPr>
        <p:spPr>
          <a:xfrm>
            <a:off x="11528290" y="4348808"/>
            <a:ext cx="2262581" cy="141909"/>
          </a:xfrm>
          <a:prstGeom prst="rect">
            <a:avLst/>
          </a:prstGeom>
          <a:solidFill>
            <a:srgbClr val="7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BF9B1F-97BE-4A15-9FF5-D8796082F232}"/>
              </a:ext>
            </a:extLst>
          </p:cNvPr>
          <p:cNvSpPr/>
          <p:nvPr/>
        </p:nvSpPr>
        <p:spPr>
          <a:xfrm>
            <a:off x="13261105" y="3783530"/>
            <a:ext cx="2262581" cy="141909"/>
          </a:xfrm>
          <a:prstGeom prst="rect">
            <a:avLst/>
          </a:prstGeom>
          <a:solidFill>
            <a:srgbClr val="E39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A05827-2B0F-4B39-A349-1D004D31D50E}"/>
              </a:ext>
            </a:extLst>
          </p:cNvPr>
          <p:cNvSpPr/>
          <p:nvPr/>
        </p:nvSpPr>
        <p:spPr>
          <a:xfrm>
            <a:off x="13367225" y="3640957"/>
            <a:ext cx="2262581" cy="141909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7CB6CB-3850-4DC5-BA69-8DB666200112}"/>
              </a:ext>
            </a:extLst>
          </p:cNvPr>
          <p:cNvSpPr/>
          <p:nvPr/>
        </p:nvSpPr>
        <p:spPr>
          <a:xfrm>
            <a:off x="13306045" y="3494087"/>
            <a:ext cx="2262581" cy="141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B46554-2843-46A3-A997-D333FC849251}"/>
              </a:ext>
            </a:extLst>
          </p:cNvPr>
          <p:cNvSpPr/>
          <p:nvPr/>
        </p:nvSpPr>
        <p:spPr>
          <a:xfrm>
            <a:off x="13393675" y="4489023"/>
            <a:ext cx="2262581" cy="141909"/>
          </a:xfrm>
          <a:prstGeom prst="rect">
            <a:avLst/>
          </a:prstGeom>
          <a:solidFill>
            <a:srgbClr val="FF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ACDE9B-A85B-418B-BA7C-2626BA9B750D}"/>
              </a:ext>
            </a:extLst>
          </p:cNvPr>
          <p:cNvSpPr/>
          <p:nvPr/>
        </p:nvSpPr>
        <p:spPr>
          <a:xfrm>
            <a:off x="-3479534" y="-45719"/>
            <a:ext cx="30647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2ED586-C717-466B-A5D9-05D5ED5B324E}"/>
              </a:ext>
            </a:extLst>
          </p:cNvPr>
          <p:cNvSpPr/>
          <p:nvPr/>
        </p:nvSpPr>
        <p:spPr>
          <a:xfrm>
            <a:off x="12198401" y="3561702"/>
            <a:ext cx="1813560" cy="807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1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64297 0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13125 4.07407E-6 " pathEditMode="relative" rAng="0" ptsTypes="AA">
                                      <p:cBhvr>
                                        <p:cTn id="10" dur="2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3.7037E-6 L -0.12539 -3.7037E-6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13438 2.96296E-6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4.81481E-6 L -0.12357 -4.81481E-6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8C578E7-3487-4195-A6B2-7B03FC295DC1}"/>
              </a:ext>
            </a:extLst>
          </p:cNvPr>
          <p:cNvSpPr txBox="1"/>
          <p:nvPr/>
        </p:nvSpPr>
        <p:spPr>
          <a:xfrm>
            <a:off x="-94811" y="3565041"/>
            <a:ext cx="210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方案一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DFF7CA-E373-4089-9D8D-7F8F54AC6D16}"/>
              </a:ext>
            </a:extLst>
          </p:cNvPr>
          <p:cNvSpPr/>
          <p:nvPr/>
        </p:nvSpPr>
        <p:spPr>
          <a:xfrm>
            <a:off x="-2252858" y="1536470"/>
            <a:ext cx="3979196" cy="3840491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45EAA8-9369-4747-9A16-470B4CC255CA}"/>
              </a:ext>
            </a:extLst>
          </p:cNvPr>
          <p:cNvGrpSpPr/>
          <p:nvPr/>
        </p:nvGrpSpPr>
        <p:grpSpPr>
          <a:xfrm>
            <a:off x="-6479473" y="2265887"/>
            <a:ext cx="7840800" cy="5047200"/>
            <a:chOff x="-4798049" y="895766"/>
            <a:chExt cx="7840800" cy="50472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C53DFFD-A31D-4123-8C72-0A6FEFB2849B}"/>
                </a:ext>
              </a:extLst>
            </p:cNvPr>
            <p:cNvGrpSpPr/>
            <p:nvPr/>
          </p:nvGrpSpPr>
          <p:grpSpPr>
            <a:xfrm>
              <a:off x="-4798049" y="895766"/>
              <a:ext cx="7840800" cy="5047200"/>
              <a:chOff x="-4798049" y="895766"/>
              <a:chExt cx="7840800" cy="50472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9721980-56E7-4798-BDA0-A5A8F2F332E0}"/>
                  </a:ext>
                </a:extLst>
              </p:cNvPr>
              <p:cNvSpPr/>
              <p:nvPr/>
            </p:nvSpPr>
            <p:spPr>
              <a:xfrm>
                <a:off x="-4798049" y="895766"/>
                <a:ext cx="7840800" cy="5047200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4FD44469-934E-40CA-827D-8B316C3BE883}"/>
                  </a:ext>
                </a:extLst>
              </p:cNvPr>
              <p:cNvGrpSpPr/>
              <p:nvPr/>
            </p:nvGrpSpPr>
            <p:grpSpPr>
              <a:xfrm>
                <a:off x="-4051744" y="1494355"/>
                <a:ext cx="6348190" cy="2457450"/>
                <a:chOff x="3957817" y="2044175"/>
                <a:chExt cx="6348190" cy="2457450"/>
              </a:xfrm>
            </p:grpSpPr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CB49D24B-69D7-4D2B-BC08-ABB27E8F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1759" y="3272900"/>
                  <a:ext cx="962298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D25C1BC7-ADAB-46A4-8ADB-41C17096982D}"/>
                    </a:ext>
                  </a:extLst>
                </p:cNvPr>
                <p:cNvGrpSpPr/>
                <p:nvPr/>
              </p:nvGrpSpPr>
              <p:grpSpPr>
                <a:xfrm>
                  <a:off x="3957817" y="2044175"/>
                  <a:ext cx="6348190" cy="2457450"/>
                  <a:chOff x="3957817" y="2044175"/>
                  <a:chExt cx="6348190" cy="2457450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1E438F70-A1C5-4644-8C37-0416B01314A2}"/>
                      </a:ext>
                    </a:extLst>
                  </p:cNvPr>
                  <p:cNvGrpSpPr/>
                  <p:nvPr/>
                </p:nvGrpSpPr>
                <p:grpSpPr>
                  <a:xfrm>
                    <a:off x="3957817" y="2044175"/>
                    <a:ext cx="6348190" cy="2457450"/>
                    <a:chOff x="4207191" y="2044175"/>
                    <a:chExt cx="6348190" cy="2457450"/>
                  </a:xfrm>
                </p:grpSpPr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07C89DE6-8EBF-4FA2-9E36-F35805C50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1439" y="3091925"/>
                      <a:ext cx="361950" cy="36195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4" name="椭圆 43">
                      <a:extLst>
                        <a:ext uri="{FF2B5EF4-FFF2-40B4-BE49-F238E27FC236}">
                          <a16:creationId xmlns:a16="http://schemas.microsoft.com/office/drawing/2014/main" id="{02E388AD-AF1D-4B42-8202-64293F68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8187" y="2044175"/>
                      <a:ext cx="361950" cy="36195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1C0EDC2C-FFA3-4958-836E-49FA2E977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7191" y="3091925"/>
                      <a:ext cx="361950" cy="36195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5F4BE2D7-4431-4456-A31F-AB4595CB0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4935" y="3091925"/>
                      <a:ext cx="361950" cy="36195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ECB6A0C2-B633-46B9-9E9C-504D5C1EC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9183" y="3091925"/>
                      <a:ext cx="361950" cy="36195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89436E1E-A32A-49D0-8D1E-037CF44E5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8187" y="4139675"/>
                      <a:ext cx="361950" cy="36195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9" name="椭圆 48">
                      <a:extLst>
                        <a:ext uri="{FF2B5EF4-FFF2-40B4-BE49-F238E27FC236}">
                          <a16:creationId xmlns:a16="http://schemas.microsoft.com/office/drawing/2014/main" id="{8138A89F-CCFA-406A-B23C-FDBF9F80A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93431" y="3091925"/>
                      <a:ext cx="361950" cy="36195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48A8635-877F-4203-919D-1D13A426A94D}"/>
                      </a:ext>
                    </a:extLst>
                  </p:cNvPr>
                  <p:cNvSpPr txBox="1"/>
                  <p:nvPr/>
                </p:nvSpPr>
                <p:spPr>
                  <a:xfrm>
                    <a:off x="4625188" y="2749025"/>
                    <a:ext cx="330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A</a:t>
                    </a:r>
                    <a:endParaRPr lang="zh-CN" altLang="en-US" sz="2400" dirty="0"/>
                  </a:p>
                </p:txBody>
              </p:sp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CF0A9519-DA53-414A-96F2-A7E30B0CB16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4081" y="3335110"/>
                    <a:ext cx="5259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10</a:t>
                    </a:r>
                    <a:endParaRPr lang="zh-CN" altLang="en-US" sz="2400" dirty="0"/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E1AAC720-41BE-48BB-90F7-6081D4AC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5572988" y="2321316"/>
                    <a:ext cx="330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7F1801A-1F12-4B20-9B1B-8EAF2882A98F}"/>
                      </a:ext>
                    </a:extLst>
                  </p:cNvPr>
                  <p:cNvSpPr txBox="1"/>
                  <p:nvPr/>
                </p:nvSpPr>
                <p:spPr>
                  <a:xfrm>
                    <a:off x="5896136" y="2706621"/>
                    <a:ext cx="5259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5</a:t>
                    </a:r>
                    <a:endParaRPr lang="zh-CN" altLang="en-US" sz="2400" dirty="0"/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CA8E0BF7-BF3A-4962-A3D0-1661784397F2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7" y="3377514"/>
                    <a:ext cx="330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D</a:t>
                    </a:r>
                    <a:endParaRPr lang="zh-CN" altLang="en-US" sz="2400" dirty="0"/>
                  </a:p>
                </p:txBody>
              </p:sp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71BBAF1C-A399-42C3-BD97-8869BA3B6DDC}"/>
                      </a:ext>
                    </a:extLst>
                  </p:cNvPr>
                  <p:cNvSpPr txBox="1"/>
                  <p:nvPr/>
                </p:nvSpPr>
                <p:spPr>
                  <a:xfrm>
                    <a:off x="5606933" y="3731300"/>
                    <a:ext cx="5259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4</a:t>
                    </a:r>
                    <a:endParaRPr lang="zh-CN" altLang="en-US" sz="2400" dirty="0"/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C80164C3-AC77-44CF-92D0-24CCFBE4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6634300" y="3422072"/>
                    <a:ext cx="330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E</a:t>
                    </a:r>
                    <a:endParaRPr lang="zh-CN" altLang="en-US" sz="2400" dirty="0"/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36AC37DF-FFE9-4287-8589-34C5C0C3CB73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493" y="3749199"/>
                    <a:ext cx="5259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3</a:t>
                    </a:r>
                    <a:endParaRPr lang="zh-CN" altLang="en-US" sz="2400" dirty="0"/>
                  </a:p>
                </p:txBody>
              </p: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95D34EF1-62CB-46B9-B5F5-F9F3958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7033521" y="2321316"/>
                    <a:ext cx="330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4D0056DC-4DC3-4215-90E9-850FD87D5CA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8726" y="2706620"/>
                    <a:ext cx="5259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2</a:t>
                    </a: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5C79945-F69A-4ADF-8776-1D0C4B2AB199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453" y="2782456"/>
                    <a:ext cx="330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F</a:t>
                    </a:r>
                    <a:endParaRPr lang="zh-CN" altLang="en-US" sz="2400" dirty="0"/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7507FB94-2937-4C45-B20D-FA1ED26F6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772" y="2782455"/>
                    <a:ext cx="330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G</a:t>
                    </a:r>
                    <a:endParaRPr lang="zh-CN" altLang="en-US" sz="2400" dirty="0"/>
                  </a:p>
                </p:txBody>
              </p:sp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F7671F1A-EBA9-4CAA-9D5A-99E70AC7391A}"/>
                      </a:ext>
                    </a:extLst>
                  </p:cNvPr>
                  <p:cNvSpPr txBox="1"/>
                  <p:nvPr/>
                </p:nvSpPr>
                <p:spPr>
                  <a:xfrm>
                    <a:off x="7943720" y="3272900"/>
                    <a:ext cx="5259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3</a:t>
                    </a:r>
                    <a:endParaRPr lang="zh-CN" altLang="en-US" sz="2400" dirty="0"/>
                  </a:p>
                </p:txBody>
              </p:sp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8074EE8-BDC6-4DAC-BC57-80398E2942C4}"/>
                      </a:ext>
                    </a:extLst>
                  </p:cNvPr>
                  <p:cNvSpPr txBox="1"/>
                  <p:nvPr/>
                </p:nvSpPr>
                <p:spPr>
                  <a:xfrm>
                    <a:off x="9336064" y="3268949"/>
                    <a:ext cx="5259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2</a:t>
                    </a:r>
                    <a:endParaRPr lang="zh-CN" altLang="en-US" sz="2400" dirty="0"/>
                  </a:p>
                </p:txBody>
              </p:sp>
            </p:grp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0040419-7A70-4268-82AF-077BB9042CAD}"/>
                </a:ext>
              </a:extLst>
            </p:cNvPr>
            <p:cNvGrpSpPr/>
            <p:nvPr/>
          </p:nvGrpSpPr>
          <p:grpSpPr>
            <a:xfrm>
              <a:off x="-3673974" y="1791702"/>
              <a:ext cx="4300042" cy="1839562"/>
              <a:chOff x="4319767" y="1656833"/>
              <a:chExt cx="4300042" cy="1839562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64C53F8F-32D5-4BEB-A961-2C426BCCE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9767" y="2576614"/>
                <a:ext cx="96229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05287F3-889B-424F-9AD3-BCA1CAF21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1009" y="1656833"/>
                <a:ext cx="750810" cy="791812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6438FF89-52EF-491E-B605-C29D4E6C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009" y="2704583"/>
                <a:ext cx="750810" cy="791812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7076AE77-7B90-4110-88F5-837151824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757" y="1656833"/>
                <a:ext cx="750810" cy="791812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DE1F5F38-8951-4CD0-B203-C3DAFCA31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757" y="2704583"/>
                <a:ext cx="750810" cy="791812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4B5668A0-509E-4096-919D-496A90D72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511" y="2576614"/>
                <a:ext cx="96229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45FA7EE-D3A7-44A7-9E11-48CEBA04905C}"/>
              </a:ext>
            </a:extLst>
          </p:cNvPr>
          <p:cNvSpPr/>
          <p:nvPr/>
        </p:nvSpPr>
        <p:spPr>
          <a:xfrm>
            <a:off x="-463997" y="0"/>
            <a:ext cx="2406316" cy="685800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E36F48-B4EE-4B40-9BA4-34D31835727B}"/>
              </a:ext>
            </a:extLst>
          </p:cNvPr>
          <p:cNvSpPr/>
          <p:nvPr/>
        </p:nvSpPr>
        <p:spPr>
          <a:xfrm>
            <a:off x="-1794665" y="3923081"/>
            <a:ext cx="2262581" cy="141909"/>
          </a:xfrm>
          <a:prstGeom prst="rect">
            <a:avLst/>
          </a:prstGeom>
          <a:solidFill>
            <a:srgbClr val="FF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2632B0-B4CA-4514-B326-7D54CB52C9BE}"/>
              </a:ext>
            </a:extLst>
          </p:cNvPr>
          <p:cNvSpPr/>
          <p:nvPr/>
        </p:nvSpPr>
        <p:spPr>
          <a:xfrm>
            <a:off x="-1672745" y="4064990"/>
            <a:ext cx="2262581" cy="141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0A5234-E55A-4A82-B28D-0EBD967BEB27}"/>
              </a:ext>
            </a:extLst>
          </p:cNvPr>
          <p:cNvSpPr/>
          <p:nvPr/>
        </p:nvSpPr>
        <p:spPr>
          <a:xfrm>
            <a:off x="-1398425" y="4206899"/>
            <a:ext cx="2262581" cy="141909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86DE3A-0828-402F-B710-13170C86D295}"/>
              </a:ext>
            </a:extLst>
          </p:cNvPr>
          <p:cNvSpPr/>
          <p:nvPr/>
        </p:nvSpPr>
        <p:spPr>
          <a:xfrm>
            <a:off x="-1863245" y="4348808"/>
            <a:ext cx="2262581" cy="141909"/>
          </a:xfrm>
          <a:prstGeom prst="rect">
            <a:avLst/>
          </a:prstGeom>
          <a:solidFill>
            <a:srgbClr val="7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8D8438-528C-4DBE-ABF9-062CE5FE7750}"/>
              </a:ext>
            </a:extLst>
          </p:cNvPr>
          <p:cNvSpPr/>
          <p:nvPr/>
        </p:nvSpPr>
        <p:spPr>
          <a:xfrm>
            <a:off x="-1697318" y="3783530"/>
            <a:ext cx="2262581" cy="141909"/>
          </a:xfrm>
          <a:prstGeom prst="rect">
            <a:avLst/>
          </a:prstGeom>
          <a:solidFill>
            <a:srgbClr val="E39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0DA23B-F655-458E-997B-780ED456DF65}"/>
              </a:ext>
            </a:extLst>
          </p:cNvPr>
          <p:cNvSpPr/>
          <p:nvPr/>
        </p:nvSpPr>
        <p:spPr>
          <a:xfrm>
            <a:off x="-1102188" y="3640957"/>
            <a:ext cx="2262581" cy="141909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4AAA72-6BA8-45EE-9605-7EA2BE67E211}"/>
              </a:ext>
            </a:extLst>
          </p:cNvPr>
          <p:cNvSpPr/>
          <p:nvPr/>
        </p:nvSpPr>
        <p:spPr>
          <a:xfrm>
            <a:off x="-1736468" y="3494087"/>
            <a:ext cx="2262581" cy="141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A9AF9D-F1CA-4AFB-9F28-490C4B70737F}"/>
              </a:ext>
            </a:extLst>
          </p:cNvPr>
          <p:cNvSpPr/>
          <p:nvPr/>
        </p:nvSpPr>
        <p:spPr>
          <a:xfrm>
            <a:off x="-1398425" y="4489023"/>
            <a:ext cx="2262581" cy="141909"/>
          </a:xfrm>
          <a:prstGeom prst="rect">
            <a:avLst/>
          </a:prstGeom>
          <a:solidFill>
            <a:srgbClr val="FF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9E15EB3-7CBE-4850-AD2E-04127B8FAC2E}"/>
              </a:ext>
            </a:extLst>
          </p:cNvPr>
          <p:cNvSpPr txBox="1"/>
          <p:nvPr/>
        </p:nvSpPr>
        <p:spPr>
          <a:xfrm>
            <a:off x="2998809" y="1536470"/>
            <a:ext cx="3504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原本费用：</a:t>
            </a:r>
            <a:r>
              <a:rPr lang="en-US" altLang="zh-CN" dirty="0"/>
              <a:t>225000</a:t>
            </a:r>
          </a:p>
          <a:p>
            <a:r>
              <a:rPr lang="zh-CN" altLang="en-US" dirty="0"/>
              <a:t>优化：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</a:t>
            </a:r>
            <a:r>
              <a:rPr lang="zh-CN" altLang="en-US" dirty="0"/>
              <a:t>赶工两天，费用</a:t>
            </a:r>
            <a:r>
              <a:rPr lang="en-US" altLang="zh-CN" dirty="0"/>
              <a:t>193000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E</a:t>
            </a:r>
            <a:r>
              <a:rPr lang="zh-CN" altLang="en-US" dirty="0"/>
              <a:t>赶工三天</a:t>
            </a:r>
            <a:r>
              <a:rPr lang="en-US" altLang="zh-CN" dirty="0"/>
              <a:t>205000</a:t>
            </a:r>
            <a:endParaRPr lang="zh-CN" altLang="en-US" dirty="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28F419B5-E267-4BD4-BE73-10D16F58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23770"/>
              </p:ext>
            </p:extLst>
          </p:nvPr>
        </p:nvGraphicFramePr>
        <p:xfrm>
          <a:off x="3089103" y="3388370"/>
          <a:ext cx="5727700" cy="1411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val="3670473788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1617751988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896626660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3855281898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3763983315"/>
                    </a:ext>
                  </a:extLst>
                </a:gridCol>
              </a:tblGrid>
              <a:tr h="470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+mn-lt"/>
                        </a:rPr>
                        <a:t>方案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+mn-lt"/>
                        </a:rPr>
                        <a:t>变化点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+mn-lt"/>
                        </a:rPr>
                        <a:t>时间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+mn-lt"/>
                        </a:rPr>
                        <a:t>费用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+mn-lt"/>
                        </a:rPr>
                        <a:t>天？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737583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</a:rPr>
                        <a:t>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D   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</a:rPr>
                        <a:t>193000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1233067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</a:rPr>
                        <a:t>二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E   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205000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436377"/>
                  </a:ext>
                </a:extLst>
              </a:tr>
            </a:tbl>
          </a:graphicData>
        </a:graphic>
      </p:graphicFrame>
      <p:sp>
        <p:nvSpPr>
          <p:cNvPr id="52" name="椭圆 51">
            <a:extLst>
              <a:ext uri="{FF2B5EF4-FFF2-40B4-BE49-F238E27FC236}">
                <a16:creationId xmlns:a16="http://schemas.microsoft.com/office/drawing/2014/main" id="{09981847-18ED-4A4E-AAF4-55062519A543}"/>
              </a:ext>
            </a:extLst>
          </p:cNvPr>
          <p:cNvSpPr/>
          <p:nvPr/>
        </p:nvSpPr>
        <p:spPr>
          <a:xfrm rot="20595346">
            <a:off x="11286488" y="6517280"/>
            <a:ext cx="4152900" cy="143388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136916B-F266-4A23-AD22-684730CD960B}"/>
              </a:ext>
            </a:extLst>
          </p:cNvPr>
          <p:cNvSpPr/>
          <p:nvPr/>
        </p:nvSpPr>
        <p:spPr>
          <a:xfrm rot="19238546">
            <a:off x="11705136" y="5759676"/>
            <a:ext cx="4152900" cy="1433888"/>
          </a:xfrm>
          <a:prstGeom prst="ellipse">
            <a:avLst/>
          </a:prstGeom>
          <a:solidFill>
            <a:srgbClr val="FF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97F6DD4-B364-4072-9082-C86A5C11320B}"/>
              </a:ext>
            </a:extLst>
          </p:cNvPr>
          <p:cNvSpPr/>
          <p:nvPr/>
        </p:nvSpPr>
        <p:spPr>
          <a:xfrm rot="17543330">
            <a:off x="11098763" y="4932938"/>
            <a:ext cx="4152900" cy="1433888"/>
          </a:xfrm>
          <a:prstGeom prst="ellipse">
            <a:avLst/>
          </a:prstGeom>
          <a:solidFill>
            <a:srgbClr val="7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18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05742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0.02058 -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4322 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1888 2.5925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05065 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11111E-6 L 0.01016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08868 -4.4444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81481E-6 L 0.03985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6806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19987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-0.03893 -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14492 -2.96296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0.21093 -0.003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0" grpId="0"/>
      <p:bldP spid="52" grpId="0" animBg="1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>
            <a:extLst>
              <a:ext uri="{FF2B5EF4-FFF2-40B4-BE49-F238E27FC236}">
                <a16:creationId xmlns:a16="http://schemas.microsoft.com/office/drawing/2014/main" id="{629FA6B6-2433-428C-9525-6017666DC0C8}"/>
              </a:ext>
            </a:extLst>
          </p:cNvPr>
          <p:cNvSpPr/>
          <p:nvPr/>
        </p:nvSpPr>
        <p:spPr>
          <a:xfrm rot="16786028">
            <a:off x="-1493811" y="4598155"/>
            <a:ext cx="4190767" cy="1446962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CE67E00-598D-481E-B630-EDF547C04BF9}"/>
              </a:ext>
            </a:extLst>
          </p:cNvPr>
          <p:cNvSpPr/>
          <p:nvPr/>
        </p:nvSpPr>
        <p:spPr>
          <a:xfrm rot="15429228">
            <a:off x="-1989353" y="3878854"/>
            <a:ext cx="4190767" cy="1446962"/>
          </a:xfrm>
          <a:prstGeom prst="ellipse">
            <a:avLst/>
          </a:prstGeom>
          <a:solidFill>
            <a:srgbClr val="FF9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EA983B6-0770-45E9-AAAB-767AF6160E98}"/>
              </a:ext>
            </a:extLst>
          </p:cNvPr>
          <p:cNvSpPr/>
          <p:nvPr/>
        </p:nvSpPr>
        <p:spPr>
          <a:xfrm rot="13734012">
            <a:off x="-3009041" y="4054012"/>
            <a:ext cx="4190767" cy="1446962"/>
          </a:xfrm>
          <a:prstGeom prst="ellipse">
            <a:avLst/>
          </a:prstGeom>
          <a:solidFill>
            <a:srgbClr val="7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AFCCD6D-FD35-475F-BA04-91417CE32899}"/>
              </a:ext>
            </a:extLst>
          </p:cNvPr>
          <p:cNvSpPr txBox="1"/>
          <p:nvPr/>
        </p:nvSpPr>
        <p:spPr>
          <a:xfrm>
            <a:off x="4849505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谢谢！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960CDA-2D77-4648-AFCA-1DB2E46C598A}"/>
              </a:ext>
            </a:extLst>
          </p:cNvPr>
          <p:cNvSpPr txBox="1"/>
          <p:nvPr/>
        </p:nvSpPr>
        <p:spPr>
          <a:xfrm rot="16200000">
            <a:off x="9817101" y="2767279"/>
            <a:ext cx="56973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65000"/>
                  </a:schemeClr>
                </a:solidFill>
              </a:rPr>
              <a:t>THANK YOU</a:t>
            </a:r>
            <a:endParaRPr lang="zh-CN" altLang="en-US" sz="8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1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06276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183</Words>
  <Application>Microsoft Office PowerPoint</Application>
  <PresentationFormat>宽屏</PresentationFormat>
  <Paragraphs>114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方正粗倩简体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威</dc:creator>
  <cp:lastModifiedBy>林 威</cp:lastModifiedBy>
  <cp:revision>36</cp:revision>
  <dcterms:created xsi:type="dcterms:W3CDTF">2021-05-17T06:29:35Z</dcterms:created>
  <dcterms:modified xsi:type="dcterms:W3CDTF">2021-05-17T15:32:20Z</dcterms:modified>
</cp:coreProperties>
</file>