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58" r:id="rId4"/>
    <p:sldId id="261" r:id="rId5"/>
    <p:sldId id="273" r:id="rId6"/>
    <p:sldId id="263" r:id="rId7"/>
    <p:sldId id="267" r:id="rId8"/>
    <p:sldId id="265" r:id="rId9"/>
    <p:sldId id="269" r:id="rId10"/>
    <p:sldId id="270" r:id="rId11"/>
    <p:sldId id="275" r:id="rId12"/>
    <p:sldId id="278" r:id="rId13"/>
    <p:sldId id="281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C4A"/>
    <a:srgbClr val="6582A6"/>
    <a:srgbClr val="FC7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9637" autoAdjust="0"/>
  </p:normalViewPr>
  <p:slideViewPr>
    <p:cSldViewPr snapToGrid="0">
      <p:cViewPr varScale="1">
        <p:scale>
          <a:sx n="99" d="100"/>
          <a:sy n="99" d="100"/>
        </p:scale>
        <p:origin x="9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6B4A6-81A5-4238-8525-7C6EBCF44E7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 /><Relationship Id="rId13" Type="http://schemas.openxmlformats.org/officeDocument/2006/relationships/notesSlide" Target="../notesSlides/notesSlide2.xml" /><Relationship Id="rId3" Type="http://schemas.openxmlformats.org/officeDocument/2006/relationships/tags" Target="../tags/tag3.xml" /><Relationship Id="rId7" Type="http://schemas.openxmlformats.org/officeDocument/2006/relationships/tags" Target="../tags/tag7.xml" /><Relationship Id="rId12" Type="http://schemas.openxmlformats.org/officeDocument/2006/relationships/slideLayout" Target="../slideLayouts/slideLayout11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6" Type="http://schemas.openxmlformats.org/officeDocument/2006/relationships/tags" Target="../tags/tag6.xml" /><Relationship Id="rId11" Type="http://schemas.openxmlformats.org/officeDocument/2006/relationships/tags" Target="../tags/tag11.xml" /><Relationship Id="rId5" Type="http://schemas.openxmlformats.org/officeDocument/2006/relationships/tags" Target="../tags/tag5.xml" /><Relationship Id="rId15" Type="http://schemas.openxmlformats.org/officeDocument/2006/relationships/slide" Target="slide13.xml" /><Relationship Id="rId10" Type="http://schemas.openxmlformats.org/officeDocument/2006/relationships/tags" Target="../tags/tag10.xml" /><Relationship Id="rId4" Type="http://schemas.openxmlformats.org/officeDocument/2006/relationships/tags" Target="../tags/tag4.xml" /><Relationship Id="rId9" Type="http://schemas.openxmlformats.org/officeDocument/2006/relationships/tags" Target="../tags/tag9.xml" /><Relationship Id="rId14" Type="http://schemas.openxmlformats.org/officeDocument/2006/relationships/slide" Target="slide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 /><Relationship Id="rId1" Type="http://schemas.openxmlformats.org/officeDocument/2006/relationships/tags" Target="../tags/tag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4749250" y="26961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6582A6"/>
                </a:solidFill>
                <a:latin typeface="微软雅黑" panose="020B0503020204020204" charset="-122"/>
                <a:ea typeface="微软雅黑" panose="020B0503020204020204" charset="-122"/>
              </a:rPr>
              <a:t>顺丰速运</a:t>
            </a:r>
            <a:endParaRPr lang="zh-CN" altLang="en-US" sz="5200" b="1" dirty="0">
              <a:solidFill>
                <a:srgbClr val="826C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59356" y="3619500"/>
            <a:ext cx="599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3">
              <a:spcBef>
                <a:spcPct val="0"/>
              </a:spcBef>
            </a:pPr>
            <a:r>
              <a:rPr lang="zh-CN" altLang="en-US" sz="2400" dirty="0">
                <a:solidFill>
                  <a:srgbClr val="79766F"/>
                </a:solidFill>
                <a:ea typeface="Tunga" panose="020B0502040204020203" pitchFamily="34" charset="0"/>
                <a:cs typeface="Tunga" panose="020B0502040204020203" pitchFamily="34" charset="0"/>
              </a:rPr>
              <a:t>——物流行业标杆的产生与发展</a:t>
            </a:r>
            <a:endParaRPr lang="zh-CN" altLang="zh-CN" sz="2400" dirty="0">
              <a:solidFill>
                <a:srgbClr val="79766F"/>
              </a:solidFill>
              <a:ea typeface="Tunga" panose="020B0502040204020203" pitchFamily="34" charset="0"/>
              <a:cs typeface="Tunga" panose="020B0502040204020203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27430" y="4093544"/>
            <a:ext cx="4968875" cy="5111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2"/>
                </a:solidFill>
                <a:latin typeface="Vani" panose="020B0502040204020203" charset="0"/>
                <a:ea typeface="时尚中黑简体" pitchFamily="2" charset="-122"/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Vani" panose="020B0502040204020203" charset="0"/>
                <a:ea typeface="时尚中黑简体" pitchFamily="2" charset="-122"/>
              </a:rPr>
              <a:t>in the hard stage and they are also promoting a culture</a:t>
            </a:r>
          </a:p>
        </p:txBody>
      </p:sp>
    </p:spTree>
  </p:cSld>
  <p:clrMapOvr>
    <a:masterClrMapping/>
  </p:clrMapOvr>
  <p:transition advTm="3141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485591" y="2771427"/>
            <a:ext cx="2900679" cy="3911148"/>
            <a:chOff x="1593136" y="3111561"/>
            <a:chExt cx="2905976" cy="3910242"/>
          </a:xfrm>
        </p:grpSpPr>
        <p:sp>
          <p:nvSpPr>
            <p:cNvPr id="14" name="文本框 20"/>
            <p:cNvSpPr txBox="1"/>
            <p:nvPr/>
          </p:nvSpPr>
          <p:spPr>
            <a:xfrm rot="723832">
              <a:off x="2413719" y="3111561"/>
              <a:ext cx="1707868" cy="115574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683234"/>
                </a:avLst>
              </a:prstTxWarp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点击输入小标题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593136" y="5175572"/>
              <a:ext cx="2905976" cy="1846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增强自身影响力</a:t>
              </a:r>
              <a:endPara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顺丰在村镇等方面加强物流的影响，带动当地发展。打开庞大的乡村物流市场，这也是顺丰占领物流市场，领先其他物流企业，争夺民营物流霸主地位很必要的一步。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49164" y="2754608"/>
            <a:ext cx="2852244" cy="3722172"/>
            <a:chOff x="5664125" y="3094749"/>
            <a:chExt cx="2857451" cy="3721307"/>
          </a:xfrm>
        </p:grpSpPr>
        <p:sp>
          <p:nvSpPr>
            <p:cNvPr id="19" name="文本框 28"/>
            <p:cNvSpPr txBox="1"/>
            <p:nvPr/>
          </p:nvSpPr>
          <p:spPr>
            <a:xfrm rot="893704">
              <a:off x="6273353" y="3094749"/>
              <a:ext cx="1707868" cy="115574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683234"/>
                </a:avLst>
              </a:prstTxWarp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点击输入小标题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664125" y="5215990"/>
              <a:ext cx="2857451" cy="160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降低人员流失率</a:t>
              </a:r>
            </a:p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有研究表明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: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在良好而适宜的环境下，一个人的能力往往能够得到更好的发挥，所以顺丰为所有员工建立起一个优越的人才环境。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33053" y="295439"/>
            <a:ext cx="2673179" cy="4234851"/>
            <a:chOff x="3844696" y="636144"/>
            <a:chExt cx="2678059" cy="4233872"/>
          </a:xfrm>
        </p:grpSpPr>
        <p:sp>
          <p:nvSpPr>
            <p:cNvPr id="24" name="文本框 26"/>
            <p:cNvSpPr txBox="1"/>
            <p:nvPr/>
          </p:nvSpPr>
          <p:spPr>
            <a:xfrm rot="21215758">
              <a:off x="4372924" y="3714268"/>
              <a:ext cx="1707868" cy="115574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点击输入小标题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844696" y="636144"/>
              <a:ext cx="2678059" cy="2092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完善跨界经营模式</a:t>
              </a:r>
              <a:endPara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顺丰经营顺丰优选网上商城，以及嘿客网购服务社区门店等，主要经营母婴用品、生鲜水果等各类商品，但是目前还处于初级阶段，将上线虚拟货柜机等设备进一步提升服务属性。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03235" y="280050"/>
            <a:ext cx="2900680" cy="4217745"/>
            <a:chOff x="7521581" y="620762"/>
            <a:chExt cx="2905975" cy="4216769"/>
          </a:xfrm>
        </p:grpSpPr>
        <p:sp>
          <p:nvSpPr>
            <p:cNvPr id="29" name="文本框 29"/>
            <p:cNvSpPr txBox="1"/>
            <p:nvPr/>
          </p:nvSpPr>
          <p:spPr>
            <a:xfrm rot="20739839">
              <a:off x="8139873" y="3681783"/>
              <a:ext cx="1707868" cy="115574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点击输入小标题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7521581" y="620762"/>
              <a:ext cx="2905975" cy="2123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资本积累增加，企业规模扩大</a:t>
              </a:r>
            </a:p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第一，扩展融资渠道，提升预付资本规模。</a:t>
              </a:r>
            </a:p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第二，加速技术创新和新技术的应用。</a:t>
              </a:r>
            </a:p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第三，适时通过并购提高企业竞争力。</a:t>
              </a:r>
              <a:endPara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方正兰亭纤黑简体" panose="02000000000000000000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32850" y="2308378"/>
            <a:ext cx="8294802" cy="2591069"/>
            <a:chOff x="1941025" y="2658890"/>
            <a:chExt cx="8309951" cy="2590469"/>
          </a:xfrm>
          <a:solidFill>
            <a:srgbClr val="6582A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空心弧 2"/>
            <p:cNvSpPr/>
            <p:nvPr/>
          </p:nvSpPr>
          <p:spPr>
            <a:xfrm>
              <a:off x="7687775" y="2686157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4" name="空心弧 3"/>
            <p:cNvSpPr/>
            <p:nvPr/>
          </p:nvSpPr>
          <p:spPr>
            <a:xfrm rot="10800000">
              <a:off x="5772192" y="2658890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5" name="空心弧 4"/>
            <p:cNvSpPr/>
            <p:nvPr/>
          </p:nvSpPr>
          <p:spPr>
            <a:xfrm rot="10800000">
              <a:off x="1941025" y="2658890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>
              <a:off x="3856609" y="2686157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32850" y="2304275"/>
            <a:ext cx="8294802" cy="2605438"/>
            <a:chOff x="1941025" y="2644525"/>
            <a:chExt cx="8309951" cy="2604834"/>
          </a:xfrm>
          <a:solidFill>
            <a:srgbClr val="826C4A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空心弧 7"/>
            <p:cNvSpPr/>
            <p:nvPr/>
          </p:nvSpPr>
          <p:spPr>
            <a:xfrm>
              <a:off x="1941025" y="2686157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5772192" y="2686157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 rot="10800000">
              <a:off x="3856609" y="2644525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  <p:sp>
          <p:nvSpPr>
            <p:cNvPr id="11" name="空心弧 10"/>
            <p:cNvSpPr/>
            <p:nvPr/>
          </p:nvSpPr>
          <p:spPr>
            <a:xfrm rot="10800000">
              <a:off x="7687775" y="2644525"/>
              <a:ext cx="2563201" cy="2563202"/>
            </a:xfrm>
            <a:prstGeom prst="blockArc">
              <a:avLst>
                <a:gd name="adj1" fmla="val 10800000"/>
                <a:gd name="adj2" fmla="val 21532483"/>
                <a:gd name="adj3" fmla="val 249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25387" y="3145361"/>
            <a:ext cx="1031238" cy="874287"/>
            <a:chOff x="3762929" y="4096156"/>
            <a:chExt cx="1100927" cy="933369"/>
          </a:xfrm>
        </p:grpSpPr>
        <p:sp>
          <p:nvSpPr>
            <p:cNvPr id="33" name="椭圆 32"/>
            <p:cNvSpPr/>
            <p:nvPr/>
          </p:nvSpPr>
          <p:spPr>
            <a:xfrm>
              <a:off x="3857213" y="4096156"/>
              <a:ext cx="933368" cy="933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62929" y="4105617"/>
              <a:ext cx="1100927" cy="88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08586" y="3145361"/>
            <a:ext cx="1031238" cy="874287"/>
            <a:chOff x="3762929" y="4096156"/>
            <a:chExt cx="1100927" cy="933369"/>
          </a:xfrm>
        </p:grpSpPr>
        <p:sp>
          <p:nvSpPr>
            <p:cNvPr id="36" name="椭圆 35"/>
            <p:cNvSpPr/>
            <p:nvPr/>
          </p:nvSpPr>
          <p:spPr>
            <a:xfrm>
              <a:off x="3857213" y="4096156"/>
              <a:ext cx="933368" cy="933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62929" y="4105617"/>
              <a:ext cx="1100927" cy="88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20678" y="3145361"/>
            <a:ext cx="1031238" cy="874287"/>
            <a:chOff x="3762929" y="4096156"/>
            <a:chExt cx="1100927" cy="933369"/>
          </a:xfrm>
        </p:grpSpPr>
        <p:sp>
          <p:nvSpPr>
            <p:cNvPr id="39" name="椭圆 38"/>
            <p:cNvSpPr/>
            <p:nvPr/>
          </p:nvSpPr>
          <p:spPr>
            <a:xfrm>
              <a:off x="3857213" y="4096156"/>
              <a:ext cx="933368" cy="933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2929" y="4105617"/>
              <a:ext cx="1100927" cy="88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332769" y="3145361"/>
            <a:ext cx="1031238" cy="874287"/>
            <a:chOff x="3762929" y="4096156"/>
            <a:chExt cx="1100927" cy="933369"/>
          </a:xfrm>
        </p:grpSpPr>
        <p:sp>
          <p:nvSpPr>
            <p:cNvPr id="42" name="椭圆 41"/>
            <p:cNvSpPr/>
            <p:nvPr/>
          </p:nvSpPr>
          <p:spPr>
            <a:xfrm>
              <a:off x="3857213" y="4096156"/>
              <a:ext cx="933368" cy="933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62929" y="4105617"/>
              <a:ext cx="1100927" cy="88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</p:grpSp>
      <p:sp>
        <p:nvSpPr>
          <p:cNvPr id="13" name="文本框 9"/>
          <p:cNvSpPr txBox="1"/>
          <p:nvPr/>
        </p:nvSpPr>
        <p:spPr>
          <a:xfrm>
            <a:off x="523135" y="175425"/>
            <a:ext cx="2900680" cy="44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826C4A"/>
                </a:solidFill>
                <a:latin typeface="微软雅黑" panose="020B0503020204020204" charset="-122"/>
                <a:ea typeface="微软雅黑" panose="020B0503020204020204" charset="-122"/>
              </a:rPr>
              <a:t>点击添加文字内容标题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31470" y="265595"/>
            <a:ext cx="283845" cy="259715"/>
            <a:chOff x="3050307" y="3939558"/>
            <a:chExt cx="315129" cy="288032"/>
          </a:xfrm>
          <a:solidFill>
            <a:srgbClr val="826C4A"/>
          </a:solidFill>
        </p:grpSpPr>
        <p:sp>
          <p:nvSpPr>
            <p:cNvPr id="23" name="燕尾形 22"/>
            <p:cNvSpPr/>
            <p:nvPr/>
          </p:nvSpPr>
          <p:spPr>
            <a:xfrm>
              <a:off x="3050307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3185588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2514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4679564" y="1624918"/>
            <a:ext cx="955040" cy="193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9900" b="1">
                <a:solidFill>
                  <a:srgbClr val="5FCACB"/>
                </a:solidFill>
              </a:defRPr>
            </a:lvl1pPr>
          </a:lstStyle>
          <a:p>
            <a:r>
              <a:rPr lang="en-US" altLang="zh-CN" sz="12000" dirty="0">
                <a:solidFill>
                  <a:srgbClr val="6582A6"/>
                </a:solidFill>
              </a:rPr>
              <a:t>4</a:t>
            </a:r>
          </a:p>
        </p:txBody>
      </p:sp>
      <p:sp>
        <p:nvSpPr>
          <p:cNvPr id="6" name="文本框 78"/>
          <p:cNvSpPr txBox="1"/>
          <p:nvPr/>
        </p:nvSpPr>
        <p:spPr>
          <a:xfrm>
            <a:off x="4230553" y="3747232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5841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7200" dirty="0">
                <a:solidFill>
                  <a:srgbClr val="6582A6"/>
                </a:solidFill>
              </a:rPr>
              <a:t>发展趋势</a:t>
            </a:r>
          </a:p>
        </p:txBody>
      </p:sp>
      <p:sp>
        <p:nvSpPr>
          <p:cNvPr id="7" name="文本框 46"/>
          <p:cNvSpPr txBox="1"/>
          <p:nvPr/>
        </p:nvSpPr>
        <p:spPr>
          <a:xfrm>
            <a:off x="5531403" y="2526653"/>
            <a:ext cx="2125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826C4A"/>
                </a:solidFill>
              </a:rPr>
              <a:t>Part one</a:t>
            </a:r>
          </a:p>
        </p:txBody>
      </p:sp>
      <p:grpSp>
        <p:nvGrpSpPr>
          <p:cNvPr id="8" name="组合 7"/>
          <p:cNvGrpSpPr/>
          <p:nvPr/>
        </p:nvGrpSpPr>
        <p:grpSpPr>
          <a:xfrm rot="2484086">
            <a:off x="3923329" y="3309854"/>
            <a:ext cx="406107" cy="1155987"/>
            <a:chOff x="4454660" y="3810474"/>
            <a:chExt cx="406107" cy="1155987"/>
          </a:xfrm>
        </p:grpSpPr>
        <p:sp>
          <p:nvSpPr>
            <p:cNvPr id="9" name="Freeform 16"/>
            <p:cNvSpPr/>
            <p:nvPr/>
          </p:nvSpPr>
          <p:spPr bwMode="auto">
            <a:xfrm flipV="1">
              <a:off x="4459674" y="3810474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 rot="15296182">
              <a:off x="4522923" y="4261161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 rot="7160246">
              <a:off x="4384500" y="4490194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3396910" flipV="1">
            <a:off x="7795736" y="4320800"/>
            <a:ext cx="406107" cy="1155987"/>
            <a:chOff x="11762339" y="3746221"/>
            <a:chExt cx="406107" cy="1155987"/>
          </a:xfrm>
        </p:grpSpPr>
        <p:sp>
          <p:nvSpPr>
            <p:cNvPr id="13" name="Freeform 16"/>
            <p:cNvSpPr/>
            <p:nvPr/>
          </p:nvSpPr>
          <p:spPr bwMode="auto">
            <a:xfrm flipV="1">
              <a:off x="11767353" y="3746221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 rot="15296182">
              <a:off x="11830602" y="4196908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 rot="7160246">
              <a:off x="11692179" y="4425941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713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423135" y="1860929"/>
            <a:ext cx="1955800" cy="1955800"/>
            <a:chOff x="2652626" y="1481041"/>
            <a:chExt cx="1466850" cy="1466850"/>
          </a:xfrm>
        </p:grpSpPr>
        <p:sp>
          <p:nvSpPr>
            <p:cNvPr id="4" name="空心弧 3"/>
            <p:cNvSpPr/>
            <p:nvPr/>
          </p:nvSpPr>
          <p:spPr>
            <a:xfrm rot="2700000">
              <a:off x="2652626" y="1481041"/>
              <a:ext cx="1466850" cy="1466850"/>
            </a:xfrm>
            <a:prstGeom prst="blockArc">
              <a:avLst>
                <a:gd name="adj1" fmla="val 2418124"/>
                <a:gd name="adj2" fmla="val 0"/>
                <a:gd name="adj3" fmla="val 141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2700000">
              <a:off x="2938063" y="1766477"/>
              <a:ext cx="897491" cy="897491"/>
            </a:xfrm>
            <a:prstGeom prst="ellipse">
              <a:avLst/>
            </a:prstGeom>
            <a:solidFill>
              <a:srgbClr val="826C4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Freeform 18"/>
            <p:cNvSpPr>
              <a:spLocks noEditPoints="1"/>
            </p:cNvSpPr>
            <p:nvPr/>
          </p:nvSpPr>
          <p:spPr bwMode="black">
            <a:xfrm>
              <a:off x="3169842" y="2021097"/>
              <a:ext cx="445962" cy="335778"/>
            </a:xfrm>
            <a:custGeom>
              <a:avLst/>
              <a:gdLst>
                <a:gd name="T0" fmla="*/ 1304 w 1423"/>
                <a:gd name="T1" fmla="*/ 301 h 1114"/>
                <a:gd name="T2" fmla="*/ 1302 w 1423"/>
                <a:gd name="T3" fmla="*/ 297 h 1114"/>
                <a:gd name="T4" fmla="*/ 719 w 1423"/>
                <a:gd name="T5" fmla="*/ 113 h 1114"/>
                <a:gd name="T6" fmla="*/ 496 w 1423"/>
                <a:gd name="T7" fmla="*/ 416 h 1114"/>
                <a:gd name="T8" fmla="*/ 441 w 1423"/>
                <a:gd name="T9" fmla="*/ 482 h 1114"/>
                <a:gd name="T10" fmla="*/ 375 w 1423"/>
                <a:gd name="T11" fmla="*/ 536 h 1114"/>
                <a:gd name="T12" fmla="*/ 290 w 1423"/>
                <a:gd name="T13" fmla="*/ 648 h 1114"/>
                <a:gd name="T14" fmla="*/ 470 w 1423"/>
                <a:gd name="T15" fmla="*/ 973 h 1114"/>
                <a:gd name="T16" fmla="*/ 610 w 1423"/>
                <a:gd name="T17" fmla="*/ 960 h 1114"/>
                <a:gd name="T18" fmla="*/ 775 w 1423"/>
                <a:gd name="T19" fmla="*/ 921 h 1114"/>
                <a:gd name="T20" fmla="*/ 932 w 1423"/>
                <a:gd name="T21" fmla="*/ 927 h 1114"/>
                <a:gd name="T22" fmla="*/ 1151 w 1423"/>
                <a:gd name="T23" fmla="*/ 893 h 1114"/>
                <a:gd name="T24" fmla="*/ 1304 w 1423"/>
                <a:gd name="T25" fmla="*/ 301 h 1114"/>
                <a:gd name="T26" fmla="*/ 1024 w 1423"/>
                <a:gd name="T27" fmla="*/ 311 h 1114"/>
                <a:gd name="T28" fmla="*/ 1024 w 1423"/>
                <a:gd name="T29" fmla="*/ 311 h 1114"/>
                <a:gd name="T30" fmla="*/ 873 w 1423"/>
                <a:gd name="T31" fmla="*/ 299 h 1114"/>
                <a:gd name="T32" fmla="*/ 873 w 1423"/>
                <a:gd name="T33" fmla="*/ 299 h 1114"/>
                <a:gd name="T34" fmla="*/ 799 w 1423"/>
                <a:gd name="T35" fmla="*/ 278 h 1114"/>
                <a:gd name="T36" fmla="*/ 821 w 1423"/>
                <a:gd name="T37" fmla="*/ 203 h 1114"/>
                <a:gd name="T38" fmla="*/ 828 w 1423"/>
                <a:gd name="T39" fmla="*/ 200 h 1114"/>
                <a:gd name="T40" fmla="*/ 1101 w 1423"/>
                <a:gd name="T41" fmla="*/ 234 h 1114"/>
                <a:gd name="T42" fmla="*/ 1108 w 1423"/>
                <a:gd name="T43" fmla="*/ 244 h 1114"/>
                <a:gd name="T44" fmla="*/ 1087 w 1423"/>
                <a:gd name="T45" fmla="*/ 318 h 1114"/>
                <a:gd name="T46" fmla="*/ 1024 w 1423"/>
                <a:gd name="T47" fmla="*/ 311 h 1114"/>
                <a:gd name="T48" fmla="*/ 14 w 1423"/>
                <a:gd name="T49" fmla="*/ 967 h 1114"/>
                <a:gd name="T50" fmla="*/ 53 w 1423"/>
                <a:gd name="T51" fmla="*/ 1037 h 1114"/>
                <a:gd name="T52" fmla="*/ 115 w 1423"/>
                <a:gd name="T53" fmla="*/ 1064 h 1114"/>
                <a:gd name="T54" fmla="*/ 24 w 1423"/>
                <a:gd name="T55" fmla="*/ 900 h 1114"/>
                <a:gd name="T56" fmla="*/ 14 w 1423"/>
                <a:gd name="T57" fmla="*/ 967 h 1114"/>
                <a:gd name="T58" fmla="*/ 400 w 1423"/>
                <a:gd name="T59" fmla="*/ 959 h 1114"/>
                <a:gd name="T60" fmla="*/ 265 w 1423"/>
                <a:gd name="T61" fmla="*/ 714 h 1114"/>
                <a:gd name="T62" fmla="*/ 190 w 1423"/>
                <a:gd name="T63" fmla="*/ 686 h 1114"/>
                <a:gd name="T64" fmla="*/ 175 w 1423"/>
                <a:gd name="T65" fmla="*/ 764 h 1114"/>
                <a:gd name="T66" fmla="*/ 310 w 1423"/>
                <a:gd name="T67" fmla="*/ 1008 h 1114"/>
                <a:gd name="T68" fmla="*/ 385 w 1423"/>
                <a:gd name="T69" fmla="*/ 1037 h 1114"/>
                <a:gd name="T70" fmla="*/ 400 w 1423"/>
                <a:gd name="T71" fmla="*/ 959 h 1114"/>
                <a:gd name="T72" fmla="*/ 266 w 1423"/>
                <a:gd name="T73" fmla="*/ 1026 h 1114"/>
                <a:gd name="T74" fmla="*/ 136 w 1423"/>
                <a:gd name="T75" fmla="*/ 792 h 1114"/>
                <a:gd name="T76" fmla="*/ 65 w 1423"/>
                <a:gd name="T77" fmla="*/ 764 h 1114"/>
                <a:gd name="T78" fmla="*/ 50 w 1423"/>
                <a:gd name="T79" fmla="*/ 840 h 1114"/>
                <a:gd name="T80" fmla="*/ 180 w 1423"/>
                <a:gd name="T81" fmla="*/ 1074 h 1114"/>
                <a:gd name="T82" fmla="*/ 251 w 1423"/>
                <a:gd name="T83" fmla="*/ 1101 h 1114"/>
                <a:gd name="T84" fmla="*/ 266 w 1423"/>
                <a:gd name="T85" fmla="*/ 1026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3" h="1114">
                  <a:moveTo>
                    <a:pt x="1304" y="301"/>
                  </a:moveTo>
                  <a:cubicBezTo>
                    <a:pt x="1303" y="298"/>
                    <a:pt x="1304" y="300"/>
                    <a:pt x="1302" y="297"/>
                  </a:cubicBezTo>
                  <a:cubicBezTo>
                    <a:pt x="1184" y="83"/>
                    <a:pt x="922" y="0"/>
                    <a:pt x="719" y="113"/>
                  </a:cubicBezTo>
                  <a:cubicBezTo>
                    <a:pt x="602" y="177"/>
                    <a:pt x="570" y="311"/>
                    <a:pt x="496" y="416"/>
                  </a:cubicBezTo>
                  <a:cubicBezTo>
                    <a:pt x="476" y="444"/>
                    <a:pt x="458" y="465"/>
                    <a:pt x="441" y="482"/>
                  </a:cubicBezTo>
                  <a:cubicBezTo>
                    <a:pt x="418" y="504"/>
                    <a:pt x="397" y="520"/>
                    <a:pt x="375" y="536"/>
                  </a:cubicBezTo>
                  <a:cubicBezTo>
                    <a:pt x="334" y="566"/>
                    <a:pt x="296" y="593"/>
                    <a:pt x="290" y="648"/>
                  </a:cubicBezTo>
                  <a:cubicBezTo>
                    <a:pt x="470" y="973"/>
                    <a:pt x="470" y="973"/>
                    <a:pt x="470" y="973"/>
                  </a:cubicBezTo>
                  <a:cubicBezTo>
                    <a:pt x="519" y="997"/>
                    <a:pt x="563" y="978"/>
                    <a:pt x="610" y="960"/>
                  </a:cubicBezTo>
                  <a:cubicBezTo>
                    <a:pt x="654" y="943"/>
                    <a:pt x="697" y="925"/>
                    <a:pt x="775" y="921"/>
                  </a:cubicBezTo>
                  <a:cubicBezTo>
                    <a:pt x="827" y="918"/>
                    <a:pt x="880" y="924"/>
                    <a:pt x="932" y="927"/>
                  </a:cubicBezTo>
                  <a:cubicBezTo>
                    <a:pt x="1008" y="932"/>
                    <a:pt x="1082" y="931"/>
                    <a:pt x="1151" y="893"/>
                  </a:cubicBezTo>
                  <a:cubicBezTo>
                    <a:pt x="1354" y="780"/>
                    <a:pt x="1423" y="515"/>
                    <a:pt x="1304" y="301"/>
                  </a:cubicBezTo>
                  <a:close/>
                  <a:moveTo>
                    <a:pt x="1024" y="311"/>
                  </a:moveTo>
                  <a:cubicBezTo>
                    <a:pt x="1024" y="311"/>
                    <a:pt x="1024" y="311"/>
                    <a:pt x="1024" y="311"/>
                  </a:cubicBezTo>
                  <a:cubicBezTo>
                    <a:pt x="983" y="270"/>
                    <a:pt x="917" y="279"/>
                    <a:pt x="873" y="299"/>
                  </a:cubicBezTo>
                  <a:cubicBezTo>
                    <a:pt x="873" y="299"/>
                    <a:pt x="873" y="299"/>
                    <a:pt x="873" y="299"/>
                  </a:cubicBezTo>
                  <a:cubicBezTo>
                    <a:pt x="847" y="313"/>
                    <a:pt x="814" y="304"/>
                    <a:pt x="799" y="278"/>
                  </a:cubicBezTo>
                  <a:cubicBezTo>
                    <a:pt x="785" y="251"/>
                    <a:pt x="794" y="218"/>
                    <a:pt x="821" y="203"/>
                  </a:cubicBezTo>
                  <a:cubicBezTo>
                    <a:pt x="823" y="202"/>
                    <a:pt x="828" y="200"/>
                    <a:pt x="828" y="200"/>
                  </a:cubicBezTo>
                  <a:cubicBezTo>
                    <a:pt x="927" y="155"/>
                    <a:pt x="1035" y="168"/>
                    <a:pt x="1101" y="234"/>
                  </a:cubicBezTo>
                  <a:cubicBezTo>
                    <a:pt x="1101" y="234"/>
                    <a:pt x="1106" y="240"/>
                    <a:pt x="1108" y="244"/>
                  </a:cubicBezTo>
                  <a:cubicBezTo>
                    <a:pt x="1122" y="270"/>
                    <a:pt x="1113" y="303"/>
                    <a:pt x="1087" y="318"/>
                  </a:cubicBezTo>
                  <a:cubicBezTo>
                    <a:pt x="1066" y="329"/>
                    <a:pt x="1041" y="326"/>
                    <a:pt x="1024" y="311"/>
                  </a:cubicBezTo>
                  <a:close/>
                  <a:moveTo>
                    <a:pt x="14" y="967"/>
                  </a:moveTo>
                  <a:cubicBezTo>
                    <a:pt x="53" y="1037"/>
                    <a:pt x="53" y="1037"/>
                    <a:pt x="53" y="1037"/>
                  </a:cubicBezTo>
                  <a:cubicBezTo>
                    <a:pt x="67" y="1062"/>
                    <a:pt x="94" y="1074"/>
                    <a:pt x="115" y="1064"/>
                  </a:cubicBezTo>
                  <a:cubicBezTo>
                    <a:pt x="24" y="900"/>
                    <a:pt x="24" y="900"/>
                    <a:pt x="24" y="900"/>
                  </a:cubicBezTo>
                  <a:cubicBezTo>
                    <a:pt x="5" y="912"/>
                    <a:pt x="0" y="941"/>
                    <a:pt x="14" y="967"/>
                  </a:cubicBezTo>
                  <a:close/>
                  <a:moveTo>
                    <a:pt x="400" y="959"/>
                  </a:moveTo>
                  <a:cubicBezTo>
                    <a:pt x="265" y="714"/>
                    <a:pt x="265" y="714"/>
                    <a:pt x="265" y="714"/>
                  </a:cubicBezTo>
                  <a:cubicBezTo>
                    <a:pt x="248" y="685"/>
                    <a:pt x="215" y="672"/>
                    <a:pt x="190" y="686"/>
                  </a:cubicBezTo>
                  <a:cubicBezTo>
                    <a:pt x="166" y="699"/>
                    <a:pt x="159" y="734"/>
                    <a:pt x="175" y="764"/>
                  </a:cubicBezTo>
                  <a:cubicBezTo>
                    <a:pt x="310" y="1008"/>
                    <a:pt x="310" y="1008"/>
                    <a:pt x="310" y="1008"/>
                  </a:cubicBezTo>
                  <a:cubicBezTo>
                    <a:pt x="327" y="1038"/>
                    <a:pt x="360" y="1051"/>
                    <a:pt x="385" y="1037"/>
                  </a:cubicBezTo>
                  <a:cubicBezTo>
                    <a:pt x="410" y="1023"/>
                    <a:pt x="416" y="988"/>
                    <a:pt x="400" y="959"/>
                  </a:cubicBezTo>
                  <a:close/>
                  <a:moveTo>
                    <a:pt x="266" y="1026"/>
                  </a:moveTo>
                  <a:cubicBezTo>
                    <a:pt x="136" y="792"/>
                    <a:pt x="136" y="792"/>
                    <a:pt x="136" y="792"/>
                  </a:cubicBezTo>
                  <a:cubicBezTo>
                    <a:pt x="121" y="764"/>
                    <a:pt x="89" y="751"/>
                    <a:pt x="65" y="764"/>
                  </a:cubicBezTo>
                  <a:cubicBezTo>
                    <a:pt x="41" y="778"/>
                    <a:pt x="35" y="811"/>
                    <a:pt x="50" y="840"/>
                  </a:cubicBezTo>
                  <a:cubicBezTo>
                    <a:pt x="180" y="1074"/>
                    <a:pt x="180" y="1074"/>
                    <a:pt x="180" y="1074"/>
                  </a:cubicBezTo>
                  <a:cubicBezTo>
                    <a:pt x="196" y="1102"/>
                    <a:pt x="228" y="1114"/>
                    <a:pt x="251" y="1101"/>
                  </a:cubicBezTo>
                  <a:cubicBezTo>
                    <a:pt x="275" y="1088"/>
                    <a:pt x="282" y="1055"/>
                    <a:pt x="266" y="1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8" tIns="45725" rIns="91448" bIns="45725" numCol="1" anchor="t" anchorCtr="0" compatLnSpc="1"/>
            <a:lstStyle/>
            <a:p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74626" y="3080227"/>
            <a:ext cx="1955800" cy="1955800"/>
            <a:chOff x="3516244" y="2395514"/>
            <a:chExt cx="1466850" cy="1466850"/>
          </a:xfrm>
        </p:grpSpPr>
        <p:sp>
          <p:nvSpPr>
            <p:cNvPr id="8" name="空心弧 7"/>
            <p:cNvSpPr/>
            <p:nvPr/>
          </p:nvSpPr>
          <p:spPr>
            <a:xfrm rot="2700000" flipH="1" flipV="1">
              <a:off x="3516244" y="2395514"/>
              <a:ext cx="1466850" cy="1466850"/>
            </a:xfrm>
            <a:prstGeom prst="blockArc">
              <a:avLst>
                <a:gd name="adj1" fmla="val 5321815"/>
                <a:gd name="adj2" fmla="val 0"/>
                <a:gd name="adj3" fmla="val 141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2700000">
              <a:off x="3802438" y="2680194"/>
              <a:ext cx="897491" cy="897491"/>
            </a:xfrm>
            <a:prstGeom prst="ellipse">
              <a:avLst/>
            </a:prstGeom>
            <a:solidFill>
              <a:srgbClr val="FC72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" name="Picture 2" descr="C:\Users\kelleyc\Desktop\untitled3.png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4035782" y="2899952"/>
              <a:ext cx="432590" cy="432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5688178" y="1822991"/>
            <a:ext cx="1955800" cy="1955800"/>
            <a:chOff x="4351408" y="1452587"/>
            <a:chExt cx="1466850" cy="1466850"/>
          </a:xfrm>
        </p:grpSpPr>
        <p:sp>
          <p:nvSpPr>
            <p:cNvPr id="12" name="空心弧 11"/>
            <p:cNvSpPr/>
            <p:nvPr/>
          </p:nvSpPr>
          <p:spPr>
            <a:xfrm rot="2700000">
              <a:off x="4351408" y="1452587"/>
              <a:ext cx="1466850" cy="1466850"/>
            </a:xfrm>
            <a:prstGeom prst="blockArc">
              <a:avLst>
                <a:gd name="adj1" fmla="val 5321815"/>
                <a:gd name="adj2" fmla="val 0"/>
                <a:gd name="adj3" fmla="val 141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2700000">
              <a:off x="4634575" y="1737267"/>
              <a:ext cx="897491" cy="897491"/>
            </a:xfrm>
            <a:prstGeom prst="ellipse">
              <a:avLst/>
            </a:prstGeom>
            <a:solidFill>
              <a:srgbClr val="6582A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217"/>
            <p:cNvSpPr>
              <a:spLocks noChangeAspect="1" noEditPoints="1"/>
            </p:cNvSpPr>
            <p:nvPr/>
          </p:nvSpPr>
          <p:spPr bwMode="auto">
            <a:xfrm>
              <a:off x="4899696" y="1991506"/>
              <a:ext cx="367247" cy="365369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837651" y="3044307"/>
            <a:ext cx="1955800" cy="1955800"/>
            <a:chOff x="5213513" y="2368574"/>
            <a:chExt cx="1466850" cy="1466850"/>
          </a:xfrm>
        </p:grpSpPr>
        <p:sp>
          <p:nvSpPr>
            <p:cNvPr id="16" name="空心弧 15"/>
            <p:cNvSpPr/>
            <p:nvPr/>
          </p:nvSpPr>
          <p:spPr>
            <a:xfrm rot="2700000" flipH="1" flipV="1">
              <a:off x="5213513" y="2368574"/>
              <a:ext cx="1466850" cy="1466850"/>
            </a:xfrm>
            <a:prstGeom prst="blockArc">
              <a:avLst>
                <a:gd name="adj1" fmla="val 2383204"/>
                <a:gd name="adj2" fmla="val 0"/>
                <a:gd name="adj3" fmla="val 141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2700000">
              <a:off x="5496679" y="2653254"/>
              <a:ext cx="897491" cy="897491"/>
            </a:xfrm>
            <a:prstGeom prst="ellipse">
              <a:avLst/>
            </a:prstGeom>
            <a:solidFill>
              <a:srgbClr val="826C4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Picture 10" descr="C:\Users\Jonahs\Dropbox\Projects SCOTT\MEET Windows Azure\source\Background\tile-icon-network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728102" y="2873594"/>
              <a:ext cx="456929" cy="456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1033840" y="1351053"/>
            <a:ext cx="6881186" cy="4550096"/>
            <a:chOff x="5054480" y="-1346847"/>
            <a:chExt cx="5160890" cy="3412571"/>
          </a:xfrm>
        </p:grpSpPr>
        <p:sp>
          <p:nvSpPr>
            <p:cNvPr id="20" name="椭圆 19"/>
            <p:cNvSpPr/>
            <p:nvPr/>
          </p:nvSpPr>
          <p:spPr bwMode="auto">
            <a:xfrm>
              <a:off x="10020843" y="-1346847"/>
              <a:ext cx="194527" cy="180000"/>
            </a:xfrm>
            <a:prstGeom prst="ellipse">
              <a:avLst/>
            </a:prstGeom>
            <a:solidFill>
              <a:srgbClr val="6582A6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1" name="说明文字"/>
            <p:cNvGrpSpPr/>
            <p:nvPr/>
          </p:nvGrpSpPr>
          <p:grpSpPr>
            <a:xfrm>
              <a:off x="5054480" y="1003075"/>
              <a:ext cx="2624922" cy="1062649"/>
              <a:chOff x="478524" y="1371779"/>
              <a:chExt cx="2720762" cy="1101446"/>
            </a:xfrm>
          </p:grpSpPr>
          <p:sp>
            <p:nvSpPr>
              <p:cNvPr id="22" name="TextBox 35"/>
              <p:cNvSpPr txBox="1"/>
              <p:nvPr/>
            </p:nvSpPr>
            <p:spPr>
              <a:xfrm>
                <a:off x="824735" y="1371779"/>
                <a:ext cx="2080447" cy="28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实行多元化的发展战略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TextBox 36"/>
              <p:cNvSpPr txBox="1"/>
              <p:nvPr/>
            </p:nvSpPr>
            <p:spPr>
              <a:xfrm>
                <a:off x="478524" y="1755445"/>
                <a:ext cx="2720762" cy="717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第一，承担名优品牌酒类代理权。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第二，跨行业投资。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第三，进军互联网金融。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08320" y="1054521"/>
            <a:ext cx="5330891" cy="2977642"/>
            <a:chOff x="5268824" y="782472"/>
            <a:chExt cx="3998168" cy="2233234"/>
          </a:xfrm>
        </p:grpSpPr>
        <p:sp>
          <p:nvSpPr>
            <p:cNvPr id="30" name="椭圆 29"/>
            <p:cNvSpPr/>
            <p:nvPr/>
          </p:nvSpPr>
          <p:spPr bwMode="auto">
            <a:xfrm>
              <a:off x="5274486" y="830971"/>
              <a:ext cx="180000" cy="180000"/>
            </a:xfrm>
            <a:prstGeom prst="ellipse">
              <a:avLst/>
            </a:prstGeom>
            <a:solidFill>
              <a:srgbClr val="826C4A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1" name="说明文字"/>
            <p:cNvGrpSpPr/>
            <p:nvPr/>
          </p:nvGrpSpPr>
          <p:grpSpPr>
            <a:xfrm>
              <a:off x="5268824" y="782472"/>
              <a:ext cx="3998168" cy="2233234"/>
              <a:chOff x="700695" y="1143122"/>
              <a:chExt cx="4144148" cy="2314770"/>
            </a:xfrm>
          </p:grpSpPr>
          <p:sp>
            <p:nvSpPr>
              <p:cNvPr id="32" name="TextBox 35"/>
              <p:cNvSpPr txBox="1"/>
              <p:nvPr/>
            </p:nvSpPr>
            <p:spPr>
              <a:xfrm>
                <a:off x="914943" y="1143122"/>
                <a:ext cx="3929900" cy="28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进一步加强顺丰的优质的服务和安全快速的运输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TextBox 36"/>
              <p:cNvSpPr txBox="1"/>
              <p:nvPr/>
            </p:nvSpPr>
            <p:spPr>
              <a:xfrm>
                <a:off x="700695" y="1480504"/>
                <a:ext cx="2614799" cy="197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顺丰快递从初期的在两城市之间运输扩大到了全国，现在已经迈向国际。顺丰持续创新并完善自身服务，深入了解客户需求，为客户提供快速且安全的运输配送。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918727" y="1286387"/>
            <a:ext cx="3904842" cy="3491110"/>
            <a:chOff x="4998765" y="783987"/>
            <a:chExt cx="2928632" cy="2618329"/>
          </a:xfrm>
        </p:grpSpPr>
        <p:sp>
          <p:nvSpPr>
            <p:cNvPr id="35" name="椭圆 34"/>
            <p:cNvSpPr/>
            <p:nvPr/>
          </p:nvSpPr>
          <p:spPr bwMode="auto">
            <a:xfrm>
              <a:off x="5778603" y="3222316"/>
              <a:ext cx="180000" cy="180000"/>
            </a:xfrm>
            <a:prstGeom prst="ellipse">
              <a:avLst/>
            </a:prstGeom>
            <a:solidFill>
              <a:srgbClr val="826C4A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6" name="说明文字"/>
            <p:cNvGrpSpPr/>
            <p:nvPr/>
          </p:nvGrpSpPr>
          <p:grpSpPr>
            <a:xfrm>
              <a:off x="4998765" y="783987"/>
              <a:ext cx="2928632" cy="1185231"/>
              <a:chOff x="420775" y="1144691"/>
              <a:chExt cx="3035562" cy="1228504"/>
            </a:xfrm>
          </p:grpSpPr>
          <p:sp>
            <p:nvSpPr>
              <p:cNvPr id="37" name="TextBox 35"/>
              <p:cNvSpPr txBox="1"/>
              <p:nvPr/>
            </p:nvSpPr>
            <p:spPr>
              <a:xfrm>
                <a:off x="420775" y="1144691"/>
                <a:ext cx="3035562" cy="28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着重建设企业文化，扩大品牌影响力</a:t>
                </a:r>
              </a:p>
            </p:txBody>
          </p:sp>
          <p:sp>
            <p:nvSpPr>
              <p:cNvPr id="38" name="TextBox 36"/>
              <p:cNvSpPr txBox="1"/>
              <p:nvPr/>
            </p:nvSpPr>
            <p:spPr>
              <a:xfrm>
                <a:off x="499211" y="1440081"/>
                <a:ext cx="2490918" cy="93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第一，创新品牌化的发展理念。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第二，加强品牌的业务规划。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第三，加大品牌的投入力度。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第四，打造品牌化专业人才。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017340" y="4464063"/>
            <a:ext cx="8032197" cy="1974862"/>
            <a:chOff x="1694493" y="884720"/>
            <a:chExt cx="6024148" cy="1481146"/>
          </a:xfrm>
        </p:grpSpPr>
        <p:sp>
          <p:nvSpPr>
            <p:cNvPr id="40" name="椭圆 39"/>
            <p:cNvSpPr/>
            <p:nvPr/>
          </p:nvSpPr>
          <p:spPr bwMode="auto">
            <a:xfrm>
              <a:off x="1694493" y="952368"/>
              <a:ext cx="180000" cy="180000"/>
            </a:xfrm>
            <a:prstGeom prst="ellipse">
              <a:avLst/>
            </a:prstGeom>
            <a:solidFill>
              <a:srgbClr val="FC7284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" name="说明文字"/>
            <p:cNvGrpSpPr/>
            <p:nvPr/>
          </p:nvGrpSpPr>
          <p:grpSpPr>
            <a:xfrm>
              <a:off x="4781244" y="884720"/>
              <a:ext cx="2937397" cy="1481146"/>
              <a:chOff x="195312" y="1249102"/>
              <a:chExt cx="3044647" cy="1535222"/>
            </a:xfrm>
          </p:grpSpPr>
          <p:sp>
            <p:nvSpPr>
              <p:cNvPr id="42" name="TextBox 35"/>
              <p:cNvSpPr txBox="1"/>
              <p:nvPr/>
            </p:nvSpPr>
            <p:spPr>
              <a:xfrm>
                <a:off x="1034004" y="1249102"/>
                <a:ext cx="1877247" cy="287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实行市场定位差异化</a:t>
                </a:r>
              </a:p>
            </p:txBody>
          </p:sp>
          <p:sp>
            <p:nvSpPr>
              <p:cNvPr id="43" name="TextBox 36"/>
              <p:cNvSpPr txBox="1"/>
              <p:nvPr/>
            </p:nvSpPr>
            <p:spPr>
              <a:xfrm>
                <a:off x="195312" y="1635876"/>
                <a:ext cx="3044647" cy="1148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第一，在物流增值服务和服务细节上体现差异化。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第二，在服务意识及服务能力上体现差异化。</a:t>
                </a: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第三，在客户关系管理上体现差异化。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331470" y="265595"/>
            <a:ext cx="283845" cy="259715"/>
            <a:chOff x="3050307" y="3939558"/>
            <a:chExt cx="315129" cy="288032"/>
          </a:xfrm>
          <a:solidFill>
            <a:srgbClr val="826C4A"/>
          </a:solidFill>
        </p:grpSpPr>
        <p:sp>
          <p:nvSpPr>
            <p:cNvPr id="25" name="燕尾形 24"/>
            <p:cNvSpPr/>
            <p:nvPr/>
          </p:nvSpPr>
          <p:spPr>
            <a:xfrm>
              <a:off x="3050307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3185588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197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3329305" y="2780030"/>
            <a:ext cx="610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6582A6"/>
                </a:solidFill>
                <a:latin typeface="微软雅黑" panose="020B0503020204020204" charset="-122"/>
                <a:ea typeface="微软雅黑" panose="020B0503020204020204" charset="-122"/>
              </a:rPr>
              <a:t>感谢您的</a:t>
            </a:r>
            <a:r>
              <a:rPr lang="zh-CN" altLang="en-US" sz="5400" b="1" dirty="0">
                <a:solidFill>
                  <a:srgbClr val="826C4A"/>
                </a:solidFill>
                <a:latin typeface="微软雅黑" panose="020B0503020204020204" charset="-122"/>
                <a:ea typeface="微软雅黑" panose="020B0503020204020204" charset="-122"/>
              </a:rPr>
              <a:t>观看</a:t>
            </a:r>
          </a:p>
        </p:txBody>
      </p:sp>
      <p:sp>
        <p:nvSpPr>
          <p:cNvPr id="59" name="矩形 58"/>
          <p:cNvSpPr/>
          <p:nvPr/>
        </p:nvSpPr>
        <p:spPr>
          <a:xfrm>
            <a:off x="3891598" y="4061460"/>
            <a:ext cx="4968875" cy="5111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2"/>
                </a:solidFill>
                <a:latin typeface="Vani" panose="020B0502040204020203" charset="0"/>
                <a:ea typeface="时尚中黑简体" pitchFamily="2" charset="-122"/>
              </a:rPr>
              <a:t>Chinese  companies  will no longer remain in the hard stage and they are also promoting a culture Chinese  companies  will no longer remain </a:t>
            </a: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Vani" panose="020B0502040204020203" charset="0"/>
                <a:ea typeface="时尚中黑简体" pitchFamily="2" charset="-122"/>
              </a:rPr>
              <a:t>in the hard stage and they are also promoting a culture</a:t>
            </a:r>
          </a:p>
        </p:txBody>
      </p:sp>
    </p:spTree>
  </p:cSld>
  <p:clrMapOvr>
    <a:masterClrMapping/>
  </p:clrMapOvr>
  <p:transition advTm="2441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MH_Entry_1">
            <a:hlinkClick r:id="rId14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1690398" y="2357448"/>
            <a:ext cx="3995260" cy="539900"/>
          </a:xfrm>
          <a:prstGeom prst="rect">
            <a:avLst/>
          </a:prstGeom>
          <a:noFill/>
        </p:spPr>
        <p:txBody>
          <a:bodyPr wrap="square" lIns="179966" anchor="ctr" anchorCtr="0">
            <a:noAutofit/>
          </a:bodyPr>
          <a:lstStyle/>
          <a:p>
            <a:pPr algn="r" defTabSz="9290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spc="3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主营业务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MH_Entry_2">
            <a:hlinkClick r:id="rId15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6508246" y="3489704"/>
            <a:ext cx="4843522" cy="539900"/>
          </a:xfrm>
          <a:prstGeom prst="rect">
            <a:avLst/>
          </a:prstGeom>
          <a:noFill/>
        </p:spPr>
        <p:txBody>
          <a:bodyPr wrap="square" lIns="179966" anchor="ctr" anchorCtr="0">
            <a:noAutofit/>
          </a:bodyPr>
          <a:lstStyle/>
          <a:p>
            <a:pPr defTabSz="9290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kern="0" spc="300" dirty="0">
                <a:solidFill>
                  <a:srgbClr val="826C4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竞争优势</a:t>
            </a:r>
          </a:p>
        </p:txBody>
      </p:sp>
      <p:sp>
        <p:nvSpPr>
          <p:cNvPr id="47" name="MH_Entry_3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1690398" y="4594021"/>
            <a:ext cx="3995260" cy="539900"/>
          </a:xfrm>
          <a:prstGeom prst="rect">
            <a:avLst/>
          </a:prstGeom>
          <a:noFill/>
        </p:spPr>
        <p:txBody>
          <a:bodyPr wrap="square" lIns="179966" anchor="ctr" anchorCtr="0">
            <a:noAutofit/>
          </a:bodyPr>
          <a:lstStyle/>
          <a:p>
            <a:pPr algn="r" defTabSz="9290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spc="300" dirty="0"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发展趋势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MH_Entry_4">
            <a:hlinkClick r:id="rId14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6508246" y="5613086"/>
            <a:ext cx="1978027" cy="539900"/>
          </a:xfrm>
          <a:prstGeom prst="rect">
            <a:avLst/>
          </a:prstGeom>
          <a:noFill/>
        </p:spPr>
        <p:txBody>
          <a:bodyPr wrap="square" lIns="179966" anchor="ctr" anchorCtr="0">
            <a:noAutofit/>
          </a:bodyPr>
          <a:lstStyle/>
          <a:p>
            <a:pPr algn="r" defTabSz="9290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spc="300" dirty="0">
                <a:solidFill>
                  <a:srgbClr val="826C4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rPr>
              <a:t>发展壮大</a:t>
            </a:r>
          </a:p>
        </p:txBody>
      </p:sp>
      <p:cxnSp>
        <p:nvCxnSpPr>
          <p:cNvPr id="52" name="MH_Others_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6156079" y="1471113"/>
            <a:ext cx="0" cy="5432778"/>
          </a:xfrm>
          <a:prstGeom prst="line">
            <a:avLst/>
          </a:prstGeom>
          <a:noFill/>
          <a:ln w="25400" algn="ctr">
            <a:solidFill>
              <a:schemeClr val="accent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" name="组合 52"/>
          <p:cNvGrpSpPr/>
          <p:nvPr/>
        </p:nvGrpSpPr>
        <p:grpSpPr>
          <a:xfrm>
            <a:off x="5865227" y="2325820"/>
            <a:ext cx="581704" cy="668550"/>
            <a:chOff x="5864232" y="2326251"/>
            <a:chExt cx="581812" cy="668674"/>
          </a:xfrm>
        </p:grpSpPr>
        <p:sp useBgFill="1">
          <p:nvSpPr>
            <p:cNvPr id="54" name="Freeform 1105"/>
            <p:cNvSpPr/>
            <p:nvPr/>
          </p:nvSpPr>
          <p:spPr bwMode="auto">
            <a:xfrm rot="16200000">
              <a:off x="5820801" y="2369682"/>
              <a:ext cx="668674" cy="581812"/>
            </a:xfrm>
            <a:custGeom>
              <a:avLst/>
              <a:gdLst>
                <a:gd name="T0" fmla="*/ 202 w 816"/>
                <a:gd name="T1" fmla="*/ 0 h 710"/>
                <a:gd name="T2" fmla="*/ 0 w 816"/>
                <a:gd name="T3" fmla="*/ 355 h 710"/>
                <a:gd name="T4" fmla="*/ 202 w 816"/>
                <a:gd name="T5" fmla="*/ 710 h 710"/>
                <a:gd name="T6" fmla="*/ 614 w 816"/>
                <a:gd name="T7" fmla="*/ 710 h 710"/>
                <a:gd name="T8" fmla="*/ 816 w 816"/>
                <a:gd name="T9" fmla="*/ 355 h 710"/>
                <a:gd name="T10" fmla="*/ 614 w 816"/>
                <a:gd name="T11" fmla="*/ 0 h 710"/>
                <a:gd name="T12" fmla="*/ 202 w 816"/>
                <a:gd name="T13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710">
                  <a:moveTo>
                    <a:pt x="202" y="0"/>
                  </a:moveTo>
                  <a:lnTo>
                    <a:pt x="0" y="355"/>
                  </a:lnTo>
                  <a:lnTo>
                    <a:pt x="202" y="710"/>
                  </a:lnTo>
                  <a:lnTo>
                    <a:pt x="614" y="710"/>
                  </a:lnTo>
                  <a:lnTo>
                    <a:pt x="816" y="355"/>
                  </a:lnTo>
                  <a:lnTo>
                    <a:pt x="614" y="0"/>
                  </a:lnTo>
                  <a:lnTo>
                    <a:pt x="202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ysClr val="window" lastClr="FFFFFF">
                    <a:lumMod val="85000"/>
                  </a:sysClr>
                </a:gs>
                <a:gs pos="80000">
                  <a:srgbClr val="FFFFFF"/>
                </a:gs>
                <a:gs pos="100000">
                  <a:srgbClr val="55A39A">
                    <a:tint val="0"/>
                  </a:srgbClr>
                </a:gs>
              </a:gsLst>
              <a:lin ang="2700000" scaled="1"/>
              <a:tileRect/>
            </a:gradFill>
            <a:ln w="508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88900" dist="38100" dir="2699985" rotWithShape="0">
                <a:scrgbClr r="0" g="0" b="0">
                  <a:alpha val="25000"/>
                </a:sc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MH_Number_1">
              <a:hlinkClick r:id="rId14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8202" y="2437618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865227" y="3451945"/>
            <a:ext cx="581704" cy="668550"/>
            <a:chOff x="5864232" y="3173133"/>
            <a:chExt cx="581812" cy="668674"/>
          </a:xfrm>
        </p:grpSpPr>
        <p:sp useBgFill="1">
          <p:nvSpPr>
            <p:cNvPr id="57" name="Freeform 1105"/>
            <p:cNvSpPr/>
            <p:nvPr/>
          </p:nvSpPr>
          <p:spPr bwMode="auto">
            <a:xfrm rot="16200000">
              <a:off x="5820801" y="3216564"/>
              <a:ext cx="668674" cy="581812"/>
            </a:xfrm>
            <a:custGeom>
              <a:avLst/>
              <a:gdLst>
                <a:gd name="T0" fmla="*/ 202 w 816"/>
                <a:gd name="T1" fmla="*/ 0 h 710"/>
                <a:gd name="T2" fmla="*/ 0 w 816"/>
                <a:gd name="T3" fmla="*/ 355 h 710"/>
                <a:gd name="T4" fmla="*/ 202 w 816"/>
                <a:gd name="T5" fmla="*/ 710 h 710"/>
                <a:gd name="T6" fmla="*/ 614 w 816"/>
                <a:gd name="T7" fmla="*/ 710 h 710"/>
                <a:gd name="T8" fmla="*/ 816 w 816"/>
                <a:gd name="T9" fmla="*/ 355 h 710"/>
                <a:gd name="T10" fmla="*/ 614 w 816"/>
                <a:gd name="T11" fmla="*/ 0 h 710"/>
                <a:gd name="T12" fmla="*/ 202 w 816"/>
                <a:gd name="T13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710">
                  <a:moveTo>
                    <a:pt x="202" y="0"/>
                  </a:moveTo>
                  <a:lnTo>
                    <a:pt x="0" y="355"/>
                  </a:lnTo>
                  <a:lnTo>
                    <a:pt x="202" y="710"/>
                  </a:lnTo>
                  <a:lnTo>
                    <a:pt x="614" y="710"/>
                  </a:lnTo>
                  <a:lnTo>
                    <a:pt x="816" y="355"/>
                  </a:lnTo>
                  <a:lnTo>
                    <a:pt x="614" y="0"/>
                  </a:lnTo>
                  <a:lnTo>
                    <a:pt x="202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ysClr val="window" lastClr="FFFFFF">
                    <a:lumMod val="85000"/>
                  </a:sysClr>
                </a:gs>
                <a:gs pos="80000">
                  <a:srgbClr val="FFFFFF"/>
                </a:gs>
                <a:gs pos="100000">
                  <a:srgbClr val="55A39A">
                    <a:tint val="0"/>
                  </a:srgbClr>
                </a:gs>
              </a:gsLst>
              <a:lin ang="2700000" scaled="1"/>
              <a:tileRect/>
            </a:gradFill>
            <a:ln w="508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88900" dist="38100" dir="2699985" rotWithShape="0">
                <a:scrgbClr r="0" g="0" b="0">
                  <a:alpha val="25000"/>
                </a:sc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MH_Number_2">
              <a:hlinkClick r:id="rId15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8202" y="3290632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rgbClr val="826C4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65227" y="4550130"/>
            <a:ext cx="581704" cy="668550"/>
            <a:chOff x="5864232" y="4020014"/>
            <a:chExt cx="581812" cy="668674"/>
          </a:xfrm>
        </p:grpSpPr>
        <p:sp useBgFill="1">
          <p:nvSpPr>
            <p:cNvPr id="60" name="Freeform 1105"/>
            <p:cNvSpPr/>
            <p:nvPr/>
          </p:nvSpPr>
          <p:spPr bwMode="auto">
            <a:xfrm rot="16200000">
              <a:off x="5820801" y="4063445"/>
              <a:ext cx="668674" cy="581812"/>
            </a:xfrm>
            <a:custGeom>
              <a:avLst/>
              <a:gdLst>
                <a:gd name="T0" fmla="*/ 202 w 816"/>
                <a:gd name="T1" fmla="*/ 0 h 710"/>
                <a:gd name="T2" fmla="*/ 0 w 816"/>
                <a:gd name="T3" fmla="*/ 355 h 710"/>
                <a:gd name="T4" fmla="*/ 202 w 816"/>
                <a:gd name="T5" fmla="*/ 710 h 710"/>
                <a:gd name="T6" fmla="*/ 614 w 816"/>
                <a:gd name="T7" fmla="*/ 710 h 710"/>
                <a:gd name="T8" fmla="*/ 816 w 816"/>
                <a:gd name="T9" fmla="*/ 355 h 710"/>
                <a:gd name="T10" fmla="*/ 614 w 816"/>
                <a:gd name="T11" fmla="*/ 0 h 710"/>
                <a:gd name="T12" fmla="*/ 202 w 816"/>
                <a:gd name="T13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710">
                  <a:moveTo>
                    <a:pt x="202" y="0"/>
                  </a:moveTo>
                  <a:lnTo>
                    <a:pt x="0" y="355"/>
                  </a:lnTo>
                  <a:lnTo>
                    <a:pt x="202" y="710"/>
                  </a:lnTo>
                  <a:lnTo>
                    <a:pt x="614" y="710"/>
                  </a:lnTo>
                  <a:lnTo>
                    <a:pt x="816" y="355"/>
                  </a:lnTo>
                  <a:lnTo>
                    <a:pt x="614" y="0"/>
                  </a:lnTo>
                  <a:lnTo>
                    <a:pt x="202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ysClr val="window" lastClr="FFFFFF">
                    <a:lumMod val="85000"/>
                  </a:sysClr>
                </a:gs>
                <a:gs pos="80000">
                  <a:srgbClr val="FFFFFF"/>
                </a:gs>
                <a:gs pos="100000">
                  <a:srgbClr val="55A39A">
                    <a:tint val="0"/>
                  </a:srgbClr>
                </a:gs>
              </a:gsLst>
              <a:lin ang="2700000" scaled="1"/>
              <a:tileRect/>
            </a:gradFill>
            <a:ln w="508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88900" dist="38100" dir="2699985" rotWithShape="0">
                <a:scrgbClr r="0" g="0" b="0">
                  <a:alpha val="25000"/>
                </a:sc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MH_Number_3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8202" y="4143646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865227" y="5571129"/>
            <a:ext cx="581704" cy="668550"/>
            <a:chOff x="5864232" y="4887504"/>
            <a:chExt cx="581812" cy="668674"/>
          </a:xfrm>
        </p:grpSpPr>
        <p:sp useBgFill="1">
          <p:nvSpPr>
            <p:cNvPr id="67" name="Freeform 1105"/>
            <p:cNvSpPr/>
            <p:nvPr/>
          </p:nvSpPr>
          <p:spPr bwMode="auto">
            <a:xfrm rot="16200000">
              <a:off x="5820801" y="4930935"/>
              <a:ext cx="668674" cy="581812"/>
            </a:xfrm>
            <a:custGeom>
              <a:avLst/>
              <a:gdLst>
                <a:gd name="T0" fmla="*/ 202 w 816"/>
                <a:gd name="T1" fmla="*/ 0 h 710"/>
                <a:gd name="T2" fmla="*/ 0 w 816"/>
                <a:gd name="T3" fmla="*/ 355 h 710"/>
                <a:gd name="T4" fmla="*/ 202 w 816"/>
                <a:gd name="T5" fmla="*/ 710 h 710"/>
                <a:gd name="T6" fmla="*/ 614 w 816"/>
                <a:gd name="T7" fmla="*/ 710 h 710"/>
                <a:gd name="T8" fmla="*/ 816 w 816"/>
                <a:gd name="T9" fmla="*/ 355 h 710"/>
                <a:gd name="T10" fmla="*/ 614 w 816"/>
                <a:gd name="T11" fmla="*/ 0 h 710"/>
                <a:gd name="T12" fmla="*/ 202 w 816"/>
                <a:gd name="T13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710">
                  <a:moveTo>
                    <a:pt x="202" y="0"/>
                  </a:moveTo>
                  <a:lnTo>
                    <a:pt x="0" y="355"/>
                  </a:lnTo>
                  <a:lnTo>
                    <a:pt x="202" y="710"/>
                  </a:lnTo>
                  <a:lnTo>
                    <a:pt x="614" y="710"/>
                  </a:lnTo>
                  <a:lnTo>
                    <a:pt x="816" y="355"/>
                  </a:lnTo>
                  <a:lnTo>
                    <a:pt x="614" y="0"/>
                  </a:lnTo>
                  <a:lnTo>
                    <a:pt x="202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ysClr val="window" lastClr="FFFFFF">
                    <a:lumMod val="85000"/>
                  </a:sysClr>
                </a:gs>
                <a:gs pos="80000">
                  <a:srgbClr val="FFFFFF"/>
                </a:gs>
                <a:gs pos="100000">
                  <a:srgbClr val="55A39A">
                    <a:tint val="0"/>
                  </a:srgbClr>
                </a:gs>
              </a:gsLst>
              <a:lin ang="2700000" scaled="1"/>
              <a:tileRect/>
            </a:gradFill>
            <a:ln w="508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88900" dist="38100" dir="2699985" rotWithShape="0">
                <a:scrgbClr r="0" g="0" b="0">
                  <a:alpha val="25000"/>
                </a:sc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MH_Number_4">
              <a:hlinkClick r:id="rId14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8202" y="4996660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rgbClr val="826C4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115385" y="-3325893"/>
            <a:ext cx="5961546" cy="5139262"/>
            <a:chOff x="3114675" y="-3517009"/>
            <a:chExt cx="5962650" cy="5140214"/>
          </a:xfrm>
          <a:solidFill>
            <a:schemeClr val="bg1">
              <a:lumMod val="95000"/>
            </a:schemeClr>
          </a:solidFill>
        </p:grpSpPr>
        <p:sp>
          <p:nvSpPr>
            <p:cNvPr id="71" name="六边形 70"/>
            <p:cNvSpPr/>
            <p:nvPr/>
          </p:nvSpPr>
          <p:spPr>
            <a:xfrm>
              <a:off x="3114675" y="-3517009"/>
              <a:ext cx="5962650" cy="5140214"/>
            </a:xfrm>
            <a:prstGeom prst="hexagon">
              <a:avLst/>
            </a:prstGeom>
            <a:grpFill/>
            <a:ln w="6350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六边形 71"/>
            <p:cNvSpPr/>
            <p:nvPr/>
          </p:nvSpPr>
          <p:spPr>
            <a:xfrm>
              <a:off x="3349354" y="-3314700"/>
              <a:ext cx="5493292" cy="4735596"/>
            </a:xfrm>
            <a:prstGeom prst="hexagon">
              <a:avLst/>
            </a:prstGeom>
            <a:solidFill>
              <a:srgbClr val="6582A6"/>
            </a:solidFill>
            <a:ln w="825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5012572" y="405065"/>
            <a:ext cx="747672" cy="8973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58" tIns="34278" rIns="68558" bIns="34278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5625729" y="345938"/>
            <a:ext cx="1766334" cy="1211360"/>
            <a:chOff x="694606" y="5668318"/>
            <a:chExt cx="1766661" cy="1211584"/>
          </a:xfrm>
        </p:grpSpPr>
        <p:sp>
          <p:nvSpPr>
            <p:cNvPr id="91" name="MH_Others_2"/>
            <p:cNvSpPr txBox="1"/>
            <p:nvPr>
              <p:custDataLst>
                <p:tags r:id="rId6"/>
              </p:custDataLst>
            </p:nvPr>
          </p:nvSpPr>
          <p:spPr>
            <a:xfrm>
              <a:off x="982638" y="5668318"/>
              <a:ext cx="1252846" cy="785812"/>
            </a:xfrm>
            <a:prstGeom prst="rect">
              <a:avLst/>
            </a:prstGeom>
            <a:noFill/>
          </p:spPr>
          <p:txBody>
            <a:bodyPr wrap="none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400" b="1" i="0" u="none" strike="noStrike" kern="0" cap="none" spc="30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目 录</a:t>
              </a:r>
            </a:p>
          </p:txBody>
        </p:sp>
        <p:sp>
          <p:nvSpPr>
            <p:cNvPr id="92" name="MH_Others_3"/>
            <p:cNvSpPr txBox="1"/>
            <p:nvPr>
              <p:custDataLst>
                <p:tags r:id="rId7"/>
              </p:custDataLst>
            </p:nvPr>
          </p:nvSpPr>
          <p:spPr>
            <a:xfrm>
              <a:off x="694606" y="6094090"/>
              <a:ext cx="1766661" cy="785812"/>
            </a:xfrm>
            <a:prstGeom prst="rect">
              <a:avLst/>
            </a:prstGeom>
            <a:noFill/>
          </p:spPr>
          <p:txBody>
            <a:bodyPr wrap="none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30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ONTENTS</a:t>
              </a:r>
              <a:endParaRPr kumimoji="0" lang="zh-CN" altLang="en-US" b="0" i="0" u="none" strike="noStrike" kern="0" cap="none" spc="30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120525" y="611741"/>
            <a:ext cx="117599" cy="218155"/>
            <a:chOff x="3324225" y="3228975"/>
            <a:chExt cx="109538" cy="203201"/>
          </a:xfrm>
          <a:gradFill>
            <a:gsLst>
              <a:gs pos="20000">
                <a:srgbClr val="0070C0"/>
              </a:gs>
              <a:gs pos="81000">
                <a:srgbClr val="00B0F0"/>
              </a:gs>
              <a:gs pos="100000">
                <a:schemeClr val="bg1"/>
              </a:gs>
            </a:gsLst>
            <a:lin ang="13200000" scaled="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6" name="Freeform 8"/>
            <p:cNvSpPr/>
            <p:nvPr/>
          </p:nvSpPr>
          <p:spPr bwMode="auto">
            <a:xfrm>
              <a:off x="3425825" y="323373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9"/>
            <p:cNvSpPr/>
            <p:nvPr/>
          </p:nvSpPr>
          <p:spPr bwMode="auto">
            <a:xfrm>
              <a:off x="3365500" y="33004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0"/>
            <p:cNvSpPr/>
            <p:nvPr/>
          </p:nvSpPr>
          <p:spPr bwMode="auto">
            <a:xfrm>
              <a:off x="3324225" y="3303588"/>
              <a:ext cx="38100" cy="128588"/>
            </a:xfrm>
            <a:custGeom>
              <a:avLst/>
              <a:gdLst>
                <a:gd name="T0" fmla="*/ 0 w 10"/>
                <a:gd name="T1" fmla="*/ 34 h 34"/>
                <a:gd name="T2" fmla="*/ 10 w 10"/>
                <a:gd name="T3" fmla="*/ 0 h 34"/>
                <a:gd name="T4" fmla="*/ 0 w 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cubicBezTo>
                    <a:pt x="0" y="22"/>
                    <a:pt x="4" y="10"/>
                    <a:pt x="10" y="0"/>
                  </a:cubicBezTo>
                  <a:cubicBezTo>
                    <a:pt x="4" y="10"/>
                    <a:pt x="0" y="22"/>
                    <a:pt x="0" y="34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1"/>
            <p:cNvSpPr/>
            <p:nvPr/>
          </p:nvSpPr>
          <p:spPr bwMode="auto">
            <a:xfrm>
              <a:off x="3429000" y="3228975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Freeform 6"/>
          <p:cNvSpPr/>
          <p:nvPr/>
        </p:nvSpPr>
        <p:spPr bwMode="auto">
          <a:xfrm>
            <a:off x="5117342" y="485497"/>
            <a:ext cx="571468" cy="718838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826C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58" tIns="34278" rIns="68558" bIns="34278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6">
        <p:checker dir="vert"/>
      </p:transition>
    </mc:Choice>
    <mc:Fallback xmlns="">
      <p:transition spd="slow" advTm="2316">
        <p:checke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6" grpId="0"/>
          <p:bldP spid="47" grpId="0"/>
          <p:bldP spid="48" grpId="0"/>
          <p:bldP spid="88" grpId="0" bldLvl="0" animBg="1" autoUpdateAnimBg="0"/>
          <p:bldP spid="88" grpId="1" bldLvl="0" animBg="1"/>
          <p:bldP spid="49" grpId="0" bldLvl="0" animBg="1"/>
          <p:bldP spid="49" grpId="1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10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/>
          <p:bldP spid="46" grpId="0"/>
          <p:bldP spid="47" grpId="0"/>
          <p:bldP spid="48" grpId="0"/>
          <p:bldP spid="88" grpId="0" bldLvl="0" animBg="1" autoUpdateAnimBg="0"/>
          <p:bldP spid="88" grpId="1" bldLvl="0" animBg="1"/>
          <p:bldP spid="49" grpId="0" bldLvl="0" animBg="1"/>
          <p:bldP spid="49" grpId="1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4679564" y="1624918"/>
            <a:ext cx="965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9900" b="1">
                <a:solidFill>
                  <a:srgbClr val="5FCACB"/>
                </a:solidFill>
              </a:defRPr>
            </a:lvl1pPr>
          </a:lstStyle>
          <a:p>
            <a:r>
              <a:rPr lang="en-US" altLang="zh-CN" sz="12000" dirty="0">
                <a:solidFill>
                  <a:srgbClr val="6582A6"/>
                </a:solidFill>
              </a:rPr>
              <a:t>1</a:t>
            </a:r>
          </a:p>
        </p:txBody>
      </p:sp>
      <p:sp>
        <p:nvSpPr>
          <p:cNvPr id="6" name="文本框 78"/>
          <p:cNvSpPr txBox="1"/>
          <p:nvPr/>
        </p:nvSpPr>
        <p:spPr>
          <a:xfrm>
            <a:off x="4230553" y="3747232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5841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7200" dirty="0">
                <a:solidFill>
                  <a:srgbClr val="6582A6"/>
                </a:solidFill>
              </a:rPr>
              <a:t>主营业务</a:t>
            </a:r>
          </a:p>
        </p:txBody>
      </p:sp>
      <p:sp>
        <p:nvSpPr>
          <p:cNvPr id="7" name="文本框 46"/>
          <p:cNvSpPr txBox="1"/>
          <p:nvPr/>
        </p:nvSpPr>
        <p:spPr>
          <a:xfrm>
            <a:off x="5531403" y="2526653"/>
            <a:ext cx="2125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826C4A"/>
                </a:solidFill>
              </a:rPr>
              <a:t>Part one</a:t>
            </a:r>
          </a:p>
        </p:txBody>
      </p:sp>
      <p:grpSp>
        <p:nvGrpSpPr>
          <p:cNvPr id="8" name="组合 7"/>
          <p:cNvGrpSpPr/>
          <p:nvPr/>
        </p:nvGrpSpPr>
        <p:grpSpPr>
          <a:xfrm rot="2484086">
            <a:off x="3923329" y="3309854"/>
            <a:ext cx="406107" cy="1155987"/>
            <a:chOff x="4454660" y="3810474"/>
            <a:chExt cx="406107" cy="1155987"/>
          </a:xfrm>
        </p:grpSpPr>
        <p:sp>
          <p:nvSpPr>
            <p:cNvPr id="9" name="Freeform 16"/>
            <p:cNvSpPr/>
            <p:nvPr/>
          </p:nvSpPr>
          <p:spPr bwMode="auto">
            <a:xfrm flipV="1">
              <a:off x="4459674" y="3810474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 rot="15296182">
              <a:off x="4522923" y="4261161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 rot="7160246">
              <a:off x="4384500" y="4490194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3396910" flipV="1">
            <a:off x="7795736" y="4320800"/>
            <a:ext cx="406107" cy="1155987"/>
            <a:chOff x="11762339" y="3746221"/>
            <a:chExt cx="406107" cy="1155987"/>
          </a:xfrm>
        </p:grpSpPr>
        <p:sp>
          <p:nvSpPr>
            <p:cNvPr id="13" name="Freeform 16"/>
            <p:cNvSpPr/>
            <p:nvPr/>
          </p:nvSpPr>
          <p:spPr bwMode="auto">
            <a:xfrm flipV="1">
              <a:off x="11767353" y="3746221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 rot="15296182">
              <a:off x="11830602" y="4196908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 rot="7160246">
              <a:off x="11692179" y="4425941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2103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296988" y="1469708"/>
            <a:ext cx="1695450" cy="1797466"/>
            <a:chOff x="1296988" y="2135188"/>
            <a:chExt cx="1695450" cy="1797466"/>
          </a:xfrm>
        </p:grpSpPr>
        <p:sp>
          <p:nvSpPr>
            <p:cNvPr id="37" name="Arc 2"/>
            <p:cNvSpPr/>
            <p:nvPr/>
          </p:nvSpPr>
          <p:spPr bwMode="auto">
            <a:xfrm flipV="1">
              <a:off x="1296988" y="2135188"/>
              <a:ext cx="1695450" cy="1695450"/>
            </a:xfrm>
            <a:custGeom>
              <a:avLst/>
              <a:gdLst>
                <a:gd name="T0" fmla="*/ 1203437 w 1695236"/>
                <a:gd name="T1" fmla="*/ 78240 h 1695236"/>
                <a:gd name="T2" fmla="*/ 1678706 w 1695236"/>
                <a:gd name="T3" fmla="*/ 1015384 h 1695236"/>
                <a:gd name="T4" fmla="*/ 877252 w 1695236"/>
                <a:gd name="T5" fmla="*/ 1694936 h 1695236"/>
                <a:gd name="T6" fmla="*/ 30434 w 1695236"/>
                <a:gd name="T7" fmla="*/ 1072827 h 1695236"/>
                <a:gd name="T8" fmla="*/ 439308 w 1695236"/>
                <a:gd name="T9" fmla="*/ 104870 h 1695236"/>
                <a:gd name="T10" fmla="*/ 847725 w 1695236"/>
                <a:gd name="T11" fmla="*/ 847725 h 1695236"/>
                <a:gd name="T12" fmla="*/ 1203437 w 1695236"/>
                <a:gd name="T13" fmla="*/ 78240 h 1695236"/>
                <a:gd name="T14" fmla="*/ 1203437 w 1695236"/>
                <a:gd name="T15" fmla="*/ 78240 h 1695236"/>
                <a:gd name="T16" fmla="*/ 1678706 w 1695236"/>
                <a:gd name="T17" fmla="*/ 1015384 h 1695236"/>
                <a:gd name="T18" fmla="*/ 877252 w 1695236"/>
                <a:gd name="T19" fmla="*/ 1694936 h 1695236"/>
                <a:gd name="T20" fmla="*/ 30434 w 1695236"/>
                <a:gd name="T21" fmla="*/ 1072827 h 1695236"/>
                <a:gd name="T22" fmla="*/ 439308 w 1695236"/>
                <a:gd name="T23" fmla="*/ 104870 h 16952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5236" h="1695236" stroke="0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  <a:lnTo>
                    <a:pt x="847618" y="847618"/>
                  </a:lnTo>
                  <a:lnTo>
                    <a:pt x="1203285" y="78230"/>
                  </a:lnTo>
                  <a:close/>
                </a:path>
                <a:path w="1695236" h="1695236" fill="none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</a:path>
              </a:pathLst>
            </a:custGeom>
            <a:noFill/>
            <a:ln w="63500" cap="flat" cmpd="sng">
              <a:solidFill>
                <a:srgbClr val="6582A6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TextBox 4"/>
            <p:cNvSpPr txBox="1">
              <a:spLocks noChangeArrowheads="1"/>
            </p:cNvSpPr>
            <p:nvPr/>
          </p:nvSpPr>
          <p:spPr bwMode="auto">
            <a:xfrm>
              <a:off x="1993886" y="3594100"/>
              <a:ext cx="298479" cy="338554"/>
            </a:xfrm>
            <a:prstGeom prst="rect">
              <a:avLst/>
            </a:prstGeom>
            <a:solidFill>
              <a:srgbClr val="6582A6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95738" y="1469708"/>
            <a:ext cx="1695450" cy="1797466"/>
            <a:chOff x="3995738" y="2135188"/>
            <a:chExt cx="1695450" cy="1797466"/>
          </a:xfrm>
        </p:grpSpPr>
        <p:sp>
          <p:nvSpPr>
            <p:cNvPr id="40" name="Arc 20"/>
            <p:cNvSpPr/>
            <p:nvPr/>
          </p:nvSpPr>
          <p:spPr bwMode="auto">
            <a:xfrm flipV="1">
              <a:off x="3995738" y="2135188"/>
              <a:ext cx="1695450" cy="1695450"/>
            </a:xfrm>
            <a:custGeom>
              <a:avLst/>
              <a:gdLst>
                <a:gd name="T0" fmla="*/ 1203437 w 1695236"/>
                <a:gd name="T1" fmla="*/ 78240 h 1695236"/>
                <a:gd name="T2" fmla="*/ 1678706 w 1695236"/>
                <a:gd name="T3" fmla="*/ 1015384 h 1695236"/>
                <a:gd name="T4" fmla="*/ 877252 w 1695236"/>
                <a:gd name="T5" fmla="*/ 1694936 h 1695236"/>
                <a:gd name="T6" fmla="*/ 30434 w 1695236"/>
                <a:gd name="T7" fmla="*/ 1072827 h 1695236"/>
                <a:gd name="T8" fmla="*/ 439308 w 1695236"/>
                <a:gd name="T9" fmla="*/ 104870 h 1695236"/>
                <a:gd name="T10" fmla="*/ 847725 w 1695236"/>
                <a:gd name="T11" fmla="*/ 847725 h 1695236"/>
                <a:gd name="T12" fmla="*/ 1203437 w 1695236"/>
                <a:gd name="T13" fmla="*/ 78240 h 1695236"/>
                <a:gd name="T14" fmla="*/ 1203437 w 1695236"/>
                <a:gd name="T15" fmla="*/ 78240 h 1695236"/>
                <a:gd name="T16" fmla="*/ 1678706 w 1695236"/>
                <a:gd name="T17" fmla="*/ 1015384 h 1695236"/>
                <a:gd name="T18" fmla="*/ 877252 w 1695236"/>
                <a:gd name="T19" fmla="*/ 1694936 h 1695236"/>
                <a:gd name="T20" fmla="*/ 30434 w 1695236"/>
                <a:gd name="T21" fmla="*/ 1072827 h 1695236"/>
                <a:gd name="T22" fmla="*/ 439308 w 1695236"/>
                <a:gd name="T23" fmla="*/ 104870 h 16952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5236" h="1695236" stroke="0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  <a:lnTo>
                    <a:pt x="847618" y="847618"/>
                  </a:lnTo>
                  <a:lnTo>
                    <a:pt x="1203285" y="78230"/>
                  </a:lnTo>
                  <a:close/>
                </a:path>
                <a:path w="1695236" h="1695236" fill="none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</a:path>
              </a:pathLst>
            </a:custGeom>
            <a:noFill/>
            <a:ln w="63500" cap="flat" cmpd="sng">
              <a:solidFill>
                <a:srgbClr val="826C4A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TextBox 21"/>
            <p:cNvSpPr txBox="1">
              <a:spLocks noChangeArrowheads="1"/>
            </p:cNvSpPr>
            <p:nvPr/>
          </p:nvSpPr>
          <p:spPr bwMode="auto">
            <a:xfrm>
              <a:off x="4693429" y="3594100"/>
              <a:ext cx="298480" cy="338554"/>
            </a:xfrm>
            <a:prstGeom prst="rect">
              <a:avLst/>
            </a:prstGeom>
            <a:solidFill>
              <a:srgbClr val="826C4A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89725" y="1469708"/>
            <a:ext cx="1695450" cy="1797466"/>
            <a:chOff x="6689725" y="2135188"/>
            <a:chExt cx="1695450" cy="1797466"/>
          </a:xfrm>
        </p:grpSpPr>
        <p:sp>
          <p:nvSpPr>
            <p:cNvPr id="44" name="Arc 16"/>
            <p:cNvSpPr/>
            <p:nvPr/>
          </p:nvSpPr>
          <p:spPr bwMode="auto">
            <a:xfrm flipV="1">
              <a:off x="6689725" y="2135188"/>
              <a:ext cx="1695450" cy="1695450"/>
            </a:xfrm>
            <a:custGeom>
              <a:avLst/>
              <a:gdLst>
                <a:gd name="T0" fmla="*/ 1203437 w 1695236"/>
                <a:gd name="T1" fmla="*/ 78240 h 1695236"/>
                <a:gd name="T2" fmla="*/ 1678706 w 1695236"/>
                <a:gd name="T3" fmla="*/ 1015384 h 1695236"/>
                <a:gd name="T4" fmla="*/ 877252 w 1695236"/>
                <a:gd name="T5" fmla="*/ 1694936 h 1695236"/>
                <a:gd name="T6" fmla="*/ 30434 w 1695236"/>
                <a:gd name="T7" fmla="*/ 1072827 h 1695236"/>
                <a:gd name="T8" fmla="*/ 439308 w 1695236"/>
                <a:gd name="T9" fmla="*/ 104870 h 1695236"/>
                <a:gd name="T10" fmla="*/ 847725 w 1695236"/>
                <a:gd name="T11" fmla="*/ 847725 h 1695236"/>
                <a:gd name="T12" fmla="*/ 1203437 w 1695236"/>
                <a:gd name="T13" fmla="*/ 78240 h 1695236"/>
                <a:gd name="T14" fmla="*/ 1203437 w 1695236"/>
                <a:gd name="T15" fmla="*/ 78240 h 1695236"/>
                <a:gd name="T16" fmla="*/ 1678706 w 1695236"/>
                <a:gd name="T17" fmla="*/ 1015384 h 1695236"/>
                <a:gd name="T18" fmla="*/ 877252 w 1695236"/>
                <a:gd name="T19" fmla="*/ 1694936 h 1695236"/>
                <a:gd name="T20" fmla="*/ 30434 w 1695236"/>
                <a:gd name="T21" fmla="*/ 1072827 h 1695236"/>
                <a:gd name="T22" fmla="*/ 439308 w 1695236"/>
                <a:gd name="T23" fmla="*/ 104870 h 16952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5236" h="1695236" stroke="0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  <a:lnTo>
                    <a:pt x="847618" y="847618"/>
                  </a:lnTo>
                  <a:lnTo>
                    <a:pt x="1203285" y="78230"/>
                  </a:lnTo>
                  <a:close/>
                </a:path>
                <a:path w="1695236" h="1695236" fill="none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</a:path>
              </a:pathLst>
            </a:custGeom>
            <a:noFill/>
            <a:ln w="63500" cap="flat" cmpd="sng">
              <a:solidFill>
                <a:srgbClr val="6582A6"/>
              </a:solidFill>
              <a:round/>
              <a:tailEnd type="oval" w="sm" len="sm"/>
            </a:ln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TextBox 17"/>
            <p:cNvSpPr txBox="1">
              <a:spLocks noChangeArrowheads="1"/>
            </p:cNvSpPr>
            <p:nvPr/>
          </p:nvSpPr>
          <p:spPr bwMode="auto">
            <a:xfrm>
              <a:off x="7386623" y="3594100"/>
              <a:ext cx="298479" cy="338554"/>
            </a:xfrm>
            <a:prstGeom prst="rect">
              <a:avLst/>
            </a:prstGeom>
            <a:solidFill>
              <a:srgbClr val="6582A6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385300" y="1455420"/>
            <a:ext cx="1695450" cy="1797467"/>
            <a:chOff x="9385300" y="2120900"/>
            <a:chExt cx="1695450" cy="1797467"/>
          </a:xfrm>
        </p:grpSpPr>
        <p:sp>
          <p:nvSpPr>
            <p:cNvPr id="47" name="Arc 12"/>
            <p:cNvSpPr/>
            <p:nvPr/>
          </p:nvSpPr>
          <p:spPr bwMode="auto">
            <a:xfrm flipV="1">
              <a:off x="9385300" y="2120900"/>
              <a:ext cx="1695450" cy="1695450"/>
            </a:xfrm>
            <a:custGeom>
              <a:avLst/>
              <a:gdLst>
                <a:gd name="T0" fmla="*/ 1203437 w 1695236"/>
                <a:gd name="T1" fmla="*/ 78240 h 1695236"/>
                <a:gd name="T2" fmla="*/ 1678706 w 1695236"/>
                <a:gd name="T3" fmla="*/ 1015384 h 1695236"/>
                <a:gd name="T4" fmla="*/ 877252 w 1695236"/>
                <a:gd name="T5" fmla="*/ 1694936 h 1695236"/>
                <a:gd name="T6" fmla="*/ 30434 w 1695236"/>
                <a:gd name="T7" fmla="*/ 1072827 h 1695236"/>
                <a:gd name="T8" fmla="*/ 439308 w 1695236"/>
                <a:gd name="T9" fmla="*/ 104870 h 1695236"/>
                <a:gd name="T10" fmla="*/ 847725 w 1695236"/>
                <a:gd name="T11" fmla="*/ 847725 h 1695236"/>
                <a:gd name="T12" fmla="*/ 1203437 w 1695236"/>
                <a:gd name="T13" fmla="*/ 78240 h 1695236"/>
                <a:gd name="T14" fmla="*/ 1203437 w 1695236"/>
                <a:gd name="T15" fmla="*/ 78240 h 1695236"/>
                <a:gd name="T16" fmla="*/ 1678706 w 1695236"/>
                <a:gd name="T17" fmla="*/ 1015384 h 1695236"/>
                <a:gd name="T18" fmla="*/ 877252 w 1695236"/>
                <a:gd name="T19" fmla="*/ 1694936 h 1695236"/>
                <a:gd name="T20" fmla="*/ 30434 w 1695236"/>
                <a:gd name="T21" fmla="*/ 1072827 h 1695236"/>
                <a:gd name="T22" fmla="*/ 439308 w 1695236"/>
                <a:gd name="T23" fmla="*/ 104870 h 16952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95236" h="1695236" stroke="0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  <a:lnTo>
                    <a:pt x="847618" y="847618"/>
                  </a:lnTo>
                  <a:lnTo>
                    <a:pt x="1203285" y="78230"/>
                  </a:lnTo>
                  <a:close/>
                </a:path>
                <a:path w="1695236" h="1695236" fill="none">
                  <a:moveTo>
                    <a:pt x="1203285" y="78230"/>
                  </a:moveTo>
                  <a:cubicBezTo>
                    <a:pt x="1559506" y="242901"/>
                    <a:pt x="1756109" y="630567"/>
                    <a:pt x="1678494" y="1015256"/>
                  </a:cubicBezTo>
                  <a:cubicBezTo>
                    <a:pt x="1600879" y="1399945"/>
                    <a:pt x="1269344" y="1681053"/>
                    <a:pt x="877141" y="1694722"/>
                  </a:cubicBezTo>
                  <a:cubicBezTo>
                    <a:pt x="484938" y="1708390"/>
                    <a:pt x="134637" y="1451045"/>
                    <a:pt x="30430" y="1072692"/>
                  </a:cubicBezTo>
                  <a:cubicBezTo>
                    <a:pt x="-73778" y="694339"/>
                    <a:pt x="95360" y="293928"/>
                    <a:pt x="439253" y="104857"/>
                  </a:cubicBezTo>
                </a:path>
              </a:pathLst>
            </a:custGeom>
            <a:noFill/>
            <a:ln w="63500" cap="flat" cmpd="sng">
              <a:solidFill>
                <a:srgbClr val="FC7284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TextBox 13"/>
            <p:cNvSpPr txBox="1">
              <a:spLocks noChangeArrowheads="1"/>
            </p:cNvSpPr>
            <p:nvPr/>
          </p:nvSpPr>
          <p:spPr bwMode="auto">
            <a:xfrm>
              <a:off x="10082991" y="3579813"/>
              <a:ext cx="298480" cy="338554"/>
            </a:xfrm>
            <a:prstGeom prst="rect">
              <a:avLst/>
            </a:prstGeom>
            <a:solidFill>
              <a:srgbClr val="FC7284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9" name="矩形 24"/>
          <p:cNvSpPr>
            <a:spLocks noChangeArrowheads="1"/>
          </p:cNvSpPr>
          <p:nvPr/>
        </p:nvSpPr>
        <p:spPr bwMode="auto">
          <a:xfrm>
            <a:off x="990600" y="3973195"/>
            <a:ext cx="2297113" cy="22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同城急送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1492250" y="3592195"/>
            <a:ext cx="129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同城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694906" y="3973195"/>
            <a:ext cx="22971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顺丰即日、顺丰次晨、顺丰标快、顺丰特惠、物流普运、重货快运、重货专运、重货包裹、小票零担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2" name="TextBox 13"/>
          <p:cNvSpPr txBox="1">
            <a:spLocks noChangeArrowheads="1"/>
          </p:cNvSpPr>
          <p:nvPr/>
        </p:nvSpPr>
        <p:spPr bwMode="auto">
          <a:xfrm>
            <a:off x="4196556" y="3592195"/>
            <a:ext cx="129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大陆港澳台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6388893" y="3973195"/>
            <a:ext cx="22971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国际特惠、直运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+、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国际小包、国际重货、国际电商专递、海购丰运、签收确认服务、海外仓、前往国际网站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4" name="TextBox 13"/>
          <p:cNvSpPr txBox="1">
            <a:spLocks noChangeArrowheads="1"/>
          </p:cNvSpPr>
          <p:nvPr/>
        </p:nvSpPr>
        <p:spPr bwMode="auto">
          <a:xfrm>
            <a:off x="6890543" y="3592195"/>
            <a:ext cx="129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国际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9084468" y="3973195"/>
            <a:ext cx="2297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顺丰国际直邮认证服务、货物保管附加费、特安服务、代收货款、签单返还、包装服务、委托收件、逆向物流、特殊入仓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9586118" y="3592195"/>
            <a:ext cx="1293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增值服务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7" name="Freeform 73"/>
          <p:cNvSpPr>
            <a:spLocks noEditPoints="1"/>
          </p:cNvSpPr>
          <p:nvPr/>
        </p:nvSpPr>
        <p:spPr bwMode="auto">
          <a:xfrm>
            <a:off x="1704886" y="2022611"/>
            <a:ext cx="723140" cy="679223"/>
          </a:xfrm>
          <a:custGeom>
            <a:avLst/>
            <a:gdLst>
              <a:gd name="T0" fmla="*/ 92 w 104"/>
              <a:gd name="T1" fmla="*/ 9 h 98"/>
              <a:gd name="T2" fmla="*/ 104 w 104"/>
              <a:gd name="T3" fmla="*/ 87 h 98"/>
              <a:gd name="T4" fmla="*/ 53 w 104"/>
              <a:gd name="T5" fmla="*/ 98 h 98"/>
              <a:gd name="T6" fmla="*/ 41 w 104"/>
              <a:gd name="T7" fmla="*/ 90 h 98"/>
              <a:gd name="T8" fmla="*/ 7 w 104"/>
              <a:gd name="T9" fmla="*/ 58 h 98"/>
              <a:gd name="T10" fmla="*/ 11 w 104"/>
              <a:gd name="T11" fmla="*/ 45 h 98"/>
              <a:gd name="T12" fmla="*/ 8 w 104"/>
              <a:gd name="T13" fmla="*/ 15 h 98"/>
              <a:gd name="T14" fmla="*/ 27 w 104"/>
              <a:gd name="T15" fmla="*/ 1 h 98"/>
              <a:gd name="T16" fmla="*/ 23 w 104"/>
              <a:gd name="T17" fmla="*/ 17 h 98"/>
              <a:gd name="T18" fmla="*/ 15 w 104"/>
              <a:gd name="T19" fmla="*/ 20 h 98"/>
              <a:gd name="T20" fmla="*/ 14 w 104"/>
              <a:gd name="T21" fmla="*/ 39 h 98"/>
              <a:gd name="T22" fmla="*/ 23 w 104"/>
              <a:gd name="T23" fmla="*/ 23 h 98"/>
              <a:gd name="T24" fmla="*/ 26 w 104"/>
              <a:gd name="T25" fmla="*/ 17 h 98"/>
              <a:gd name="T26" fmla="*/ 32 w 104"/>
              <a:gd name="T27" fmla="*/ 15 h 98"/>
              <a:gd name="T28" fmla="*/ 38 w 104"/>
              <a:gd name="T29" fmla="*/ 17 h 98"/>
              <a:gd name="T30" fmla="*/ 38 w 104"/>
              <a:gd name="T31" fmla="*/ 29 h 98"/>
              <a:gd name="T32" fmla="*/ 29 w 104"/>
              <a:gd name="T33" fmla="*/ 31 h 98"/>
              <a:gd name="T34" fmla="*/ 19 w 104"/>
              <a:gd name="T35" fmla="*/ 43 h 98"/>
              <a:gd name="T36" fmla="*/ 28 w 104"/>
              <a:gd name="T37" fmla="*/ 48 h 98"/>
              <a:gd name="T38" fmla="*/ 41 w 104"/>
              <a:gd name="T39" fmla="*/ 21 h 98"/>
              <a:gd name="T40" fmla="*/ 34 w 104"/>
              <a:gd name="T41" fmla="*/ 21 h 98"/>
              <a:gd name="T42" fmla="*/ 29 w 104"/>
              <a:gd name="T43" fmla="*/ 21 h 98"/>
              <a:gd name="T44" fmla="*/ 28 w 104"/>
              <a:gd name="T45" fmla="*/ 23 h 98"/>
              <a:gd name="T46" fmla="*/ 29 w 104"/>
              <a:gd name="T47" fmla="*/ 26 h 98"/>
              <a:gd name="T48" fmla="*/ 34 w 104"/>
              <a:gd name="T49" fmla="*/ 26 h 98"/>
              <a:gd name="T50" fmla="*/ 34 w 104"/>
              <a:gd name="T51" fmla="*/ 21 h 98"/>
              <a:gd name="T52" fmla="*/ 41 w 104"/>
              <a:gd name="T53" fmla="*/ 83 h 98"/>
              <a:gd name="T54" fmla="*/ 24 w 104"/>
              <a:gd name="T55" fmla="*/ 54 h 98"/>
              <a:gd name="T56" fmla="*/ 14 w 104"/>
              <a:gd name="T57" fmla="*/ 57 h 98"/>
              <a:gd name="T58" fmla="*/ 21 w 104"/>
              <a:gd name="T59" fmla="*/ 75 h 98"/>
              <a:gd name="T60" fmla="*/ 52 w 104"/>
              <a:gd name="T61" fmla="*/ 21 h 98"/>
              <a:gd name="T62" fmla="*/ 93 w 104"/>
              <a:gd name="T63" fmla="*/ 59 h 98"/>
              <a:gd name="T64" fmla="*/ 52 w 104"/>
              <a:gd name="T65" fmla="*/ 21 h 98"/>
              <a:gd name="T66" fmla="*/ 65 w 104"/>
              <a:gd name="T67" fmla="*/ 67 h 98"/>
              <a:gd name="T68" fmla="*/ 80 w 104"/>
              <a:gd name="T69" fmla="*/ 68 h 98"/>
              <a:gd name="T70" fmla="*/ 83 w 104"/>
              <a:gd name="T71" fmla="*/ 71 h 98"/>
              <a:gd name="T72" fmla="*/ 83 w 104"/>
              <a:gd name="T73" fmla="*/ 85 h 98"/>
              <a:gd name="T74" fmla="*/ 83 w 104"/>
              <a:gd name="T75" fmla="*/ 71 h 98"/>
              <a:gd name="T76" fmla="*/ 73 w 104"/>
              <a:gd name="T77" fmla="*/ 81 h 98"/>
              <a:gd name="T78" fmla="*/ 72 w 104"/>
              <a:gd name="T79" fmla="*/ 91 h 98"/>
              <a:gd name="T80" fmla="*/ 62 w 104"/>
              <a:gd name="T81" fmla="*/ 86 h 98"/>
              <a:gd name="T82" fmla="*/ 62 w 104"/>
              <a:gd name="T83" fmla="*/ 70 h 98"/>
              <a:gd name="T84" fmla="*/ 62 w 104"/>
              <a:gd name="T85" fmla="*/ 8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" h="98">
                <a:moveTo>
                  <a:pt x="53" y="9"/>
                </a:moveTo>
                <a:cubicBezTo>
                  <a:pt x="92" y="9"/>
                  <a:pt x="92" y="9"/>
                  <a:pt x="92" y="9"/>
                </a:cubicBezTo>
                <a:cubicBezTo>
                  <a:pt x="99" y="9"/>
                  <a:pt x="104" y="14"/>
                  <a:pt x="104" y="21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4" y="93"/>
                  <a:pt x="99" y="98"/>
                  <a:pt x="92" y="98"/>
                </a:cubicBezTo>
                <a:cubicBezTo>
                  <a:pt x="53" y="98"/>
                  <a:pt x="53" y="98"/>
                  <a:pt x="53" y="98"/>
                </a:cubicBezTo>
                <a:cubicBezTo>
                  <a:pt x="47" y="98"/>
                  <a:pt x="43" y="95"/>
                  <a:pt x="42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32" y="89"/>
                  <a:pt x="23" y="85"/>
                  <a:pt x="17" y="80"/>
                </a:cubicBezTo>
                <a:cubicBezTo>
                  <a:pt x="10" y="74"/>
                  <a:pt x="6" y="67"/>
                  <a:pt x="7" y="58"/>
                </a:cubicBezTo>
                <a:cubicBezTo>
                  <a:pt x="7" y="57"/>
                  <a:pt x="7" y="57"/>
                  <a:pt x="7" y="56"/>
                </a:cubicBezTo>
                <a:cubicBezTo>
                  <a:pt x="8" y="53"/>
                  <a:pt x="9" y="49"/>
                  <a:pt x="11" y="45"/>
                </a:cubicBezTo>
                <a:cubicBezTo>
                  <a:pt x="4" y="38"/>
                  <a:pt x="0" y="30"/>
                  <a:pt x="9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24" y="0"/>
                  <a:pt x="27" y="1"/>
                </a:cubicBezTo>
                <a:cubicBezTo>
                  <a:pt x="30" y="3"/>
                  <a:pt x="32" y="6"/>
                  <a:pt x="32" y="6"/>
                </a:cubicBezTo>
                <a:cubicBezTo>
                  <a:pt x="23" y="17"/>
                  <a:pt x="23" y="17"/>
                  <a:pt x="23" y="17"/>
                </a:cubicBezTo>
                <a:cubicBezTo>
                  <a:pt x="20" y="14"/>
                  <a:pt x="20" y="14"/>
                  <a:pt x="20" y="14"/>
                </a:cubicBezTo>
                <a:cubicBezTo>
                  <a:pt x="15" y="20"/>
                  <a:pt x="15" y="20"/>
                  <a:pt x="15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9" y="28"/>
                  <a:pt x="10" y="34"/>
                  <a:pt x="14" y="39"/>
                </a:cubicBezTo>
                <a:cubicBezTo>
                  <a:pt x="17" y="35"/>
                  <a:pt x="20" y="31"/>
                  <a:pt x="24" y="27"/>
                </a:cubicBezTo>
                <a:cubicBezTo>
                  <a:pt x="24" y="26"/>
                  <a:pt x="23" y="25"/>
                  <a:pt x="23" y="23"/>
                </a:cubicBezTo>
                <a:cubicBezTo>
                  <a:pt x="23" y="21"/>
                  <a:pt x="24" y="19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8" y="16"/>
                  <a:pt x="30" y="15"/>
                  <a:pt x="32" y="15"/>
                </a:cubicBezTo>
                <a:cubicBezTo>
                  <a:pt x="34" y="15"/>
                  <a:pt x="36" y="16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40" y="19"/>
                  <a:pt x="40" y="21"/>
                  <a:pt x="40" y="23"/>
                </a:cubicBezTo>
                <a:cubicBezTo>
                  <a:pt x="40" y="26"/>
                  <a:pt x="40" y="28"/>
                  <a:pt x="38" y="29"/>
                </a:cubicBezTo>
                <a:cubicBezTo>
                  <a:pt x="36" y="31"/>
                  <a:pt x="34" y="32"/>
                  <a:pt x="32" y="32"/>
                </a:cubicBezTo>
                <a:cubicBezTo>
                  <a:pt x="31" y="32"/>
                  <a:pt x="30" y="32"/>
                  <a:pt x="29" y="31"/>
                </a:cubicBezTo>
                <a:cubicBezTo>
                  <a:pt x="25" y="35"/>
                  <a:pt x="22" y="39"/>
                  <a:pt x="20" y="42"/>
                </a:cubicBezTo>
                <a:cubicBezTo>
                  <a:pt x="20" y="43"/>
                  <a:pt x="20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2" y="45"/>
                  <a:pt x="25" y="47"/>
                  <a:pt x="28" y="48"/>
                </a:cubicBezTo>
                <a:cubicBezTo>
                  <a:pt x="32" y="51"/>
                  <a:pt x="37" y="54"/>
                  <a:pt x="41" y="57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14"/>
                  <a:pt x="46" y="9"/>
                  <a:pt x="53" y="9"/>
                </a:cubicBezTo>
                <a:close/>
                <a:moveTo>
                  <a:pt x="34" y="21"/>
                </a:moveTo>
                <a:cubicBezTo>
                  <a:pt x="34" y="20"/>
                  <a:pt x="33" y="20"/>
                  <a:pt x="32" y="20"/>
                </a:cubicBezTo>
                <a:cubicBezTo>
                  <a:pt x="31" y="20"/>
                  <a:pt x="30" y="20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8" y="22"/>
                  <a:pt x="28" y="23"/>
                </a:cubicBezTo>
                <a:cubicBezTo>
                  <a:pt x="28" y="24"/>
                  <a:pt x="29" y="25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30" y="26"/>
                  <a:pt x="31" y="27"/>
                  <a:pt x="32" y="27"/>
                </a:cubicBezTo>
                <a:cubicBezTo>
                  <a:pt x="33" y="27"/>
                  <a:pt x="34" y="26"/>
                  <a:pt x="34" y="26"/>
                </a:cubicBezTo>
                <a:cubicBezTo>
                  <a:pt x="35" y="25"/>
                  <a:pt x="36" y="24"/>
                  <a:pt x="36" y="23"/>
                </a:cubicBezTo>
                <a:cubicBezTo>
                  <a:pt x="36" y="22"/>
                  <a:pt x="35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lose/>
                <a:moveTo>
                  <a:pt x="41" y="83"/>
                </a:moveTo>
                <a:cubicBezTo>
                  <a:pt x="41" y="66"/>
                  <a:pt x="41" y="66"/>
                  <a:pt x="41" y="66"/>
                </a:cubicBezTo>
                <a:cubicBezTo>
                  <a:pt x="37" y="61"/>
                  <a:pt x="30" y="58"/>
                  <a:pt x="24" y="54"/>
                </a:cubicBezTo>
                <a:cubicBezTo>
                  <a:pt x="22" y="52"/>
                  <a:pt x="19" y="51"/>
                  <a:pt x="16" y="49"/>
                </a:cubicBezTo>
                <a:cubicBezTo>
                  <a:pt x="15" y="52"/>
                  <a:pt x="14" y="54"/>
                  <a:pt x="14" y="57"/>
                </a:cubicBezTo>
                <a:cubicBezTo>
                  <a:pt x="14" y="57"/>
                  <a:pt x="14" y="58"/>
                  <a:pt x="14" y="58"/>
                </a:cubicBezTo>
                <a:cubicBezTo>
                  <a:pt x="13" y="65"/>
                  <a:pt x="16" y="71"/>
                  <a:pt x="21" y="75"/>
                </a:cubicBezTo>
                <a:cubicBezTo>
                  <a:pt x="26" y="79"/>
                  <a:pt x="33" y="82"/>
                  <a:pt x="41" y="83"/>
                </a:cubicBezTo>
                <a:close/>
                <a:moveTo>
                  <a:pt x="52" y="21"/>
                </a:moveTo>
                <a:cubicBezTo>
                  <a:pt x="52" y="59"/>
                  <a:pt x="52" y="59"/>
                  <a:pt x="52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21"/>
                  <a:pt x="93" y="21"/>
                  <a:pt x="93" y="21"/>
                </a:cubicBezTo>
                <a:cubicBezTo>
                  <a:pt x="52" y="21"/>
                  <a:pt x="52" y="21"/>
                  <a:pt x="52" y="21"/>
                </a:cubicBezTo>
                <a:close/>
                <a:moveTo>
                  <a:pt x="72" y="65"/>
                </a:moveTo>
                <a:cubicBezTo>
                  <a:pt x="70" y="65"/>
                  <a:pt x="67" y="66"/>
                  <a:pt x="65" y="67"/>
                </a:cubicBezTo>
                <a:cubicBezTo>
                  <a:pt x="73" y="75"/>
                  <a:pt x="73" y="75"/>
                  <a:pt x="73" y="75"/>
                </a:cubicBezTo>
                <a:cubicBezTo>
                  <a:pt x="80" y="68"/>
                  <a:pt x="80" y="68"/>
                  <a:pt x="80" y="68"/>
                </a:cubicBezTo>
                <a:cubicBezTo>
                  <a:pt x="78" y="66"/>
                  <a:pt x="75" y="65"/>
                  <a:pt x="72" y="65"/>
                </a:cubicBezTo>
                <a:close/>
                <a:moveTo>
                  <a:pt x="83" y="71"/>
                </a:moveTo>
                <a:cubicBezTo>
                  <a:pt x="76" y="78"/>
                  <a:pt x="76" y="78"/>
                  <a:pt x="76" y="78"/>
                </a:cubicBezTo>
                <a:cubicBezTo>
                  <a:pt x="83" y="85"/>
                  <a:pt x="83" y="85"/>
                  <a:pt x="83" y="85"/>
                </a:cubicBezTo>
                <a:cubicBezTo>
                  <a:pt x="84" y="83"/>
                  <a:pt x="85" y="81"/>
                  <a:pt x="85" y="78"/>
                </a:cubicBezTo>
                <a:cubicBezTo>
                  <a:pt x="85" y="75"/>
                  <a:pt x="84" y="73"/>
                  <a:pt x="83" y="71"/>
                </a:cubicBezTo>
                <a:close/>
                <a:moveTo>
                  <a:pt x="80" y="88"/>
                </a:moveTo>
                <a:cubicBezTo>
                  <a:pt x="73" y="81"/>
                  <a:pt x="73" y="81"/>
                  <a:pt x="73" y="81"/>
                </a:cubicBezTo>
                <a:cubicBezTo>
                  <a:pt x="65" y="89"/>
                  <a:pt x="65" y="89"/>
                  <a:pt x="65" y="89"/>
                </a:cubicBezTo>
                <a:cubicBezTo>
                  <a:pt x="67" y="90"/>
                  <a:pt x="70" y="91"/>
                  <a:pt x="72" y="91"/>
                </a:cubicBezTo>
                <a:cubicBezTo>
                  <a:pt x="75" y="91"/>
                  <a:pt x="78" y="90"/>
                  <a:pt x="80" y="88"/>
                </a:cubicBezTo>
                <a:close/>
                <a:moveTo>
                  <a:pt x="62" y="86"/>
                </a:moveTo>
                <a:cubicBezTo>
                  <a:pt x="70" y="78"/>
                  <a:pt x="70" y="78"/>
                  <a:pt x="70" y="78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3"/>
                  <a:pt x="60" y="75"/>
                  <a:pt x="60" y="78"/>
                </a:cubicBezTo>
                <a:cubicBezTo>
                  <a:pt x="60" y="81"/>
                  <a:pt x="60" y="83"/>
                  <a:pt x="62" y="86"/>
                </a:cubicBezTo>
                <a:close/>
              </a:path>
            </a:pathLst>
          </a:custGeom>
          <a:solidFill>
            <a:srgbClr val="6582A6"/>
          </a:solidFill>
          <a:ln>
            <a:noFill/>
          </a:ln>
        </p:spPr>
        <p:txBody>
          <a:bodyPr vert="horz" wrap="square" lIns="68577" tIns="34289" rIns="68577" bIns="34289" numCol="1" anchor="t" anchorCtr="0" compatLnSpc="1"/>
          <a:lstStyle/>
          <a:p>
            <a:pPr marL="0" marR="0" lvl="0" indent="0" defTabSz="6851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8" name="Freeform 96"/>
          <p:cNvSpPr>
            <a:spLocks noEditPoints="1"/>
          </p:cNvSpPr>
          <p:nvPr/>
        </p:nvSpPr>
        <p:spPr bwMode="auto">
          <a:xfrm>
            <a:off x="4521210" y="2109696"/>
            <a:ext cx="644505" cy="676502"/>
          </a:xfrm>
          <a:custGeom>
            <a:avLst/>
            <a:gdLst>
              <a:gd name="T0" fmla="*/ 73 w 90"/>
              <a:gd name="T1" fmla="*/ 13 h 114"/>
              <a:gd name="T2" fmla="*/ 78 w 90"/>
              <a:gd name="T3" fmla="*/ 67 h 114"/>
              <a:gd name="T4" fmla="*/ 72 w 90"/>
              <a:gd name="T5" fmla="*/ 45 h 114"/>
              <a:gd name="T6" fmla="*/ 64 w 90"/>
              <a:gd name="T7" fmla="*/ 22 h 114"/>
              <a:gd name="T8" fmla="*/ 21 w 90"/>
              <a:gd name="T9" fmla="*/ 22 h 114"/>
              <a:gd name="T10" fmla="*/ 21 w 90"/>
              <a:gd name="T11" fmla="*/ 64 h 114"/>
              <a:gd name="T12" fmla="*/ 45 w 90"/>
              <a:gd name="T13" fmla="*/ 73 h 114"/>
              <a:gd name="T14" fmla="*/ 45 w 90"/>
              <a:gd name="T15" fmla="*/ 86 h 114"/>
              <a:gd name="T16" fmla="*/ 12 w 90"/>
              <a:gd name="T17" fmla="*/ 73 h 114"/>
              <a:gd name="T18" fmla="*/ 12 w 90"/>
              <a:gd name="T19" fmla="*/ 13 h 114"/>
              <a:gd name="T20" fmla="*/ 58 w 90"/>
              <a:gd name="T21" fmla="*/ 47 h 114"/>
              <a:gd name="T22" fmla="*/ 54 w 90"/>
              <a:gd name="T23" fmla="*/ 75 h 114"/>
              <a:gd name="T24" fmla="*/ 49 w 90"/>
              <a:gd name="T25" fmla="*/ 80 h 114"/>
              <a:gd name="T26" fmla="*/ 60 w 90"/>
              <a:gd name="T27" fmla="*/ 114 h 114"/>
              <a:gd name="T28" fmla="*/ 83 w 90"/>
              <a:gd name="T29" fmla="*/ 104 h 114"/>
              <a:gd name="T30" fmla="*/ 88 w 90"/>
              <a:gd name="T31" fmla="*/ 75 h 114"/>
              <a:gd name="T32" fmla="*/ 81 w 90"/>
              <a:gd name="T33" fmla="*/ 76 h 114"/>
              <a:gd name="T34" fmla="*/ 75 w 90"/>
              <a:gd name="T35" fmla="*/ 73 h 114"/>
              <a:gd name="T36" fmla="*/ 73 w 90"/>
              <a:gd name="T37" fmla="*/ 72 h 114"/>
              <a:gd name="T38" fmla="*/ 66 w 90"/>
              <a:gd name="T39" fmla="*/ 46 h 114"/>
              <a:gd name="T40" fmla="*/ 37 w 90"/>
              <a:gd name="T41" fmla="*/ 25 h 114"/>
              <a:gd name="T42" fmla="*/ 43 w 90"/>
              <a:gd name="T43" fmla="*/ 31 h 114"/>
              <a:gd name="T44" fmla="*/ 49 w 90"/>
              <a:gd name="T45" fmla="*/ 25 h 114"/>
              <a:gd name="T46" fmla="*/ 43 w 90"/>
              <a:gd name="T47" fmla="*/ 20 h 114"/>
              <a:gd name="T48" fmla="*/ 37 w 90"/>
              <a:gd name="T49" fmla="*/ 25 h 114"/>
              <a:gd name="T50" fmla="*/ 50 w 90"/>
              <a:gd name="T51" fmla="*/ 34 h 114"/>
              <a:gd name="T52" fmla="*/ 33 w 90"/>
              <a:gd name="T53" fmla="*/ 40 h 114"/>
              <a:gd name="T54" fmla="*/ 37 w 90"/>
              <a:gd name="T55" fmla="*/ 40 h 114"/>
              <a:gd name="T56" fmla="*/ 37 w 90"/>
              <a:gd name="T57" fmla="*/ 56 h 114"/>
              <a:gd name="T58" fmla="*/ 34 w 90"/>
              <a:gd name="T59" fmla="*/ 59 h 114"/>
              <a:gd name="T60" fmla="*/ 33 w 90"/>
              <a:gd name="T61" fmla="*/ 65 h 114"/>
              <a:gd name="T62" fmla="*/ 51 w 90"/>
              <a:gd name="T63" fmla="*/ 58 h 114"/>
              <a:gd name="T64" fmla="*/ 50 w 90"/>
              <a:gd name="T65" fmla="*/ 5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0" h="114">
                <a:moveTo>
                  <a:pt x="42" y="0"/>
                </a:moveTo>
                <a:cubicBezTo>
                  <a:pt x="54" y="0"/>
                  <a:pt x="65" y="5"/>
                  <a:pt x="73" y="13"/>
                </a:cubicBezTo>
                <a:cubicBezTo>
                  <a:pt x="80" y="20"/>
                  <a:pt x="85" y="31"/>
                  <a:pt x="85" y="43"/>
                </a:cubicBezTo>
                <a:cubicBezTo>
                  <a:pt x="85" y="52"/>
                  <a:pt x="82" y="60"/>
                  <a:pt x="78" y="67"/>
                </a:cubicBezTo>
                <a:cubicBezTo>
                  <a:pt x="74" y="66"/>
                  <a:pt x="74" y="66"/>
                  <a:pt x="74" y="66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5"/>
                  <a:pt x="73" y="44"/>
                  <a:pt x="73" y="43"/>
                </a:cubicBezTo>
                <a:cubicBezTo>
                  <a:pt x="73" y="35"/>
                  <a:pt x="69" y="27"/>
                  <a:pt x="64" y="22"/>
                </a:cubicBezTo>
                <a:cubicBezTo>
                  <a:pt x="58" y="16"/>
                  <a:pt x="51" y="13"/>
                  <a:pt x="42" y="13"/>
                </a:cubicBezTo>
                <a:cubicBezTo>
                  <a:pt x="34" y="13"/>
                  <a:pt x="27" y="16"/>
                  <a:pt x="21" y="22"/>
                </a:cubicBezTo>
                <a:cubicBezTo>
                  <a:pt x="16" y="27"/>
                  <a:pt x="12" y="35"/>
                  <a:pt x="12" y="43"/>
                </a:cubicBezTo>
                <a:cubicBezTo>
                  <a:pt x="12" y="51"/>
                  <a:pt x="16" y="59"/>
                  <a:pt x="21" y="64"/>
                </a:cubicBezTo>
                <a:cubicBezTo>
                  <a:pt x="27" y="70"/>
                  <a:pt x="34" y="73"/>
                  <a:pt x="42" y="73"/>
                </a:cubicBezTo>
                <a:cubicBezTo>
                  <a:pt x="43" y="73"/>
                  <a:pt x="44" y="73"/>
                  <a:pt x="45" y="73"/>
                </a:cubicBezTo>
                <a:cubicBezTo>
                  <a:pt x="43" y="81"/>
                  <a:pt x="43" y="81"/>
                  <a:pt x="43" y="81"/>
                </a:cubicBezTo>
                <a:cubicBezTo>
                  <a:pt x="45" y="86"/>
                  <a:pt x="45" y="86"/>
                  <a:pt x="45" y="86"/>
                </a:cubicBezTo>
                <a:cubicBezTo>
                  <a:pt x="44" y="86"/>
                  <a:pt x="43" y="86"/>
                  <a:pt x="42" y="86"/>
                </a:cubicBezTo>
                <a:cubicBezTo>
                  <a:pt x="31" y="86"/>
                  <a:pt x="20" y="81"/>
                  <a:pt x="12" y="73"/>
                </a:cubicBezTo>
                <a:cubicBezTo>
                  <a:pt x="5" y="65"/>
                  <a:pt x="0" y="55"/>
                  <a:pt x="0" y="43"/>
                </a:cubicBezTo>
                <a:cubicBezTo>
                  <a:pt x="0" y="31"/>
                  <a:pt x="5" y="20"/>
                  <a:pt x="12" y="13"/>
                </a:cubicBezTo>
                <a:cubicBezTo>
                  <a:pt x="20" y="5"/>
                  <a:pt x="31" y="0"/>
                  <a:pt x="42" y="0"/>
                </a:cubicBezTo>
                <a:close/>
                <a:moveTo>
                  <a:pt x="58" y="47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5"/>
                  <a:pt x="54" y="75"/>
                  <a:pt x="54" y="75"/>
                </a:cubicBezTo>
                <a:cubicBezTo>
                  <a:pt x="50" y="77"/>
                  <a:pt x="50" y="77"/>
                  <a:pt x="50" y="77"/>
                </a:cubicBezTo>
                <a:cubicBezTo>
                  <a:pt x="49" y="80"/>
                  <a:pt x="49" y="80"/>
                  <a:pt x="49" y="80"/>
                </a:cubicBezTo>
                <a:cubicBezTo>
                  <a:pt x="59" y="105"/>
                  <a:pt x="59" y="105"/>
                  <a:pt x="59" y="105"/>
                </a:cubicBezTo>
                <a:cubicBezTo>
                  <a:pt x="60" y="114"/>
                  <a:pt x="60" y="114"/>
                  <a:pt x="60" y="114"/>
                </a:cubicBezTo>
                <a:cubicBezTo>
                  <a:pt x="83" y="113"/>
                  <a:pt x="83" y="113"/>
                  <a:pt x="83" y="113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0" y="79"/>
                  <a:pt x="90" y="79"/>
                  <a:pt x="90" y="79"/>
                </a:cubicBezTo>
                <a:cubicBezTo>
                  <a:pt x="88" y="75"/>
                  <a:pt x="88" y="75"/>
                  <a:pt x="88" y="75"/>
                </a:cubicBezTo>
                <a:cubicBezTo>
                  <a:pt x="83" y="74"/>
                  <a:pt x="83" y="74"/>
                  <a:pt x="83" y="74"/>
                </a:cubicBezTo>
                <a:cubicBezTo>
                  <a:pt x="81" y="76"/>
                  <a:pt x="81" y="76"/>
                  <a:pt x="81" y="76"/>
                </a:cubicBezTo>
                <a:cubicBezTo>
                  <a:pt x="80" y="74"/>
                  <a:pt x="80" y="74"/>
                  <a:pt x="80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4"/>
                  <a:pt x="74" y="74"/>
                  <a:pt x="74" y="74"/>
                </a:cubicBezTo>
                <a:cubicBezTo>
                  <a:pt x="73" y="72"/>
                  <a:pt x="73" y="72"/>
                  <a:pt x="73" y="72"/>
                </a:cubicBezTo>
                <a:cubicBezTo>
                  <a:pt x="69" y="71"/>
                  <a:pt x="69" y="71"/>
                  <a:pt x="69" y="71"/>
                </a:cubicBezTo>
                <a:cubicBezTo>
                  <a:pt x="66" y="46"/>
                  <a:pt x="66" y="46"/>
                  <a:pt x="66" y="46"/>
                </a:cubicBezTo>
                <a:cubicBezTo>
                  <a:pt x="58" y="47"/>
                  <a:pt x="58" y="47"/>
                  <a:pt x="58" y="47"/>
                </a:cubicBezTo>
                <a:close/>
                <a:moveTo>
                  <a:pt x="37" y="25"/>
                </a:moveTo>
                <a:cubicBezTo>
                  <a:pt x="37" y="27"/>
                  <a:pt x="38" y="28"/>
                  <a:pt x="39" y="30"/>
                </a:cubicBezTo>
                <a:cubicBezTo>
                  <a:pt x="40" y="31"/>
                  <a:pt x="41" y="31"/>
                  <a:pt x="43" y="31"/>
                </a:cubicBezTo>
                <a:cubicBezTo>
                  <a:pt x="45" y="31"/>
                  <a:pt x="46" y="31"/>
                  <a:pt x="47" y="30"/>
                </a:cubicBezTo>
                <a:cubicBezTo>
                  <a:pt x="48" y="28"/>
                  <a:pt x="49" y="27"/>
                  <a:pt x="49" y="25"/>
                </a:cubicBezTo>
                <a:cubicBezTo>
                  <a:pt x="49" y="24"/>
                  <a:pt x="48" y="22"/>
                  <a:pt x="47" y="21"/>
                </a:cubicBezTo>
                <a:cubicBezTo>
                  <a:pt x="46" y="20"/>
                  <a:pt x="45" y="20"/>
                  <a:pt x="43" y="20"/>
                </a:cubicBezTo>
                <a:cubicBezTo>
                  <a:pt x="41" y="20"/>
                  <a:pt x="40" y="20"/>
                  <a:pt x="39" y="21"/>
                </a:cubicBezTo>
                <a:cubicBezTo>
                  <a:pt x="38" y="22"/>
                  <a:pt x="37" y="24"/>
                  <a:pt x="37" y="25"/>
                </a:cubicBezTo>
                <a:close/>
                <a:moveTo>
                  <a:pt x="50" y="56"/>
                </a:moveTo>
                <a:cubicBezTo>
                  <a:pt x="50" y="34"/>
                  <a:pt x="50" y="34"/>
                  <a:pt x="50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40"/>
                  <a:pt x="33" y="40"/>
                  <a:pt x="33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6" y="40"/>
                  <a:pt x="36" y="40"/>
                  <a:pt x="37" y="40"/>
                </a:cubicBezTo>
                <a:cubicBezTo>
                  <a:pt x="37" y="40"/>
                  <a:pt x="37" y="41"/>
                  <a:pt x="37" y="43"/>
                </a:cubicBezTo>
                <a:cubicBezTo>
                  <a:pt x="37" y="56"/>
                  <a:pt x="37" y="56"/>
                  <a:pt x="37" y="56"/>
                </a:cubicBezTo>
                <a:cubicBezTo>
                  <a:pt x="37" y="57"/>
                  <a:pt x="37" y="58"/>
                  <a:pt x="37" y="58"/>
                </a:cubicBezTo>
                <a:cubicBezTo>
                  <a:pt x="36" y="59"/>
                  <a:pt x="36" y="59"/>
                  <a:pt x="34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58"/>
                  <a:pt x="50" y="57"/>
                  <a:pt x="50" y="56"/>
                </a:cubicBezTo>
                <a:close/>
              </a:path>
            </a:pathLst>
          </a:custGeom>
          <a:solidFill>
            <a:srgbClr val="826C4A"/>
          </a:solidFill>
          <a:ln>
            <a:noFill/>
          </a:ln>
        </p:spPr>
        <p:txBody>
          <a:bodyPr lIns="91436" tIns="45718" rIns="91436" bIns="45718"/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" name="Freeform 35"/>
          <p:cNvSpPr>
            <a:spLocks noEditPoints="1"/>
          </p:cNvSpPr>
          <p:nvPr/>
        </p:nvSpPr>
        <p:spPr bwMode="auto">
          <a:xfrm>
            <a:off x="9847942" y="2077920"/>
            <a:ext cx="766440" cy="479025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rgbClr val="FC7284"/>
          </a:solidFill>
          <a:ln>
            <a:noFill/>
          </a:ln>
        </p:spPr>
        <p:txBody>
          <a:bodyPr lIns="91436" tIns="45718" rIns="91436" bIns="45718"/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0" name="Freeform 78"/>
          <p:cNvSpPr>
            <a:spLocks noEditPoints="1"/>
          </p:cNvSpPr>
          <p:nvPr/>
        </p:nvSpPr>
        <p:spPr bwMode="auto">
          <a:xfrm>
            <a:off x="7213034" y="2022611"/>
            <a:ext cx="791880" cy="693510"/>
          </a:xfrm>
          <a:custGeom>
            <a:avLst/>
            <a:gdLst>
              <a:gd name="T0" fmla="*/ 78 w 102"/>
              <a:gd name="T1" fmla="*/ 71 h 109"/>
              <a:gd name="T2" fmla="*/ 83 w 102"/>
              <a:gd name="T3" fmla="*/ 80 h 109"/>
              <a:gd name="T4" fmla="*/ 93 w 102"/>
              <a:gd name="T5" fmla="*/ 81 h 109"/>
              <a:gd name="T6" fmla="*/ 88 w 102"/>
              <a:gd name="T7" fmla="*/ 72 h 109"/>
              <a:gd name="T8" fmla="*/ 14 w 102"/>
              <a:gd name="T9" fmla="*/ 54 h 109"/>
              <a:gd name="T10" fmla="*/ 44 w 102"/>
              <a:gd name="T11" fmla="*/ 36 h 109"/>
              <a:gd name="T12" fmla="*/ 30 w 102"/>
              <a:gd name="T13" fmla="*/ 69 h 109"/>
              <a:gd name="T14" fmla="*/ 35 w 102"/>
              <a:gd name="T15" fmla="*/ 69 h 109"/>
              <a:gd name="T16" fmla="*/ 48 w 102"/>
              <a:gd name="T17" fmla="*/ 66 h 109"/>
              <a:gd name="T18" fmla="*/ 54 w 102"/>
              <a:gd name="T19" fmla="*/ 73 h 109"/>
              <a:gd name="T20" fmla="*/ 46 w 102"/>
              <a:gd name="T21" fmla="*/ 68 h 109"/>
              <a:gd name="T22" fmla="*/ 32 w 102"/>
              <a:gd name="T23" fmla="*/ 78 h 109"/>
              <a:gd name="T24" fmla="*/ 4 w 102"/>
              <a:gd name="T25" fmla="*/ 55 h 109"/>
              <a:gd name="T26" fmla="*/ 0 w 102"/>
              <a:gd name="T27" fmla="*/ 47 h 109"/>
              <a:gd name="T28" fmla="*/ 3 w 102"/>
              <a:gd name="T29" fmla="*/ 39 h 109"/>
              <a:gd name="T30" fmla="*/ 37 w 102"/>
              <a:gd name="T31" fmla="*/ 3 h 109"/>
              <a:gd name="T32" fmla="*/ 53 w 102"/>
              <a:gd name="T33" fmla="*/ 3 h 109"/>
              <a:gd name="T34" fmla="*/ 74 w 102"/>
              <a:gd name="T35" fmla="*/ 23 h 109"/>
              <a:gd name="T36" fmla="*/ 77 w 102"/>
              <a:gd name="T37" fmla="*/ 31 h 109"/>
              <a:gd name="T38" fmla="*/ 74 w 102"/>
              <a:gd name="T39" fmla="*/ 39 h 109"/>
              <a:gd name="T40" fmla="*/ 74 w 102"/>
              <a:gd name="T41" fmla="*/ 39 h 109"/>
              <a:gd name="T42" fmla="*/ 70 w 102"/>
              <a:gd name="T43" fmla="*/ 31 h 109"/>
              <a:gd name="T44" fmla="*/ 68 w 102"/>
              <a:gd name="T45" fmla="*/ 28 h 109"/>
              <a:gd name="T46" fmla="*/ 48 w 102"/>
              <a:gd name="T47" fmla="*/ 8 h 109"/>
              <a:gd name="T48" fmla="*/ 42 w 102"/>
              <a:gd name="T49" fmla="*/ 9 h 109"/>
              <a:gd name="T50" fmla="*/ 9 w 102"/>
              <a:gd name="T51" fmla="*/ 44 h 109"/>
              <a:gd name="T52" fmla="*/ 8 w 102"/>
              <a:gd name="T53" fmla="*/ 47 h 109"/>
              <a:gd name="T54" fmla="*/ 9 w 102"/>
              <a:gd name="T55" fmla="*/ 49 h 109"/>
              <a:gd name="T56" fmla="*/ 50 w 102"/>
              <a:gd name="T57" fmla="*/ 22 h 109"/>
              <a:gd name="T58" fmla="*/ 59 w 102"/>
              <a:gd name="T59" fmla="*/ 69 h 109"/>
              <a:gd name="T60" fmla="*/ 54 w 102"/>
              <a:gd name="T61" fmla="*/ 76 h 109"/>
              <a:gd name="T62" fmla="*/ 41 w 102"/>
              <a:gd name="T63" fmla="*/ 93 h 109"/>
              <a:gd name="T64" fmla="*/ 54 w 102"/>
              <a:gd name="T65" fmla="*/ 109 h 109"/>
              <a:gd name="T66" fmla="*/ 67 w 102"/>
              <a:gd name="T67" fmla="*/ 94 h 109"/>
              <a:gd name="T68" fmla="*/ 67 w 102"/>
              <a:gd name="T69" fmla="*/ 94 h 109"/>
              <a:gd name="T70" fmla="*/ 68 w 102"/>
              <a:gd name="T71" fmla="*/ 40 h 109"/>
              <a:gd name="T72" fmla="*/ 58 w 102"/>
              <a:gd name="T73" fmla="*/ 59 h 109"/>
              <a:gd name="T74" fmla="*/ 61 w 102"/>
              <a:gd name="T75" fmla="*/ 64 h 109"/>
              <a:gd name="T76" fmla="*/ 58 w 102"/>
              <a:gd name="T77" fmla="*/ 59 h 109"/>
              <a:gd name="T78" fmla="*/ 54 w 102"/>
              <a:gd name="T79" fmla="*/ 84 h 109"/>
              <a:gd name="T80" fmla="*/ 59 w 102"/>
              <a:gd name="T81" fmla="*/ 92 h 109"/>
              <a:gd name="T82" fmla="*/ 54 w 102"/>
              <a:gd name="T83" fmla="*/ 101 h 109"/>
              <a:gd name="T84" fmla="*/ 49 w 102"/>
              <a:gd name="T85" fmla="*/ 93 h 109"/>
              <a:gd name="T86" fmla="*/ 72 w 102"/>
              <a:gd name="T87" fmla="*/ 67 h 109"/>
              <a:gd name="T88" fmla="*/ 81 w 102"/>
              <a:gd name="T89" fmla="*/ 62 h 109"/>
              <a:gd name="T90" fmla="*/ 100 w 102"/>
              <a:gd name="T91" fmla="*/ 74 h 109"/>
              <a:gd name="T92" fmla="*/ 90 w 102"/>
              <a:gd name="T93" fmla="*/ 90 h 109"/>
              <a:gd name="T94" fmla="*/ 81 w 102"/>
              <a:gd name="T95" fmla="*/ 88 h 109"/>
              <a:gd name="T96" fmla="*/ 79 w 102"/>
              <a:gd name="T97" fmla="*/ 87 h 109"/>
              <a:gd name="T98" fmla="*/ 72 w 102"/>
              <a:gd name="T99" fmla="*/ 6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109">
                <a:moveTo>
                  <a:pt x="82" y="69"/>
                </a:moveTo>
                <a:cubicBezTo>
                  <a:pt x="80" y="70"/>
                  <a:pt x="79" y="70"/>
                  <a:pt x="78" y="71"/>
                </a:cubicBezTo>
                <a:cubicBezTo>
                  <a:pt x="78" y="72"/>
                  <a:pt x="78" y="73"/>
                  <a:pt x="78" y="75"/>
                </a:cubicBezTo>
                <a:cubicBezTo>
                  <a:pt x="79" y="77"/>
                  <a:pt x="81" y="79"/>
                  <a:pt x="83" y="80"/>
                </a:cubicBezTo>
                <a:cubicBezTo>
                  <a:pt x="85" y="82"/>
                  <a:pt x="88" y="82"/>
                  <a:pt x="90" y="82"/>
                </a:cubicBezTo>
                <a:cubicBezTo>
                  <a:pt x="91" y="82"/>
                  <a:pt x="93" y="82"/>
                  <a:pt x="93" y="81"/>
                </a:cubicBezTo>
                <a:cubicBezTo>
                  <a:pt x="94" y="80"/>
                  <a:pt x="94" y="78"/>
                  <a:pt x="93" y="77"/>
                </a:cubicBezTo>
                <a:cubicBezTo>
                  <a:pt x="92" y="75"/>
                  <a:pt x="91" y="73"/>
                  <a:pt x="88" y="72"/>
                </a:cubicBezTo>
                <a:cubicBezTo>
                  <a:pt x="86" y="70"/>
                  <a:pt x="84" y="69"/>
                  <a:pt x="82" y="69"/>
                </a:cubicBezTo>
                <a:close/>
                <a:moveTo>
                  <a:pt x="14" y="54"/>
                </a:moveTo>
                <a:cubicBezTo>
                  <a:pt x="44" y="23"/>
                  <a:pt x="44" y="23"/>
                  <a:pt x="44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21" y="60"/>
                  <a:pt x="21" y="60"/>
                  <a:pt x="21" y="60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70"/>
                  <a:pt x="31" y="70"/>
                  <a:pt x="32" y="70"/>
                </a:cubicBezTo>
                <a:cubicBezTo>
                  <a:pt x="33" y="70"/>
                  <a:pt x="34" y="70"/>
                  <a:pt x="35" y="69"/>
                </a:cubicBezTo>
                <a:cubicBezTo>
                  <a:pt x="46" y="57"/>
                  <a:pt x="46" y="57"/>
                  <a:pt x="46" y="57"/>
                </a:cubicBezTo>
                <a:cubicBezTo>
                  <a:pt x="48" y="66"/>
                  <a:pt x="48" y="66"/>
                  <a:pt x="48" y="66"/>
                </a:cubicBezTo>
                <a:cubicBezTo>
                  <a:pt x="50" y="67"/>
                  <a:pt x="52" y="69"/>
                  <a:pt x="54" y="71"/>
                </a:cubicBezTo>
                <a:cubicBezTo>
                  <a:pt x="54" y="72"/>
                  <a:pt x="54" y="72"/>
                  <a:pt x="54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46" y="68"/>
                  <a:pt x="46" y="68"/>
                  <a:pt x="46" y="68"/>
                </a:cubicBezTo>
                <a:cubicBezTo>
                  <a:pt x="41" y="74"/>
                  <a:pt x="41" y="74"/>
                  <a:pt x="41" y="74"/>
                </a:cubicBezTo>
                <a:cubicBezTo>
                  <a:pt x="38" y="76"/>
                  <a:pt x="35" y="78"/>
                  <a:pt x="32" y="78"/>
                </a:cubicBezTo>
                <a:cubicBezTo>
                  <a:pt x="30" y="78"/>
                  <a:pt x="27" y="77"/>
                  <a:pt x="24" y="74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1" y="53"/>
                  <a:pt x="0" y="50"/>
                  <a:pt x="0" y="47"/>
                </a:cubicBezTo>
                <a:cubicBezTo>
                  <a:pt x="0" y="44"/>
                  <a:pt x="1" y="41"/>
                  <a:pt x="3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37" y="3"/>
                  <a:pt x="37" y="3"/>
                  <a:pt x="37" y="3"/>
                </a:cubicBezTo>
                <a:cubicBezTo>
                  <a:pt x="39" y="1"/>
                  <a:pt x="42" y="0"/>
                  <a:pt x="45" y="0"/>
                </a:cubicBezTo>
                <a:cubicBezTo>
                  <a:pt x="48" y="0"/>
                  <a:pt x="51" y="1"/>
                  <a:pt x="53" y="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74" y="23"/>
                  <a:pt x="74" y="23"/>
                  <a:pt x="74" y="23"/>
                </a:cubicBezTo>
                <a:cubicBezTo>
                  <a:pt x="76" y="25"/>
                  <a:pt x="77" y="28"/>
                  <a:pt x="77" y="31"/>
                </a:cubicBezTo>
                <a:cubicBezTo>
                  <a:pt x="77" y="33"/>
                  <a:pt x="76" y="36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69" y="32"/>
                  <a:pt x="69" y="32"/>
                  <a:pt x="69" y="32"/>
                </a:cubicBezTo>
                <a:cubicBezTo>
                  <a:pt x="70" y="32"/>
                  <a:pt x="70" y="31"/>
                  <a:pt x="70" y="31"/>
                </a:cubicBezTo>
                <a:cubicBezTo>
                  <a:pt x="70" y="30"/>
                  <a:pt x="69" y="29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48" y="8"/>
                  <a:pt x="48" y="8"/>
                  <a:pt x="48" y="8"/>
                </a:cubicBezTo>
                <a:cubicBezTo>
                  <a:pt x="47" y="8"/>
                  <a:pt x="46" y="7"/>
                  <a:pt x="45" y="7"/>
                </a:cubicBezTo>
                <a:cubicBezTo>
                  <a:pt x="44" y="7"/>
                  <a:pt x="43" y="8"/>
                  <a:pt x="42" y="9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8" y="45"/>
                  <a:pt x="8" y="46"/>
                  <a:pt x="8" y="47"/>
                </a:cubicBezTo>
                <a:cubicBezTo>
                  <a:pt x="8" y="48"/>
                  <a:pt x="8" y="49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14" y="54"/>
                  <a:pt x="14" y="54"/>
                  <a:pt x="14" y="54"/>
                </a:cubicBezTo>
                <a:close/>
                <a:moveTo>
                  <a:pt x="50" y="22"/>
                </a:moveTo>
                <a:cubicBezTo>
                  <a:pt x="51" y="35"/>
                  <a:pt x="51" y="49"/>
                  <a:pt x="51" y="62"/>
                </a:cubicBezTo>
                <a:cubicBezTo>
                  <a:pt x="54" y="64"/>
                  <a:pt x="56" y="66"/>
                  <a:pt x="59" y="69"/>
                </a:cubicBezTo>
                <a:cubicBezTo>
                  <a:pt x="59" y="70"/>
                  <a:pt x="59" y="74"/>
                  <a:pt x="59" y="77"/>
                </a:cubicBezTo>
                <a:cubicBezTo>
                  <a:pt x="57" y="76"/>
                  <a:pt x="56" y="76"/>
                  <a:pt x="54" y="76"/>
                </a:cubicBezTo>
                <a:cubicBezTo>
                  <a:pt x="50" y="76"/>
                  <a:pt x="47" y="78"/>
                  <a:pt x="44" y="81"/>
                </a:cubicBezTo>
                <a:cubicBezTo>
                  <a:pt x="42" y="84"/>
                  <a:pt x="41" y="88"/>
                  <a:pt x="41" y="93"/>
                </a:cubicBezTo>
                <a:cubicBezTo>
                  <a:pt x="41" y="97"/>
                  <a:pt x="43" y="101"/>
                  <a:pt x="45" y="104"/>
                </a:cubicBezTo>
                <a:cubicBezTo>
                  <a:pt x="47" y="107"/>
                  <a:pt x="50" y="109"/>
                  <a:pt x="54" y="109"/>
                </a:cubicBezTo>
                <a:cubicBezTo>
                  <a:pt x="58" y="109"/>
                  <a:pt x="61" y="107"/>
                  <a:pt x="64" y="104"/>
                </a:cubicBezTo>
                <a:cubicBezTo>
                  <a:pt x="65" y="101"/>
                  <a:pt x="66" y="98"/>
                  <a:pt x="67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94"/>
                  <a:pt x="67" y="94"/>
                  <a:pt x="67" y="94"/>
                </a:cubicBezTo>
                <a:cubicBezTo>
                  <a:pt x="67" y="93"/>
                  <a:pt x="67" y="93"/>
                  <a:pt x="67" y="92"/>
                </a:cubicBezTo>
                <a:cubicBezTo>
                  <a:pt x="68" y="40"/>
                  <a:pt x="68" y="40"/>
                  <a:pt x="68" y="40"/>
                </a:cubicBezTo>
                <a:cubicBezTo>
                  <a:pt x="66" y="28"/>
                  <a:pt x="58" y="23"/>
                  <a:pt x="50" y="22"/>
                </a:cubicBezTo>
                <a:close/>
                <a:moveTo>
                  <a:pt x="58" y="59"/>
                </a:moveTo>
                <a:cubicBezTo>
                  <a:pt x="57" y="59"/>
                  <a:pt x="56" y="61"/>
                  <a:pt x="57" y="63"/>
                </a:cubicBezTo>
                <a:cubicBezTo>
                  <a:pt x="58" y="64"/>
                  <a:pt x="60" y="65"/>
                  <a:pt x="61" y="64"/>
                </a:cubicBezTo>
                <a:cubicBezTo>
                  <a:pt x="63" y="63"/>
                  <a:pt x="63" y="61"/>
                  <a:pt x="62" y="60"/>
                </a:cubicBezTo>
                <a:cubicBezTo>
                  <a:pt x="62" y="58"/>
                  <a:pt x="60" y="58"/>
                  <a:pt x="58" y="59"/>
                </a:cubicBezTo>
                <a:close/>
                <a:moveTo>
                  <a:pt x="51" y="86"/>
                </a:moveTo>
                <a:cubicBezTo>
                  <a:pt x="52" y="84"/>
                  <a:pt x="53" y="84"/>
                  <a:pt x="54" y="84"/>
                </a:cubicBezTo>
                <a:cubicBezTo>
                  <a:pt x="55" y="84"/>
                  <a:pt x="56" y="84"/>
                  <a:pt x="57" y="86"/>
                </a:cubicBezTo>
                <a:cubicBezTo>
                  <a:pt x="58" y="87"/>
                  <a:pt x="59" y="90"/>
                  <a:pt x="59" y="92"/>
                </a:cubicBezTo>
                <a:cubicBezTo>
                  <a:pt x="59" y="95"/>
                  <a:pt x="59" y="98"/>
                  <a:pt x="57" y="99"/>
                </a:cubicBezTo>
                <a:cubicBezTo>
                  <a:pt x="56" y="101"/>
                  <a:pt x="55" y="101"/>
                  <a:pt x="54" y="101"/>
                </a:cubicBezTo>
                <a:cubicBezTo>
                  <a:pt x="53" y="102"/>
                  <a:pt x="52" y="101"/>
                  <a:pt x="51" y="99"/>
                </a:cubicBezTo>
                <a:cubicBezTo>
                  <a:pt x="50" y="98"/>
                  <a:pt x="49" y="95"/>
                  <a:pt x="49" y="93"/>
                </a:cubicBezTo>
                <a:cubicBezTo>
                  <a:pt x="49" y="90"/>
                  <a:pt x="50" y="87"/>
                  <a:pt x="51" y="86"/>
                </a:cubicBezTo>
                <a:close/>
                <a:moveTo>
                  <a:pt x="72" y="67"/>
                </a:moveTo>
                <a:cubicBezTo>
                  <a:pt x="72" y="67"/>
                  <a:pt x="72" y="67"/>
                  <a:pt x="72" y="67"/>
                </a:cubicBezTo>
                <a:cubicBezTo>
                  <a:pt x="74" y="64"/>
                  <a:pt x="77" y="62"/>
                  <a:pt x="81" y="62"/>
                </a:cubicBezTo>
                <a:cubicBezTo>
                  <a:pt x="85" y="62"/>
                  <a:pt x="89" y="63"/>
                  <a:pt x="93" y="65"/>
                </a:cubicBezTo>
                <a:cubicBezTo>
                  <a:pt x="96" y="67"/>
                  <a:pt x="99" y="71"/>
                  <a:pt x="100" y="74"/>
                </a:cubicBezTo>
                <a:cubicBezTo>
                  <a:pt x="102" y="78"/>
                  <a:pt x="102" y="82"/>
                  <a:pt x="100" y="85"/>
                </a:cubicBezTo>
                <a:cubicBezTo>
                  <a:pt x="98" y="88"/>
                  <a:pt x="94" y="90"/>
                  <a:pt x="90" y="90"/>
                </a:cubicBezTo>
                <a:cubicBezTo>
                  <a:pt x="87" y="90"/>
                  <a:pt x="84" y="89"/>
                  <a:pt x="81" y="88"/>
                </a:cubicBezTo>
                <a:cubicBezTo>
                  <a:pt x="81" y="88"/>
                  <a:pt x="81" y="88"/>
                  <a:pt x="81" y="88"/>
                </a:cubicBezTo>
                <a:cubicBezTo>
                  <a:pt x="80" y="87"/>
                  <a:pt x="80" y="87"/>
                  <a:pt x="80" y="87"/>
                </a:cubicBezTo>
                <a:cubicBezTo>
                  <a:pt x="80" y="87"/>
                  <a:pt x="79" y="87"/>
                  <a:pt x="79" y="87"/>
                </a:cubicBezTo>
                <a:cubicBezTo>
                  <a:pt x="71" y="82"/>
                  <a:pt x="71" y="82"/>
                  <a:pt x="71" y="82"/>
                </a:cubicBezTo>
                <a:lnTo>
                  <a:pt x="72" y="67"/>
                </a:lnTo>
                <a:close/>
              </a:path>
            </a:pathLst>
          </a:custGeom>
          <a:solidFill>
            <a:srgbClr val="6582A6"/>
          </a:solidFill>
          <a:ln>
            <a:noFill/>
          </a:ln>
        </p:spPr>
        <p:txBody>
          <a:bodyPr lIns="91436" tIns="45718" rIns="91436" bIns="45718"/>
          <a:lstStyle/>
          <a:p>
            <a:pPr defTabSz="685165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543546" y="175424"/>
            <a:ext cx="184731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13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1470" y="265595"/>
            <a:ext cx="283845" cy="259715"/>
            <a:chOff x="3050307" y="3939558"/>
            <a:chExt cx="315129" cy="288032"/>
          </a:xfrm>
          <a:solidFill>
            <a:srgbClr val="826C4A"/>
          </a:solidFill>
        </p:grpSpPr>
        <p:sp>
          <p:nvSpPr>
            <p:cNvPr id="7" name="燕尾形 6"/>
            <p:cNvSpPr/>
            <p:nvPr/>
          </p:nvSpPr>
          <p:spPr>
            <a:xfrm>
              <a:off x="3050307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85588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209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bldLvl="0" animBg="1"/>
      <p:bldP spid="58" grpId="0" bldLvl="0" animBg="1"/>
      <p:bldP spid="59" grpId="0" bldLvl="0" animBg="1"/>
      <p:bldP spid="6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/>
          <p:cNvSpPr txBox="1"/>
          <p:nvPr/>
        </p:nvSpPr>
        <p:spPr>
          <a:xfrm>
            <a:off x="6232358" y="3525334"/>
            <a:ext cx="1933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2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顺丰股权置换欲借壳上市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兰亭纤黑简体" panose="020000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96000" y="525310"/>
            <a:ext cx="4852267" cy="4707556"/>
            <a:chOff x="3741752" y="1075239"/>
            <a:chExt cx="4852267" cy="4707556"/>
          </a:xfrm>
        </p:grpSpPr>
        <p:sp>
          <p:nvSpPr>
            <p:cNvPr id="4" name="饼形 3"/>
            <p:cNvSpPr/>
            <p:nvPr/>
          </p:nvSpPr>
          <p:spPr>
            <a:xfrm>
              <a:off x="3741752" y="1075239"/>
              <a:ext cx="4706909" cy="4707522"/>
            </a:xfrm>
            <a:prstGeom prst="pie">
              <a:avLst>
                <a:gd name="adj1" fmla="val 16180798"/>
                <a:gd name="adj2" fmla="val 5400000"/>
              </a:avLst>
            </a:prstGeom>
            <a:solidFill>
              <a:srgbClr val="826C4A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778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>
              <a:off x="4165058" y="1498600"/>
              <a:ext cx="3860297" cy="3860800"/>
            </a:xfrm>
            <a:prstGeom prst="pie">
              <a:avLst>
                <a:gd name="adj1" fmla="val 14452699"/>
                <a:gd name="adj2" fmla="val 5400000"/>
              </a:avLst>
            </a:prstGeom>
            <a:solidFill>
              <a:srgbClr val="FC7284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778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82758" y="1916354"/>
              <a:ext cx="4011261" cy="3866441"/>
              <a:chOff x="4582758" y="1916354"/>
              <a:chExt cx="4011261" cy="386644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078786" y="5357991"/>
                <a:ext cx="137055" cy="424804"/>
              </a:xfrm>
              <a:prstGeom prst="rect">
                <a:avLst/>
              </a:prstGeom>
              <a:solidFill>
                <a:srgbClr val="826C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78786" y="4938716"/>
                <a:ext cx="137055" cy="424804"/>
              </a:xfrm>
              <a:prstGeom prst="rect">
                <a:avLst/>
              </a:prstGeom>
              <a:solidFill>
                <a:srgbClr val="FC72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饼形 8"/>
              <p:cNvSpPr/>
              <p:nvPr/>
            </p:nvSpPr>
            <p:spPr>
              <a:xfrm>
                <a:off x="4582758" y="1916354"/>
                <a:ext cx="3024898" cy="3025292"/>
              </a:xfrm>
              <a:prstGeom prst="pie">
                <a:avLst>
                  <a:gd name="adj1" fmla="val 12929890"/>
                  <a:gd name="adj2" fmla="val 5400000"/>
                </a:avLst>
              </a:prstGeom>
              <a:solidFill>
                <a:srgbClr val="6582A6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77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78786" y="4516355"/>
                <a:ext cx="137055" cy="431809"/>
              </a:xfrm>
              <a:prstGeom prst="rect">
                <a:avLst/>
              </a:prstGeom>
              <a:solidFill>
                <a:srgbClr val="658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饼形 10"/>
              <p:cNvSpPr/>
              <p:nvPr/>
            </p:nvSpPr>
            <p:spPr>
              <a:xfrm>
                <a:off x="5003149" y="2336800"/>
                <a:ext cx="2184116" cy="2184400"/>
              </a:xfrm>
              <a:prstGeom prst="pie">
                <a:avLst>
                  <a:gd name="adj1" fmla="val 10822761"/>
                  <a:gd name="adj2" fmla="val 5400000"/>
                </a:avLst>
              </a:prstGeom>
              <a:solidFill>
                <a:srgbClr val="826C4A"/>
              </a:soli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1778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377512" y="2687667"/>
                <a:ext cx="1340945" cy="1341120"/>
              </a:xfrm>
              <a:prstGeom prst="ellipse">
                <a:avLst/>
              </a:prstGeom>
              <a:solidFill>
                <a:srgbClr val="F2F2F2"/>
              </a:solidFill>
              <a:ln w="19050">
                <a:gradFill flip="none" rotWithShape="1">
                  <a:gsLst>
                    <a:gs pos="0">
                      <a:srgbClr val="E0E0E0"/>
                    </a:gs>
                    <a:gs pos="100000">
                      <a:srgbClr val="F3F3F3"/>
                    </a:gs>
                  </a:gsLst>
                  <a:lin ang="8100000" scaled="1"/>
                  <a:tileRect/>
                </a:gradFill>
              </a:ln>
              <a:effectLst>
                <a:innerShdw blurRad="63500" dist="50800" dir="18900000">
                  <a:prstClr val="black">
                    <a:alpha val="1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6"/>
              <p:cNvSpPr txBox="1"/>
              <p:nvPr/>
            </p:nvSpPr>
            <p:spPr>
              <a:xfrm>
                <a:off x="6641237" y="3244334"/>
                <a:ext cx="673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4" name="文本框 17"/>
              <p:cNvSpPr txBox="1"/>
              <p:nvPr/>
            </p:nvSpPr>
            <p:spPr>
              <a:xfrm>
                <a:off x="7061628" y="3244334"/>
                <a:ext cx="673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文本框 18"/>
              <p:cNvSpPr txBox="1"/>
              <p:nvPr/>
            </p:nvSpPr>
            <p:spPr>
              <a:xfrm>
                <a:off x="7479328" y="3244334"/>
                <a:ext cx="673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6" name="文本框 19"/>
              <p:cNvSpPr txBox="1"/>
              <p:nvPr/>
            </p:nvSpPr>
            <p:spPr>
              <a:xfrm>
                <a:off x="7921007" y="3244334"/>
                <a:ext cx="673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7" name="文本框 20"/>
              <p:cNvSpPr txBox="1"/>
              <p:nvPr/>
            </p:nvSpPr>
            <p:spPr>
              <a:xfrm rot="5400000">
                <a:off x="5977593" y="3088971"/>
                <a:ext cx="1245382" cy="69910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54176"/>
                  </a:avLst>
                </a:prstTxWarp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2016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年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5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23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日</a:t>
                </a:r>
              </a:p>
            </p:txBody>
          </p:sp>
          <p:sp>
            <p:nvSpPr>
              <p:cNvPr id="18" name="文本框 21"/>
              <p:cNvSpPr txBox="1"/>
              <p:nvPr/>
            </p:nvSpPr>
            <p:spPr>
              <a:xfrm rot="5400000">
                <a:off x="6308976" y="3116224"/>
                <a:ext cx="1506912" cy="64460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54176"/>
                  </a:avLst>
                </a:prstTxWarp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2017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年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24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日</a:t>
                </a:r>
              </a:p>
            </p:txBody>
          </p:sp>
          <p:sp>
            <p:nvSpPr>
              <p:cNvPr id="19" name="文本框 22"/>
              <p:cNvSpPr txBox="1"/>
              <p:nvPr/>
            </p:nvSpPr>
            <p:spPr>
              <a:xfrm rot="5400000">
                <a:off x="6701810" y="3149639"/>
                <a:ext cx="1624942" cy="577776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54176"/>
                  </a:avLst>
                </a:prstTxWarp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2017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年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6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3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日</a:t>
                </a:r>
              </a:p>
            </p:txBody>
          </p:sp>
          <p:sp>
            <p:nvSpPr>
              <p:cNvPr id="20" name="文本框 23"/>
              <p:cNvSpPr txBox="1"/>
              <p:nvPr/>
            </p:nvSpPr>
            <p:spPr>
              <a:xfrm rot="5400000">
                <a:off x="7120820" y="3149640"/>
                <a:ext cx="1624942" cy="577776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9754176"/>
                  </a:avLst>
                </a:prstTxWarp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2017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年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12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月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20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时尚中黑简体" pitchFamily="2" charset="-122"/>
                    <a:ea typeface="时尚中黑简体" pitchFamily="2" charset="-122"/>
                  </a:rPr>
                  <a:t>日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078786" y="4084316"/>
                <a:ext cx="137055" cy="424804"/>
              </a:xfrm>
              <a:prstGeom prst="rect">
                <a:avLst/>
              </a:prstGeom>
              <a:solidFill>
                <a:srgbClr val="826C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850"/>
                  </a:solidFill>
                </a:endParaRPr>
              </a:p>
            </p:txBody>
          </p:sp>
        </p:grpSp>
      </p:grpSp>
      <p:sp>
        <p:nvSpPr>
          <p:cNvPr id="38" name="文本框 11"/>
          <p:cNvSpPr txBox="1"/>
          <p:nvPr/>
        </p:nvSpPr>
        <p:spPr>
          <a:xfrm>
            <a:off x="6232358" y="3936570"/>
            <a:ext cx="220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2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顺丰控股在深交所举行重组更名暨上市仪式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兰亭纤黑简体" panose="02000000000000000000" charset="-122"/>
            </a:endParaRPr>
          </a:p>
        </p:txBody>
      </p:sp>
      <p:sp>
        <p:nvSpPr>
          <p:cNvPr id="39" name="文本框 11"/>
          <p:cNvSpPr txBox="1"/>
          <p:nvPr/>
        </p:nvSpPr>
        <p:spPr>
          <a:xfrm>
            <a:off x="6232357" y="4409726"/>
            <a:ext cx="22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2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全面恢复</a:t>
            </a:r>
            <a:r>
              <a:rPr lang="zh-CN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对菜鸟的</a:t>
            </a:r>
            <a:r>
              <a:rPr lang="en-US" altLang="en-US" sz="12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业务合作和数据传输</a:t>
            </a:r>
            <a:r>
              <a:rPr lang="en-US" altLang="en-US" sz="12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兰亭纤黑简体" panose="02000000000000000000" charset="-122"/>
            </a:endParaRPr>
          </a:p>
        </p:txBody>
      </p:sp>
      <p:sp>
        <p:nvSpPr>
          <p:cNvPr id="40" name="文本框 11"/>
          <p:cNvSpPr txBox="1"/>
          <p:nvPr/>
        </p:nvSpPr>
        <p:spPr>
          <a:xfrm>
            <a:off x="6232355" y="4871391"/>
            <a:ext cx="220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2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湖北国际物流核心枢纽项目在湖北鄂州开工建设，将为打造全球第四个、亚洲第一的航空物流枢纽奠定坚实基础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兰亭纤黑简体" panose="02000000000000000000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74009" y="717815"/>
            <a:ext cx="4057650" cy="5153600"/>
            <a:chOff x="1155479" y="845833"/>
            <a:chExt cx="4057650" cy="5153600"/>
          </a:xfrm>
        </p:grpSpPr>
        <p:sp>
          <p:nvSpPr>
            <p:cNvPr id="42" name="文本框 8"/>
            <p:cNvSpPr txBox="1"/>
            <p:nvPr/>
          </p:nvSpPr>
          <p:spPr>
            <a:xfrm>
              <a:off x="1155479" y="1475118"/>
              <a:ext cx="405765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方正兰亭纤黑简体" panose="02000000000000000000" charset="-122"/>
                  <a:sym typeface="+mn-ea"/>
                </a:rPr>
                <a:t>      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Arial" panose="020B0604020202020204" pitchFamily="34" charset="0"/>
                </a:rPr>
                <a:t>顺丰速运是一家主要经营国际、国内快递业务的港资快递企业，于1993年3月26日在广东顺德成立。顺丰速运是中国速递行业中投递速度最快的快递公司之一 。2016年5月23日，顺丰股权置换欲借壳上市，资产作价433亿元 。2017年2月24日，顺丰控股在深交所举行重组更名暨上市仪式，正式登陆A股。2017年6月1日凌晨，顺丰宣布关闭对菜鸟的数据接口。2017年从6月3日中午12时起，全面恢复业务合作和数据传输。
       2017年12月20日，湖北国际物流核心枢纽项目在湖北鄂州开工建设，将为打造全球第四个、亚洲第一的航空物流枢纽奠定坚实基础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兰亭纤黑简体" panose="02000000000000000000" charset="-122"/>
                <a:sym typeface="+mn-ea"/>
              </a:endParaRPr>
            </a:p>
          </p:txBody>
        </p:sp>
        <p:sp>
          <p:nvSpPr>
            <p:cNvPr id="43" name="文本框 79"/>
            <p:cNvSpPr txBox="1"/>
            <p:nvPr/>
          </p:nvSpPr>
          <p:spPr>
            <a:xfrm>
              <a:off x="1156752" y="845833"/>
              <a:ext cx="4055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拓展内容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1470" y="265595"/>
            <a:ext cx="283845" cy="259715"/>
            <a:chOff x="3050307" y="3939558"/>
            <a:chExt cx="315129" cy="288032"/>
          </a:xfrm>
          <a:solidFill>
            <a:srgbClr val="826C4A"/>
          </a:solidFill>
        </p:grpSpPr>
        <p:sp>
          <p:nvSpPr>
            <p:cNvPr id="46" name="燕尾形 45"/>
            <p:cNvSpPr/>
            <p:nvPr/>
          </p:nvSpPr>
          <p:spPr>
            <a:xfrm>
              <a:off x="3050307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燕尾形 46"/>
            <p:cNvSpPr/>
            <p:nvPr/>
          </p:nvSpPr>
          <p:spPr>
            <a:xfrm>
              <a:off x="3185588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51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4679564" y="1624918"/>
            <a:ext cx="955040" cy="193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9900" b="1">
                <a:solidFill>
                  <a:srgbClr val="5FCACB"/>
                </a:solidFill>
              </a:defRPr>
            </a:lvl1pPr>
          </a:lstStyle>
          <a:p>
            <a:r>
              <a:rPr lang="en-US" altLang="zh-CN" sz="12000" dirty="0">
                <a:solidFill>
                  <a:srgbClr val="6582A6"/>
                </a:solidFill>
              </a:rPr>
              <a:t>2</a:t>
            </a:r>
          </a:p>
        </p:txBody>
      </p:sp>
      <p:sp>
        <p:nvSpPr>
          <p:cNvPr id="6" name="文本框 78"/>
          <p:cNvSpPr txBox="1"/>
          <p:nvPr/>
        </p:nvSpPr>
        <p:spPr>
          <a:xfrm>
            <a:off x="4230553" y="3747232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5841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7200" dirty="0">
                <a:solidFill>
                  <a:srgbClr val="6582A6"/>
                </a:solidFill>
              </a:rPr>
              <a:t>竞争优势</a:t>
            </a:r>
          </a:p>
        </p:txBody>
      </p:sp>
      <p:sp>
        <p:nvSpPr>
          <p:cNvPr id="7" name="文本框 46"/>
          <p:cNvSpPr txBox="1"/>
          <p:nvPr/>
        </p:nvSpPr>
        <p:spPr>
          <a:xfrm>
            <a:off x="5531403" y="2526653"/>
            <a:ext cx="2125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826C4A"/>
                </a:solidFill>
              </a:rPr>
              <a:t>Part one</a:t>
            </a:r>
          </a:p>
        </p:txBody>
      </p:sp>
      <p:grpSp>
        <p:nvGrpSpPr>
          <p:cNvPr id="8" name="组合 7"/>
          <p:cNvGrpSpPr/>
          <p:nvPr/>
        </p:nvGrpSpPr>
        <p:grpSpPr>
          <a:xfrm rot="2484086">
            <a:off x="3923329" y="3309854"/>
            <a:ext cx="406107" cy="1155987"/>
            <a:chOff x="4454660" y="3810474"/>
            <a:chExt cx="406107" cy="1155987"/>
          </a:xfrm>
        </p:grpSpPr>
        <p:sp>
          <p:nvSpPr>
            <p:cNvPr id="9" name="Freeform 16"/>
            <p:cNvSpPr/>
            <p:nvPr/>
          </p:nvSpPr>
          <p:spPr bwMode="auto">
            <a:xfrm flipV="1">
              <a:off x="4459674" y="3810474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 rot="15296182">
              <a:off x="4522923" y="4261161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 rot="7160246">
              <a:off x="4384500" y="4490194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3396910" flipV="1">
            <a:off x="7795736" y="4320800"/>
            <a:ext cx="406107" cy="1155987"/>
            <a:chOff x="11762339" y="3746221"/>
            <a:chExt cx="406107" cy="1155987"/>
          </a:xfrm>
        </p:grpSpPr>
        <p:sp>
          <p:nvSpPr>
            <p:cNvPr id="13" name="Freeform 16"/>
            <p:cNvSpPr/>
            <p:nvPr/>
          </p:nvSpPr>
          <p:spPr bwMode="auto">
            <a:xfrm flipV="1">
              <a:off x="11767353" y="3746221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 rot="15296182">
              <a:off x="11830602" y="4196908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 rot="7160246">
              <a:off x="11692179" y="4425941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919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 flipH="1">
            <a:off x="167090" y="1596748"/>
            <a:ext cx="2148606" cy="2166247"/>
          </a:xfrm>
          <a:custGeom>
            <a:avLst/>
            <a:gdLst>
              <a:gd name="T0" fmla="*/ 1356 w 1536"/>
              <a:gd name="T1" fmla="*/ 704 h 1536"/>
              <a:gd name="T2" fmla="*/ 1536 w 1536"/>
              <a:gd name="T3" fmla="*/ 647 h 1536"/>
              <a:gd name="T4" fmla="*/ 1466 w 1536"/>
              <a:gd name="T5" fmla="*/ 427 h 1536"/>
              <a:gd name="T6" fmla="*/ 1287 w 1536"/>
              <a:gd name="T7" fmla="*/ 483 h 1536"/>
              <a:gd name="T8" fmla="*/ 1139 w 1536"/>
              <a:gd name="T9" fmla="*/ 307 h 1536"/>
              <a:gd name="T10" fmla="*/ 1226 w 1536"/>
              <a:gd name="T11" fmla="*/ 140 h 1536"/>
              <a:gd name="T12" fmla="*/ 1021 w 1536"/>
              <a:gd name="T13" fmla="*/ 33 h 1536"/>
              <a:gd name="T14" fmla="*/ 933 w 1536"/>
              <a:gd name="T15" fmla="*/ 200 h 1536"/>
              <a:gd name="T16" fmla="*/ 704 w 1536"/>
              <a:gd name="T17" fmla="*/ 179 h 1536"/>
              <a:gd name="T18" fmla="*/ 647 w 1536"/>
              <a:gd name="T19" fmla="*/ 0 h 1536"/>
              <a:gd name="T20" fmla="*/ 427 w 1536"/>
              <a:gd name="T21" fmla="*/ 69 h 1536"/>
              <a:gd name="T22" fmla="*/ 483 w 1536"/>
              <a:gd name="T23" fmla="*/ 249 h 1536"/>
              <a:gd name="T24" fmla="*/ 307 w 1536"/>
              <a:gd name="T25" fmla="*/ 397 h 1536"/>
              <a:gd name="T26" fmla="*/ 140 w 1536"/>
              <a:gd name="T27" fmla="*/ 310 h 1536"/>
              <a:gd name="T28" fmla="*/ 33 w 1536"/>
              <a:gd name="T29" fmla="*/ 515 h 1536"/>
              <a:gd name="T30" fmla="*/ 200 w 1536"/>
              <a:gd name="T31" fmla="*/ 602 h 1536"/>
              <a:gd name="T32" fmla="*/ 179 w 1536"/>
              <a:gd name="T33" fmla="*/ 831 h 1536"/>
              <a:gd name="T34" fmla="*/ 0 w 1536"/>
              <a:gd name="T35" fmla="*/ 888 h 1536"/>
              <a:gd name="T36" fmla="*/ 69 w 1536"/>
              <a:gd name="T37" fmla="*/ 1109 h 1536"/>
              <a:gd name="T38" fmla="*/ 249 w 1536"/>
              <a:gd name="T39" fmla="*/ 1052 h 1536"/>
              <a:gd name="T40" fmla="*/ 397 w 1536"/>
              <a:gd name="T41" fmla="*/ 1229 h 1536"/>
              <a:gd name="T42" fmla="*/ 310 w 1536"/>
              <a:gd name="T43" fmla="*/ 1396 h 1536"/>
              <a:gd name="T44" fmla="*/ 515 w 1536"/>
              <a:gd name="T45" fmla="*/ 1503 h 1536"/>
              <a:gd name="T46" fmla="*/ 602 w 1536"/>
              <a:gd name="T47" fmla="*/ 1336 h 1536"/>
              <a:gd name="T48" fmla="*/ 831 w 1536"/>
              <a:gd name="T49" fmla="*/ 1356 h 1536"/>
              <a:gd name="T50" fmla="*/ 888 w 1536"/>
              <a:gd name="T51" fmla="*/ 1536 h 1536"/>
              <a:gd name="T52" fmla="*/ 1108 w 1536"/>
              <a:gd name="T53" fmla="*/ 1466 h 1536"/>
              <a:gd name="T54" fmla="*/ 1052 w 1536"/>
              <a:gd name="T55" fmla="*/ 1287 h 1536"/>
              <a:gd name="T56" fmla="*/ 1229 w 1536"/>
              <a:gd name="T57" fmla="*/ 1139 h 1536"/>
              <a:gd name="T58" fmla="*/ 1396 w 1536"/>
              <a:gd name="T59" fmla="*/ 1226 h 1536"/>
              <a:gd name="T60" fmla="*/ 1503 w 1536"/>
              <a:gd name="T61" fmla="*/ 1021 h 1536"/>
              <a:gd name="T62" fmla="*/ 1336 w 1536"/>
              <a:gd name="T63" fmla="*/ 934 h 1536"/>
              <a:gd name="T64" fmla="*/ 1356 w 1536"/>
              <a:gd name="T65" fmla="*/ 704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36" h="1536">
                <a:moveTo>
                  <a:pt x="1356" y="704"/>
                </a:moveTo>
                <a:cubicBezTo>
                  <a:pt x="1536" y="647"/>
                  <a:pt x="1536" y="647"/>
                  <a:pt x="1536" y="647"/>
                </a:cubicBezTo>
                <a:cubicBezTo>
                  <a:pt x="1466" y="427"/>
                  <a:pt x="1466" y="427"/>
                  <a:pt x="1466" y="427"/>
                </a:cubicBezTo>
                <a:cubicBezTo>
                  <a:pt x="1287" y="483"/>
                  <a:pt x="1287" y="483"/>
                  <a:pt x="1287" y="483"/>
                </a:cubicBezTo>
                <a:cubicBezTo>
                  <a:pt x="1249" y="414"/>
                  <a:pt x="1198" y="354"/>
                  <a:pt x="1139" y="307"/>
                </a:cubicBezTo>
                <a:cubicBezTo>
                  <a:pt x="1226" y="140"/>
                  <a:pt x="1226" y="140"/>
                  <a:pt x="1226" y="140"/>
                </a:cubicBezTo>
                <a:cubicBezTo>
                  <a:pt x="1021" y="33"/>
                  <a:pt x="1021" y="33"/>
                  <a:pt x="1021" y="33"/>
                </a:cubicBezTo>
                <a:cubicBezTo>
                  <a:pt x="933" y="200"/>
                  <a:pt x="933" y="200"/>
                  <a:pt x="933" y="200"/>
                </a:cubicBezTo>
                <a:cubicBezTo>
                  <a:pt x="860" y="178"/>
                  <a:pt x="782" y="171"/>
                  <a:pt x="704" y="179"/>
                </a:cubicBezTo>
                <a:cubicBezTo>
                  <a:pt x="647" y="0"/>
                  <a:pt x="647" y="0"/>
                  <a:pt x="647" y="0"/>
                </a:cubicBezTo>
                <a:cubicBezTo>
                  <a:pt x="427" y="69"/>
                  <a:pt x="427" y="69"/>
                  <a:pt x="427" y="69"/>
                </a:cubicBezTo>
                <a:cubicBezTo>
                  <a:pt x="483" y="249"/>
                  <a:pt x="483" y="249"/>
                  <a:pt x="483" y="249"/>
                </a:cubicBezTo>
                <a:cubicBezTo>
                  <a:pt x="414" y="287"/>
                  <a:pt x="354" y="337"/>
                  <a:pt x="307" y="397"/>
                </a:cubicBezTo>
                <a:cubicBezTo>
                  <a:pt x="140" y="310"/>
                  <a:pt x="140" y="310"/>
                  <a:pt x="140" y="310"/>
                </a:cubicBezTo>
                <a:cubicBezTo>
                  <a:pt x="33" y="515"/>
                  <a:pt x="33" y="515"/>
                  <a:pt x="33" y="515"/>
                </a:cubicBezTo>
                <a:cubicBezTo>
                  <a:pt x="200" y="602"/>
                  <a:pt x="200" y="602"/>
                  <a:pt x="200" y="602"/>
                </a:cubicBezTo>
                <a:cubicBezTo>
                  <a:pt x="178" y="675"/>
                  <a:pt x="171" y="753"/>
                  <a:pt x="179" y="831"/>
                </a:cubicBezTo>
                <a:cubicBezTo>
                  <a:pt x="0" y="888"/>
                  <a:pt x="0" y="888"/>
                  <a:pt x="0" y="888"/>
                </a:cubicBezTo>
                <a:cubicBezTo>
                  <a:pt x="69" y="1109"/>
                  <a:pt x="69" y="1109"/>
                  <a:pt x="69" y="1109"/>
                </a:cubicBezTo>
                <a:cubicBezTo>
                  <a:pt x="249" y="1052"/>
                  <a:pt x="249" y="1052"/>
                  <a:pt x="249" y="1052"/>
                </a:cubicBezTo>
                <a:cubicBezTo>
                  <a:pt x="287" y="1121"/>
                  <a:pt x="337" y="1181"/>
                  <a:pt x="397" y="1229"/>
                </a:cubicBezTo>
                <a:cubicBezTo>
                  <a:pt x="310" y="1396"/>
                  <a:pt x="310" y="1396"/>
                  <a:pt x="310" y="1396"/>
                </a:cubicBezTo>
                <a:cubicBezTo>
                  <a:pt x="515" y="1503"/>
                  <a:pt x="515" y="1503"/>
                  <a:pt x="515" y="1503"/>
                </a:cubicBezTo>
                <a:cubicBezTo>
                  <a:pt x="602" y="1336"/>
                  <a:pt x="602" y="1336"/>
                  <a:pt x="602" y="1336"/>
                </a:cubicBezTo>
                <a:cubicBezTo>
                  <a:pt x="675" y="1357"/>
                  <a:pt x="753" y="1365"/>
                  <a:pt x="831" y="1356"/>
                </a:cubicBezTo>
                <a:cubicBezTo>
                  <a:pt x="888" y="1536"/>
                  <a:pt x="888" y="1536"/>
                  <a:pt x="888" y="1536"/>
                </a:cubicBezTo>
                <a:cubicBezTo>
                  <a:pt x="1108" y="1466"/>
                  <a:pt x="1108" y="1466"/>
                  <a:pt x="1108" y="1466"/>
                </a:cubicBezTo>
                <a:cubicBezTo>
                  <a:pt x="1052" y="1287"/>
                  <a:pt x="1052" y="1287"/>
                  <a:pt x="1052" y="1287"/>
                </a:cubicBezTo>
                <a:cubicBezTo>
                  <a:pt x="1121" y="1249"/>
                  <a:pt x="1181" y="1198"/>
                  <a:pt x="1229" y="1139"/>
                </a:cubicBezTo>
                <a:cubicBezTo>
                  <a:pt x="1396" y="1226"/>
                  <a:pt x="1396" y="1226"/>
                  <a:pt x="1396" y="1226"/>
                </a:cubicBezTo>
                <a:cubicBezTo>
                  <a:pt x="1503" y="1021"/>
                  <a:pt x="1503" y="1021"/>
                  <a:pt x="1503" y="1021"/>
                </a:cubicBezTo>
                <a:cubicBezTo>
                  <a:pt x="1336" y="934"/>
                  <a:pt x="1336" y="934"/>
                  <a:pt x="1336" y="934"/>
                </a:cubicBezTo>
                <a:cubicBezTo>
                  <a:pt x="1357" y="860"/>
                  <a:pt x="1364" y="782"/>
                  <a:pt x="1356" y="704"/>
                </a:cubicBezTo>
                <a:close/>
              </a:path>
            </a:pathLst>
          </a:custGeom>
          <a:solidFill>
            <a:srgbClr val="6582A6"/>
          </a:solidFill>
          <a:ln w="25400">
            <a:noFill/>
            <a:round/>
          </a:ln>
          <a:effectLst/>
        </p:spPr>
        <p:txBody>
          <a:bodyPr vert="horz" wrap="square" lIns="82278" tIns="41139" rIns="82278" bIns="41139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>
            <a:off x="2512633" y="818677"/>
            <a:ext cx="1161412" cy="1170946"/>
          </a:xfrm>
          <a:custGeom>
            <a:avLst/>
            <a:gdLst>
              <a:gd name="T0" fmla="*/ 1356 w 1536"/>
              <a:gd name="T1" fmla="*/ 704 h 1536"/>
              <a:gd name="T2" fmla="*/ 1536 w 1536"/>
              <a:gd name="T3" fmla="*/ 647 h 1536"/>
              <a:gd name="T4" fmla="*/ 1466 w 1536"/>
              <a:gd name="T5" fmla="*/ 427 h 1536"/>
              <a:gd name="T6" fmla="*/ 1287 w 1536"/>
              <a:gd name="T7" fmla="*/ 483 h 1536"/>
              <a:gd name="T8" fmla="*/ 1139 w 1536"/>
              <a:gd name="T9" fmla="*/ 307 h 1536"/>
              <a:gd name="T10" fmla="*/ 1226 w 1536"/>
              <a:gd name="T11" fmla="*/ 140 h 1536"/>
              <a:gd name="T12" fmla="*/ 1021 w 1536"/>
              <a:gd name="T13" fmla="*/ 33 h 1536"/>
              <a:gd name="T14" fmla="*/ 933 w 1536"/>
              <a:gd name="T15" fmla="*/ 200 h 1536"/>
              <a:gd name="T16" fmla="*/ 704 w 1536"/>
              <a:gd name="T17" fmla="*/ 179 h 1536"/>
              <a:gd name="T18" fmla="*/ 647 w 1536"/>
              <a:gd name="T19" fmla="*/ 0 h 1536"/>
              <a:gd name="T20" fmla="*/ 427 w 1536"/>
              <a:gd name="T21" fmla="*/ 69 h 1536"/>
              <a:gd name="T22" fmla="*/ 483 w 1536"/>
              <a:gd name="T23" fmla="*/ 249 h 1536"/>
              <a:gd name="T24" fmla="*/ 307 w 1536"/>
              <a:gd name="T25" fmla="*/ 397 h 1536"/>
              <a:gd name="T26" fmla="*/ 140 w 1536"/>
              <a:gd name="T27" fmla="*/ 310 h 1536"/>
              <a:gd name="T28" fmla="*/ 33 w 1536"/>
              <a:gd name="T29" fmla="*/ 515 h 1536"/>
              <a:gd name="T30" fmla="*/ 200 w 1536"/>
              <a:gd name="T31" fmla="*/ 602 h 1536"/>
              <a:gd name="T32" fmla="*/ 179 w 1536"/>
              <a:gd name="T33" fmla="*/ 831 h 1536"/>
              <a:gd name="T34" fmla="*/ 0 w 1536"/>
              <a:gd name="T35" fmla="*/ 888 h 1536"/>
              <a:gd name="T36" fmla="*/ 69 w 1536"/>
              <a:gd name="T37" fmla="*/ 1109 h 1536"/>
              <a:gd name="T38" fmla="*/ 249 w 1536"/>
              <a:gd name="T39" fmla="*/ 1052 h 1536"/>
              <a:gd name="T40" fmla="*/ 397 w 1536"/>
              <a:gd name="T41" fmla="*/ 1229 h 1536"/>
              <a:gd name="T42" fmla="*/ 310 w 1536"/>
              <a:gd name="T43" fmla="*/ 1396 h 1536"/>
              <a:gd name="T44" fmla="*/ 515 w 1536"/>
              <a:gd name="T45" fmla="*/ 1503 h 1536"/>
              <a:gd name="T46" fmla="*/ 602 w 1536"/>
              <a:gd name="T47" fmla="*/ 1336 h 1536"/>
              <a:gd name="T48" fmla="*/ 831 w 1536"/>
              <a:gd name="T49" fmla="*/ 1356 h 1536"/>
              <a:gd name="T50" fmla="*/ 888 w 1536"/>
              <a:gd name="T51" fmla="*/ 1536 h 1536"/>
              <a:gd name="T52" fmla="*/ 1108 w 1536"/>
              <a:gd name="T53" fmla="*/ 1466 h 1536"/>
              <a:gd name="T54" fmla="*/ 1052 w 1536"/>
              <a:gd name="T55" fmla="*/ 1287 h 1536"/>
              <a:gd name="T56" fmla="*/ 1229 w 1536"/>
              <a:gd name="T57" fmla="*/ 1139 h 1536"/>
              <a:gd name="T58" fmla="*/ 1396 w 1536"/>
              <a:gd name="T59" fmla="*/ 1226 h 1536"/>
              <a:gd name="T60" fmla="*/ 1503 w 1536"/>
              <a:gd name="T61" fmla="*/ 1021 h 1536"/>
              <a:gd name="T62" fmla="*/ 1336 w 1536"/>
              <a:gd name="T63" fmla="*/ 934 h 1536"/>
              <a:gd name="T64" fmla="*/ 1356 w 1536"/>
              <a:gd name="T65" fmla="*/ 704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36" h="1536">
                <a:moveTo>
                  <a:pt x="1356" y="704"/>
                </a:moveTo>
                <a:cubicBezTo>
                  <a:pt x="1536" y="647"/>
                  <a:pt x="1536" y="647"/>
                  <a:pt x="1536" y="647"/>
                </a:cubicBezTo>
                <a:cubicBezTo>
                  <a:pt x="1466" y="427"/>
                  <a:pt x="1466" y="427"/>
                  <a:pt x="1466" y="427"/>
                </a:cubicBezTo>
                <a:cubicBezTo>
                  <a:pt x="1287" y="483"/>
                  <a:pt x="1287" y="483"/>
                  <a:pt x="1287" y="483"/>
                </a:cubicBezTo>
                <a:cubicBezTo>
                  <a:pt x="1249" y="414"/>
                  <a:pt x="1198" y="354"/>
                  <a:pt x="1139" y="307"/>
                </a:cubicBezTo>
                <a:cubicBezTo>
                  <a:pt x="1226" y="140"/>
                  <a:pt x="1226" y="140"/>
                  <a:pt x="1226" y="140"/>
                </a:cubicBezTo>
                <a:cubicBezTo>
                  <a:pt x="1021" y="33"/>
                  <a:pt x="1021" y="33"/>
                  <a:pt x="1021" y="33"/>
                </a:cubicBezTo>
                <a:cubicBezTo>
                  <a:pt x="933" y="200"/>
                  <a:pt x="933" y="200"/>
                  <a:pt x="933" y="200"/>
                </a:cubicBezTo>
                <a:cubicBezTo>
                  <a:pt x="860" y="178"/>
                  <a:pt x="782" y="171"/>
                  <a:pt x="704" y="179"/>
                </a:cubicBezTo>
                <a:cubicBezTo>
                  <a:pt x="647" y="0"/>
                  <a:pt x="647" y="0"/>
                  <a:pt x="647" y="0"/>
                </a:cubicBezTo>
                <a:cubicBezTo>
                  <a:pt x="427" y="69"/>
                  <a:pt x="427" y="69"/>
                  <a:pt x="427" y="69"/>
                </a:cubicBezTo>
                <a:cubicBezTo>
                  <a:pt x="483" y="249"/>
                  <a:pt x="483" y="249"/>
                  <a:pt x="483" y="249"/>
                </a:cubicBezTo>
                <a:cubicBezTo>
                  <a:pt x="414" y="287"/>
                  <a:pt x="354" y="337"/>
                  <a:pt x="307" y="397"/>
                </a:cubicBezTo>
                <a:cubicBezTo>
                  <a:pt x="140" y="310"/>
                  <a:pt x="140" y="310"/>
                  <a:pt x="140" y="310"/>
                </a:cubicBezTo>
                <a:cubicBezTo>
                  <a:pt x="33" y="515"/>
                  <a:pt x="33" y="515"/>
                  <a:pt x="33" y="515"/>
                </a:cubicBezTo>
                <a:cubicBezTo>
                  <a:pt x="200" y="602"/>
                  <a:pt x="200" y="602"/>
                  <a:pt x="200" y="602"/>
                </a:cubicBezTo>
                <a:cubicBezTo>
                  <a:pt x="178" y="675"/>
                  <a:pt x="171" y="753"/>
                  <a:pt x="179" y="831"/>
                </a:cubicBezTo>
                <a:cubicBezTo>
                  <a:pt x="0" y="888"/>
                  <a:pt x="0" y="888"/>
                  <a:pt x="0" y="888"/>
                </a:cubicBezTo>
                <a:cubicBezTo>
                  <a:pt x="69" y="1109"/>
                  <a:pt x="69" y="1109"/>
                  <a:pt x="69" y="1109"/>
                </a:cubicBezTo>
                <a:cubicBezTo>
                  <a:pt x="249" y="1052"/>
                  <a:pt x="249" y="1052"/>
                  <a:pt x="249" y="1052"/>
                </a:cubicBezTo>
                <a:cubicBezTo>
                  <a:pt x="287" y="1121"/>
                  <a:pt x="337" y="1181"/>
                  <a:pt x="397" y="1229"/>
                </a:cubicBezTo>
                <a:cubicBezTo>
                  <a:pt x="310" y="1396"/>
                  <a:pt x="310" y="1396"/>
                  <a:pt x="310" y="1396"/>
                </a:cubicBezTo>
                <a:cubicBezTo>
                  <a:pt x="515" y="1503"/>
                  <a:pt x="515" y="1503"/>
                  <a:pt x="515" y="1503"/>
                </a:cubicBezTo>
                <a:cubicBezTo>
                  <a:pt x="602" y="1336"/>
                  <a:pt x="602" y="1336"/>
                  <a:pt x="602" y="1336"/>
                </a:cubicBezTo>
                <a:cubicBezTo>
                  <a:pt x="675" y="1357"/>
                  <a:pt x="753" y="1365"/>
                  <a:pt x="831" y="1356"/>
                </a:cubicBezTo>
                <a:cubicBezTo>
                  <a:pt x="888" y="1536"/>
                  <a:pt x="888" y="1536"/>
                  <a:pt x="888" y="1536"/>
                </a:cubicBezTo>
                <a:cubicBezTo>
                  <a:pt x="1108" y="1466"/>
                  <a:pt x="1108" y="1466"/>
                  <a:pt x="1108" y="1466"/>
                </a:cubicBezTo>
                <a:cubicBezTo>
                  <a:pt x="1052" y="1287"/>
                  <a:pt x="1052" y="1287"/>
                  <a:pt x="1052" y="1287"/>
                </a:cubicBezTo>
                <a:cubicBezTo>
                  <a:pt x="1121" y="1249"/>
                  <a:pt x="1181" y="1198"/>
                  <a:pt x="1229" y="1139"/>
                </a:cubicBezTo>
                <a:cubicBezTo>
                  <a:pt x="1396" y="1226"/>
                  <a:pt x="1396" y="1226"/>
                  <a:pt x="1396" y="1226"/>
                </a:cubicBezTo>
                <a:cubicBezTo>
                  <a:pt x="1503" y="1021"/>
                  <a:pt x="1503" y="1021"/>
                  <a:pt x="1503" y="1021"/>
                </a:cubicBezTo>
                <a:cubicBezTo>
                  <a:pt x="1336" y="934"/>
                  <a:pt x="1336" y="934"/>
                  <a:pt x="1336" y="934"/>
                </a:cubicBezTo>
                <a:cubicBezTo>
                  <a:pt x="1357" y="860"/>
                  <a:pt x="1364" y="782"/>
                  <a:pt x="1356" y="704"/>
                </a:cubicBezTo>
                <a:close/>
              </a:path>
            </a:pathLst>
          </a:custGeom>
          <a:solidFill>
            <a:srgbClr val="826C4A"/>
          </a:solidFill>
          <a:ln w="25400">
            <a:noFill/>
            <a:round/>
          </a:ln>
          <a:effectLst/>
        </p:spPr>
        <p:txBody>
          <a:bodyPr vert="horz" wrap="square" lIns="82278" tIns="41139" rIns="82278" bIns="41139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>
            <a:off x="1873100" y="3363766"/>
            <a:ext cx="1759821" cy="1774269"/>
          </a:xfrm>
          <a:custGeom>
            <a:avLst/>
            <a:gdLst>
              <a:gd name="T0" fmla="*/ 1356 w 1536"/>
              <a:gd name="T1" fmla="*/ 704 h 1536"/>
              <a:gd name="T2" fmla="*/ 1536 w 1536"/>
              <a:gd name="T3" fmla="*/ 647 h 1536"/>
              <a:gd name="T4" fmla="*/ 1466 w 1536"/>
              <a:gd name="T5" fmla="*/ 427 h 1536"/>
              <a:gd name="T6" fmla="*/ 1287 w 1536"/>
              <a:gd name="T7" fmla="*/ 483 h 1536"/>
              <a:gd name="T8" fmla="*/ 1139 w 1536"/>
              <a:gd name="T9" fmla="*/ 307 h 1536"/>
              <a:gd name="T10" fmla="*/ 1226 w 1536"/>
              <a:gd name="T11" fmla="*/ 140 h 1536"/>
              <a:gd name="T12" fmla="*/ 1021 w 1536"/>
              <a:gd name="T13" fmla="*/ 33 h 1536"/>
              <a:gd name="T14" fmla="*/ 933 w 1536"/>
              <a:gd name="T15" fmla="*/ 200 h 1536"/>
              <a:gd name="T16" fmla="*/ 704 w 1536"/>
              <a:gd name="T17" fmla="*/ 179 h 1536"/>
              <a:gd name="T18" fmla="*/ 647 w 1536"/>
              <a:gd name="T19" fmla="*/ 0 h 1536"/>
              <a:gd name="T20" fmla="*/ 427 w 1536"/>
              <a:gd name="T21" fmla="*/ 69 h 1536"/>
              <a:gd name="T22" fmla="*/ 483 w 1536"/>
              <a:gd name="T23" fmla="*/ 249 h 1536"/>
              <a:gd name="T24" fmla="*/ 307 w 1536"/>
              <a:gd name="T25" fmla="*/ 397 h 1536"/>
              <a:gd name="T26" fmla="*/ 140 w 1536"/>
              <a:gd name="T27" fmla="*/ 310 h 1536"/>
              <a:gd name="T28" fmla="*/ 33 w 1536"/>
              <a:gd name="T29" fmla="*/ 515 h 1536"/>
              <a:gd name="T30" fmla="*/ 200 w 1536"/>
              <a:gd name="T31" fmla="*/ 602 h 1536"/>
              <a:gd name="T32" fmla="*/ 179 w 1536"/>
              <a:gd name="T33" fmla="*/ 831 h 1536"/>
              <a:gd name="T34" fmla="*/ 0 w 1536"/>
              <a:gd name="T35" fmla="*/ 888 h 1536"/>
              <a:gd name="T36" fmla="*/ 69 w 1536"/>
              <a:gd name="T37" fmla="*/ 1109 h 1536"/>
              <a:gd name="T38" fmla="*/ 249 w 1536"/>
              <a:gd name="T39" fmla="*/ 1052 h 1536"/>
              <a:gd name="T40" fmla="*/ 397 w 1536"/>
              <a:gd name="T41" fmla="*/ 1229 h 1536"/>
              <a:gd name="T42" fmla="*/ 310 w 1536"/>
              <a:gd name="T43" fmla="*/ 1396 h 1536"/>
              <a:gd name="T44" fmla="*/ 515 w 1536"/>
              <a:gd name="T45" fmla="*/ 1503 h 1536"/>
              <a:gd name="T46" fmla="*/ 602 w 1536"/>
              <a:gd name="T47" fmla="*/ 1336 h 1536"/>
              <a:gd name="T48" fmla="*/ 831 w 1536"/>
              <a:gd name="T49" fmla="*/ 1356 h 1536"/>
              <a:gd name="T50" fmla="*/ 888 w 1536"/>
              <a:gd name="T51" fmla="*/ 1536 h 1536"/>
              <a:gd name="T52" fmla="*/ 1108 w 1536"/>
              <a:gd name="T53" fmla="*/ 1466 h 1536"/>
              <a:gd name="T54" fmla="*/ 1052 w 1536"/>
              <a:gd name="T55" fmla="*/ 1287 h 1536"/>
              <a:gd name="T56" fmla="*/ 1229 w 1536"/>
              <a:gd name="T57" fmla="*/ 1139 h 1536"/>
              <a:gd name="T58" fmla="*/ 1396 w 1536"/>
              <a:gd name="T59" fmla="*/ 1226 h 1536"/>
              <a:gd name="T60" fmla="*/ 1503 w 1536"/>
              <a:gd name="T61" fmla="*/ 1021 h 1536"/>
              <a:gd name="T62" fmla="*/ 1336 w 1536"/>
              <a:gd name="T63" fmla="*/ 934 h 1536"/>
              <a:gd name="T64" fmla="*/ 1356 w 1536"/>
              <a:gd name="T65" fmla="*/ 704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36" h="1536">
                <a:moveTo>
                  <a:pt x="1356" y="704"/>
                </a:moveTo>
                <a:cubicBezTo>
                  <a:pt x="1536" y="647"/>
                  <a:pt x="1536" y="647"/>
                  <a:pt x="1536" y="647"/>
                </a:cubicBezTo>
                <a:cubicBezTo>
                  <a:pt x="1466" y="427"/>
                  <a:pt x="1466" y="427"/>
                  <a:pt x="1466" y="427"/>
                </a:cubicBezTo>
                <a:cubicBezTo>
                  <a:pt x="1287" y="483"/>
                  <a:pt x="1287" y="483"/>
                  <a:pt x="1287" y="483"/>
                </a:cubicBezTo>
                <a:cubicBezTo>
                  <a:pt x="1249" y="414"/>
                  <a:pt x="1198" y="354"/>
                  <a:pt x="1139" y="307"/>
                </a:cubicBezTo>
                <a:cubicBezTo>
                  <a:pt x="1226" y="140"/>
                  <a:pt x="1226" y="140"/>
                  <a:pt x="1226" y="140"/>
                </a:cubicBezTo>
                <a:cubicBezTo>
                  <a:pt x="1021" y="33"/>
                  <a:pt x="1021" y="33"/>
                  <a:pt x="1021" y="33"/>
                </a:cubicBezTo>
                <a:cubicBezTo>
                  <a:pt x="933" y="200"/>
                  <a:pt x="933" y="200"/>
                  <a:pt x="933" y="200"/>
                </a:cubicBezTo>
                <a:cubicBezTo>
                  <a:pt x="860" y="178"/>
                  <a:pt x="782" y="171"/>
                  <a:pt x="704" y="179"/>
                </a:cubicBezTo>
                <a:cubicBezTo>
                  <a:pt x="647" y="0"/>
                  <a:pt x="647" y="0"/>
                  <a:pt x="647" y="0"/>
                </a:cubicBezTo>
                <a:cubicBezTo>
                  <a:pt x="427" y="69"/>
                  <a:pt x="427" y="69"/>
                  <a:pt x="427" y="69"/>
                </a:cubicBezTo>
                <a:cubicBezTo>
                  <a:pt x="483" y="249"/>
                  <a:pt x="483" y="249"/>
                  <a:pt x="483" y="249"/>
                </a:cubicBezTo>
                <a:cubicBezTo>
                  <a:pt x="414" y="287"/>
                  <a:pt x="354" y="337"/>
                  <a:pt x="307" y="397"/>
                </a:cubicBezTo>
                <a:cubicBezTo>
                  <a:pt x="140" y="310"/>
                  <a:pt x="140" y="310"/>
                  <a:pt x="140" y="310"/>
                </a:cubicBezTo>
                <a:cubicBezTo>
                  <a:pt x="33" y="515"/>
                  <a:pt x="33" y="515"/>
                  <a:pt x="33" y="515"/>
                </a:cubicBezTo>
                <a:cubicBezTo>
                  <a:pt x="200" y="602"/>
                  <a:pt x="200" y="602"/>
                  <a:pt x="200" y="602"/>
                </a:cubicBezTo>
                <a:cubicBezTo>
                  <a:pt x="178" y="675"/>
                  <a:pt x="171" y="753"/>
                  <a:pt x="179" y="831"/>
                </a:cubicBezTo>
                <a:cubicBezTo>
                  <a:pt x="0" y="888"/>
                  <a:pt x="0" y="888"/>
                  <a:pt x="0" y="888"/>
                </a:cubicBezTo>
                <a:cubicBezTo>
                  <a:pt x="69" y="1109"/>
                  <a:pt x="69" y="1109"/>
                  <a:pt x="69" y="1109"/>
                </a:cubicBezTo>
                <a:cubicBezTo>
                  <a:pt x="249" y="1052"/>
                  <a:pt x="249" y="1052"/>
                  <a:pt x="249" y="1052"/>
                </a:cubicBezTo>
                <a:cubicBezTo>
                  <a:pt x="287" y="1121"/>
                  <a:pt x="337" y="1181"/>
                  <a:pt x="397" y="1229"/>
                </a:cubicBezTo>
                <a:cubicBezTo>
                  <a:pt x="310" y="1396"/>
                  <a:pt x="310" y="1396"/>
                  <a:pt x="310" y="1396"/>
                </a:cubicBezTo>
                <a:cubicBezTo>
                  <a:pt x="515" y="1503"/>
                  <a:pt x="515" y="1503"/>
                  <a:pt x="515" y="1503"/>
                </a:cubicBezTo>
                <a:cubicBezTo>
                  <a:pt x="602" y="1336"/>
                  <a:pt x="602" y="1336"/>
                  <a:pt x="602" y="1336"/>
                </a:cubicBezTo>
                <a:cubicBezTo>
                  <a:pt x="675" y="1357"/>
                  <a:pt x="753" y="1365"/>
                  <a:pt x="831" y="1356"/>
                </a:cubicBezTo>
                <a:cubicBezTo>
                  <a:pt x="888" y="1536"/>
                  <a:pt x="888" y="1536"/>
                  <a:pt x="888" y="1536"/>
                </a:cubicBezTo>
                <a:cubicBezTo>
                  <a:pt x="1108" y="1466"/>
                  <a:pt x="1108" y="1466"/>
                  <a:pt x="1108" y="1466"/>
                </a:cubicBezTo>
                <a:cubicBezTo>
                  <a:pt x="1052" y="1287"/>
                  <a:pt x="1052" y="1287"/>
                  <a:pt x="1052" y="1287"/>
                </a:cubicBezTo>
                <a:cubicBezTo>
                  <a:pt x="1121" y="1249"/>
                  <a:pt x="1181" y="1198"/>
                  <a:pt x="1229" y="1139"/>
                </a:cubicBezTo>
                <a:cubicBezTo>
                  <a:pt x="1396" y="1226"/>
                  <a:pt x="1396" y="1226"/>
                  <a:pt x="1396" y="1226"/>
                </a:cubicBezTo>
                <a:cubicBezTo>
                  <a:pt x="1503" y="1021"/>
                  <a:pt x="1503" y="1021"/>
                  <a:pt x="1503" y="1021"/>
                </a:cubicBezTo>
                <a:cubicBezTo>
                  <a:pt x="1336" y="934"/>
                  <a:pt x="1336" y="934"/>
                  <a:pt x="1336" y="934"/>
                </a:cubicBezTo>
                <a:cubicBezTo>
                  <a:pt x="1357" y="860"/>
                  <a:pt x="1364" y="782"/>
                  <a:pt x="1356" y="704"/>
                </a:cubicBezTo>
                <a:close/>
              </a:path>
            </a:pathLst>
          </a:custGeom>
          <a:solidFill>
            <a:srgbClr val="FC7284"/>
          </a:solidFill>
          <a:ln w="25400">
            <a:noFill/>
            <a:round/>
          </a:ln>
          <a:effectLst/>
        </p:spPr>
        <p:txBody>
          <a:bodyPr vert="horz" wrap="square" lIns="82278" tIns="41139" rIns="82278" bIns="41139" numCol="1" anchor="t" anchorCtr="0" compatLnSpc="1"/>
          <a:lstStyle/>
          <a:p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15315" y="2291139"/>
            <a:ext cx="114883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内部环境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1706" y="418930"/>
            <a:ext cx="7236447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(1)</a:t>
            </a:r>
            <a:r>
              <a:rPr lang="en-US" altLang="en-US" sz="18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行业的需求分析</a:t>
            </a:r>
            <a:endParaRPr lang="en-US" altLang="en-US" sz="18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对顺丰集团内部条件分析的目的，是评估企业自身拥有资源和能力，分析资源和能力的变化趋势从而把握自身的优势和劣势，这对企业正确制定经战略非常关键。根据供给和需求两方面，具体从下四个重要方面进行分析，即:顺丰集团的</a:t>
            </a:r>
            <a:r>
              <a:rPr lang="en-US" altLang="en-US" sz="1800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经济效益分析、产品实力分析、竞争优势分析、内部管理分析</a:t>
            </a: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。需求指数量是上升还是下降，上升速度有多快，顺丰集团上升而且是快速上升，今后每年增长速度在50%以上，集约化物流年增长速度在25%以上，顺丰集团在质量上有新变化 </a:t>
            </a:r>
            <a:r>
              <a:rPr lang="en-US" altLang="en-US" sz="18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由于大型制造业、连锁商业与跨国采购的急速增长，顺丰集团集约化、一站式的服务将逐步取代粗放式的功能服务</a:t>
            </a: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 </a:t>
            </a:r>
          </a:p>
          <a:p>
            <a:pPr algn="just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05057" y="3837456"/>
            <a:ext cx="732467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(2)</a:t>
            </a:r>
            <a:r>
              <a:rPr lang="en-US" altLang="en-US" sz="18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供给</a:t>
            </a: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——</a:t>
            </a:r>
            <a:r>
              <a:rPr lang="en-US" altLang="en-US" sz="18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竞争对手情况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
</a:t>
            </a: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第三方物流和第四方物流企业大量出现，少数物流企业已完成资本积累，而进入高速扩张时期，国外大型速递企业进入中国的步伐正在加快，承运人如轮船公司与铁路部门正大规模进入物流领域，形成新的供应与竞争能力目前，就国内公司而言，无论是大公司还是小公司，对集约化物流还缺乏经验，但是在货代、仓储、运输等集约化程度较低，对服务要求较低的业务，却形成了一窝蜂而上的</a:t>
            </a:r>
            <a:r>
              <a:rPr lang="en-US" altLang="en-US" sz="1800" u="sng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无序竞争</a:t>
            </a:r>
            <a:r>
              <a:rPr lang="en-US" altLang="en-US" sz="1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，由此导致利润率的持续下降，且有愈演愈烈之势。从供给——</a:t>
            </a:r>
            <a:r>
              <a:rPr lang="en-US" altLang="en-US" sz="1800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竞争对手情况分析，顺丰速运集团有极大的发展潜力优势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704481" y="1066381"/>
            <a:ext cx="796811" cy="675538"/>
            <a:chOff x="3857213" y="4201732"/>
            <a:chExt cx="1100927" cy="933369"/>
          </a:xfrm>
        </p:grpSpPr>
        <p:sp>
          <p:nvSpPr>
            <p:cNvPr id="25" name="椭圆 24"/>
            <p:cNvSpPr/>
            <p:nvPr/>
          </p:nvSpPr>
          <p:spPr>
            <a:xfrm>
              <a:off x="3920075" y="4201732"/>
              <a:ext cx="933369" cy="933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213" y="4221562"/>
              <a:ext cx="1100927" cy="80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73232" y="3756641"/>
            <a:ext cx="1153492" cy="977934"/>
            <a:chOff x="3836296" y="4201734"/>
            <a:chExt cx="1100927" cy="933369"/>
          </a:xfrm>
        </p:grpSpPr>
        <p:sp>
          <p:nvSpPr>
            <p:cNvPr id="31" name="椭圆 30"/>
            <p:cNvSpPr/>
            <p:nvPr/>
          </p:nvSpPr>
          <p:spPr>
            <a:xfrm>
              <a:off x="3920076" y="4201734"/>
              <a:ext cx="933370" cy="93336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651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36296" y="4259104"/>
              <a:ext cx="1100927" cy="793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1470" y="265595"/>
            <a:ext cx="283845" cy="259715"/>
            <a:chOff x="3050307" y="3939558"/>
            <a:chExt cx="315129" cy="288032"/>
          </a:xfrm>
          <a:solidFill>
            <a:srgbClr val="826C4A"/>
          </a:solidFill>
        </p:grpSpPr>
        <p:sp>
          <p:nvSpPr>
            <p:cNvPr id="7" name="燕尾形 6"/>
            <p:cNvSpPr/>
            <p:nvPr/>
          </p:nvSpPr>
          <p:spPr>
            <a:xfrm>
              <a:off x="3050307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85588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12575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任意多边形 64"/>
          <p:cNvSpPr/>
          <p:nvPr/>
        </p:nvSpPr>
        <p:spPr bwMode="auto">
          <a:xfrm>
            <a:off x="0" y="1684828"/>
            <a:ext cx="7559675" cy="3992562"/>
          </a:xfrm>
          <a:custGeom>
            <a:avLst/>
            <a:gdLst>
              <a:gd name="T0" fmla="*/ 0 w 7559899"/>
              <a:gd name="T1" fmla="*/ 0 h 3992450"/>
              <a:gd name="T2" fmla="*/ 7559227 w 7559899"/>
              <a:gd name="T3" fmla="*/ 0 h 3992450"/>
              <a:gd name="T4" fmla="*/ 7559227 w 7559899"/>
              <a:gd name="T5" fmla="*/ 8820 h 3992450"/>
              <a:gd name="T6" fmla="*/ 7550408 w 7559899"/>
              <a:gd name="T7" fmla="*/ 1 h 3992450"/>
              <a:gd name="T8" fmla="*/ 7124622 w 7559899"/>
              <a:gd name="T9" fmla="*/ 425863 h 3992450"/>
              <a:gd name="T10" fmla="*/ 7550408 w 7559899"/>
              <a:gd name="T11" fmla="*/ 851723 h 3992450"/>
              <a:gd name="T12" fmla="*/ 7559227 w 7559899"/>
              <a:gd name="T13" fmla="*/ 842904 h 3992450"/>
              <a:gd name="T14" fmla="*/ 7559227 w 7559899"/>
              <a:gd name="T15" fmla="*/ 1063649 h 3992450"/>
              <a:gd name="T16" fmla="*/ 7550409 w 7559899"/>
              <a:gd name="T17" fmla="*/ 1054831 h 3992450"/>
              <a:gd name="T18" fmla="*/ 7124623 w 7559899"/>
              <a:gd name="T19" fmla="*/ 1480692 h 3992450"/>
              <a:gd name="T20" fmla="*/ 7550409 w 7559899"/>
              <a:gd name="T21" fmla="*/ 1906552 h 3992450"/>
              <a:gd name="T22" fmla="*/ 7559227 w 7559899"/>
              <a:gd name="T23" fmla="*/ 1897734 h 3992450"/>
              <a:gd name="T24" fmla="*/ 7559227 w 7559899"/>
              <a:gd name="T25" fmla="*/ 2106678 h 3992450"/>
              <a:gd name="T26" fmla="*/ 7550410 w 7559899"/>
              <a:gd name="T27" fmla="*/ 2097859 h 3992450"/>
              <a:gd name="T28" fmla="*/ 7124624 w 7559899"/>
              <a:gd name="T29" fmla="*/ 2523720 h 3992450"/>
              <a:gd name="T30" fmla="*/ 7550410 w 7559899"/>
              <a:gd name="T31" fmla="*/ 2949582 h 3992450"/>
              <a:gd name="T32" fmla="*/ 7559227 w 7559899"/>
              <a:gd name="T33" fmla="*/ 2940764 h 3992450"/>
              <a:gd name="T34" fmla="*/ 7559227 w 7559899"/>
              <a:gd name="T35" fmla="*/ 3149706 h 3992450"/>
              <a:gd name="T36" fmla="*/ 7550410 w 7559899"/>
              <a:gd name="T37" fmla="*/ 3140889 h 3992450"/>
              <a:gd name="T38" fmla="*/ 7124624 w 7559899"/>
              <a:gd name="T39" fmla="*/ 3566750 h 3992450"/>
              <a:gd name="T40" fmla="*/ 7550410 w 7559899"/>
              <a:gd name="T41" fmla="*/ 3992612 h 3992450"/>
              <a:gd name="T42" fmla="*/ 7559227 w 7559899"/>
              <a:gd name="T43" fmla="*/ 3983795 h 3992450"/>
              <a:gd name="T44" fmla="*/ 7559227 w 7559899"/>
              <a:gd name="T45" fmla="*/ 3992788 h 3992450"/>
              <a:gd name="T46" fmla="*/ 0 w 7559899"/>
              <a:gd name="T47" fmla="*/ 3992788 h 3992450"/>
              <a:gd name="T48" fmla="*/ 0 w 7559899"/>
              <a:gd name="T49" fmla="*/ 0 h 39924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559899" h="3992450">
                <a:moveTo>
                  <a:pt x="0" y="0"/>
                </a:moveTo>
                <a:lnTo>
                  <a:pt x="7559899" y="0"/>
                </a:lnTo>
                <a:lnTo>
                  <a:pt x="7559899" y="8820"/>
                </a:lnTo>
                <a:lnTo>
                  <a:pt x="7551080" y="1"/>
                </a:lnTo>
                <a:lnTo>
                  <a:pt x="7125255" y="425827"/>
                </a:lnTo>
                <a:lnTo>
                  <a:pt x="7551080" y="851651"/>
                </a:lnTo>
                <a:lnTo>
                  <a:pt x="7559899" y="842832"/>
                </a:lnTo>
                <a:lnTo>
                  <a:pt x="7559899" y="1063559"/>
                </a:lnTo>
                <a:lnTo>
                  <a:pt x="7551081" y="1054741"/>
                </a:lnTo>
                <a:lnTo>
                  <a:pt x="7125256" y="1480566"/>
                </a:lnTo>
                <a:lnTo>
                  <a:pt x="7551081" y="1906391"/>
                </a:lnTo>
                <a:lnTo>
                  <a:pt x="7559899" y="1897573"/>
                </a:lnTo>
                <a:lnTo>
                  <a:pt x="7559899" y="2106499"/>
                </a:lnTo>
                <a:lnTo>
                  <a:pt x="7551082" y="2097682"/>
                </a:lnTo>
                <a:lnTo>
                  <a:pt x="7125257" y="2523507"/>
                </a:lnTo>
                <a:lnTo>
                  <a:pt x="7551082" y="2949333"/>
                </a:lnTo>
                <a:lnTo>
                  <a:pt x="7559899" y="2940516"/>
                </a:lnTo>
                <a:lnTo>
                  <a:pt x="7559899" y="3149440"/>
                </a:lnTo>
                <a:lnTo>
                  <a:pt x="7551082" y="3140623"/>
                </a:lnTo>
                <a:lnTo>
                  <a:pt x="7125257" y="3566448"/>
                </a:lnTo>
                <a:lnTo>
                  <a:pt x="7551082" y="3992274"/>
                </a:lnTo>
                <a:lnTo>
                  <a:pt x="7559899" y="3983457"/>
                </a:lnTo>
                <a:lnTo>
                  <a:pt x="7559899" y="3992450"/>
                </a:lnTo>
                <a:lnTo>
                  <a:pt x="0" y="3992450"/>
                </a:lnTo>
                <a:lnTo>
                  <a:pt x="0" y="0"/>
                </a:lnTo>
                <a:close/>
              </a:path>
            </a:pathLst>
          </a:custGeom>
          <a:solidFill>
            <a:srgbClr val="6582A6"/>
          </a:solidFill>
          <a:ln>
            <a:noFill/>
          </a:ln>
        </p:spPr>
        <p:txBody>
          <a:bodyPr anchor="ctr"/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13613" y="1851515"/>
            <a:ext cx="522287" cy="522288"/>
            <a:chOff x="7313613" y="1851515"/>
            <a:chExt cx="522287" cy="522288"/>
          </a:xfrm>
        </p:grpSpPr>
        <p:sp>
          <p:nvSpPr>
            <p:cNvPr id="189" name="矩形 68"/>
            <p:cNvSpPr>
              <a:spLocks noChangeArrowheads="1"/>
            </p:cNvSpPr>
            <p:nvPr/>
          </p:nvSpPr>
          <p:spPr bwMode="auto">
            <a:xfrm rot="2700000">
              <a:off x="7313613" y="1851515"/>
              <a:ext cx="522288" cy="522287"/>
            </a:xfrm>
            <a:prstGeom prst="rect">
              <a:avLst/>
            </a:prstGeom>
            <a:solidFill>
              <a:srgbClr val="6582A6"/>
            </a:solidFill>
            <a:ln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1" name="图片 7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288" y="1942003"/>
              <a:ext cx="358775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315200" y="2907203"/>
            <a:ext cx="523875" cy="522287"/>
            <a:chOff x="7315200" y="2907203"/>
            <a:chExt cx="523875" cy="522287"/>
          </a:xfrm>
        </p:grpSpPr>
        <p:sp>
          <p:nvSpPr>
            <p:cNvPr id="186" name="矩形 65"/>
            <p:cNvSpPr>
              <a:spLocks noChangeArrowheads="1"/>
            </p:cNvSpPr>
            <p:nvPr/>
          </p:nvSpPr>
          <p:spPr bwMode="auto">
            <a:xfrm rot="2700000">
              <a:off x="7315994" y="2906409"/>
              <a:ext cx="522287" cy="523875"/>
            </a:xfrm>
            <a:prstGeom prst="rect">
              <a:avLst/>
            </a:prstGeom>
            <a:solidFill>
              <a:srgbClr val="FC7284"/>
            </a:solidFill>
            <a:ln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2" name="图片 7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638" y="3007215"/>
              <a:ext cx="3365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5" name="组合 344"/>
          <p:cNvGrpSpPr/>
          <p:nvPr/>
        </p:nvGrpSpPr>
        <p:grpSpPr>
          <a:xfrm>
            <a:off x="7313613" y="4988415"/>
            <a:ext cx="522287" cy="522288"/>
            <a:chOff x="7313613" y="4988415"/>
            <a:chExt cx="522287" cy="522288"/>
          </a:xfrm>
        </p:grpSpPr>
        <p:sp>
          <p:nvSpPr>
            <p:cNvPr id="188" name="矩形 67"/>
            <p:cNvSpPr>
              <a:spLocks noChangeArrowheads="1"/>
            </p:cNvSpPr>
            <p:nvPr/>
          </p:nvSpPr>
          <p:spPr bwMode="auto">
            <a:xfrm rot="2700000">
              <a:off x="7313613" y="4988415"/>
              <a:ext cx="522288" cy="522287"/>
            </a:xfrm>
            <a:prstGeom prst="rect">
              <a:avLst/>
            </a:prstGeom>
            <a:solidFill>
              <a:srgbClr val="FC7284"/>
            </a:solidFill>
            <a:ln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3" name="图片 7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763" y="5064615"/>
              <a:ext cx="3683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4" name="组合 343"/>
          <p:cNvGrpSpPr/>
          <p:nvPr/>
        </p:nvGrpSpPr>
        <p:grpSpPr>
          <a:xfrm>
            <a:off x="7315200" y="3953365"/>
            <a:ext cx="523875" cy="522288"/>
            <a:chOff x="7315200" y="3953365"/>
            <a:chExt cx="523875" cy="522288"/>
          </a:xfrm>
        </p:grpSpPr>
        <p:sp>
          <p:nvSpPr>
            <p:cNvPr id="187" name="矩形 66"/>
            <p:cNvSpPr>
              <a:spLocks noChangeArrowheads="1"/>
            </p:cNvSpPr>
            <p:nvPr/>
          </p:nvSpPr>
          <p:spPr bwMode="auto">
            <a:xfrm rot="2700000">
              <a:off x="7315994" y="3952571"/>
              <a:ext cx="522288" cy="523875"/>
            </a:xfrm>
            <a:prstGeom prst="rect">
              <a:avLst/>
            </a:prstGeom>
            <a:solidFill>
              <a:srgbClr val="6582A6"/>
            </a:solidFill>
            <a:ln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94" name="图片 7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75" y="4051790"/>
              <a:ext cx="35718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5" name="文本框 74"/>
          <p:cNvSpPr txBox="1">
            <a:spLocks noChangeArrowheads="1"/>
          </p:cNvSpPr>
          <p:nvPr/>
        </p:nvSpPr>
        <p:spPr bwMode="auto">
          <a:xfrm>
            <a:off x="3679048" y="2586143"/>
            <a:ext cx="35201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外部环境竞争优势</a:t>
            </a:r>
          </a:p>
        </p:txBody>
      </p:sp>
      <p:sp>
        <p:nvSpPr>
          <p:cNvPr id="196" name="矩形 75"/>
          <p:cNvSpPr>
            <a:spLocks noChangeArrowheads="1"/>
          </p:cNvSpPr>
          <p:nvPr/>
        </p:nvSpPr>
        <p:spPr bwMode="auto">
          <a:xfrm>
            <a:off x="7991475" y="5218873"/>
            <a:ext cx="38687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现代物流技术的广泛应用。顺丰的信息化基础相对于其他一般的物流企业是好的，会更加有竞争优势。</a:t>
            </a:r>
            <a:b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矩形 76"/>
          <p:cNvSpPr>
            <a:spLocks noChangeArrowheads="1"/>
          </p:cNvSpPr>
          <p:nvPr/>
        </p:nvSpPr>
        <p:spPr bwMode="auto">
          <a:xfrm>
            <a:off x="4085096" y="3200370"/>
            <a:ext cx="30406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PEST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b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PEST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分别代表四类影响企业战略制定因素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政治的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(Political)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、经济的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(Economical)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、社会的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(Social)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、技术的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(Technical)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PEST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分析是指影响企业或行业的各种宏观环境因素。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8" name="文本框 77"/>
          <p:cNvSpPr txBox="1">
            <a:spLocks noChangeArrowheads="1"/>
          </p:cNvSpPr>
          <p:nvPr/>
        </p:nvSpPr>
        <p:spPr bwMode="auto">
          <a:xfrm>
            <a:off x="7977188" y="1635886"/>
            <a:ext cx="1849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政治因素</a:t>
            </a:r>
          </a:p>
        </p:txBody>
      </p:sp>
      <p:sp>
        <p:nvSpPr>
          <p:cNvPr id="199" name="文本框 78"/>
          <p:cNvSpPr txBox="1">
            <a:spLocks noChangeArrowheads="1"/>
          </p:cNvSpPr>
          <p:nvPr/>
        </p:nvSpPr>
        <p:spPr bwMode="auto">
          <a:xfrm>
            <a:off x="7982828" y="3751759"/>
            <a:ext cx="1847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行业环境</a:t>
            </a:r>
          </a:p>
        </p:txBody>
      </p:sp>
      <p:sp>
        <p:nvSpPr>
          <p:cNvPr id="200" name="文本框 79"/>
          <p:cNvSpPr txBox="1">
            <a:spLocks noChangeArrowheads="1"/>
          </p:cNvSpPr>
          <p:nvPr/>
        </p:nvSpPr>
        <p:spPr bwMode="auto">
          <a:xfrm>
            <a:off x="7943850" y="2697923"/>
            <a:ext cx="1849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经济因素</a:t>
            </a:r>
          </a:p>
        </p:txBody>
      </p:sp>
      <p:sp>
        <p:nvSpPr>
          <p:cNvPr id="201" name="文本框 80"/>
          <p:cNvSpPr txBox="1">
            <a:spLocks noChangeArrowheads="1"/>
          </p:cNvSpPr>
          <p:nvPr/>
        </p:nvSpPr>
        <p:spPr bwMode="auto">
          <a:xfrm>
            <a:off x="7979008" y="4891536"/>
            <a:ext cx="18478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技术环境</a:t>
            </a:r>
          </a:p>
        </p:txBody>
      </p:sp>
      <p:sp>
        <p:nvSpPr>
          <p:cNvPr id="202" name="矩形 81"/>
          <p:cNvSpPr>
            <a:spLocks noChangeArrowheads="1"/>
          </p:cNvSpPr>
          <p:nvPr/>
        </p:nvSpPr>
        <p:spPr bwMode="auto">
          <a:xfrm>
            <a:off x="7999413" y="3097973"/>
            <a:ext cx="38687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随着行业发展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国有快递企业受到冲击，发展空间更加广阔。电子商务日益发展，配送市场潜力巨大，运输需求大量增加</a:t>
            </a:r>
          </a:p>
        </p:txBody>
      </p:sp>
      <p:sp>
        <p:nvSpPr>
          <p:cNvPr id="203" name="矩形 82"/>
          <p:cNvSpPr>
            <a:spLocks noChangeArrowheads="1"/>
          </p:cNvSpPr>
          <p:nvPr/>
        </p:nvSpPr>
        <p:spPr bwMode="auto">
          <a:xfrm>
            <a:off x="7981950" y="4160011"/>
            <a:ext cx="386873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行业环境主要从两个方面影响顺丰集团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产业环境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是夕阳还是朝阳，对于物流业而言是朝阳产业。</a:t>
            </a:r>
            <a:endParaRPr lang="en-US" altLang="zh-CN" sz="1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技术预测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本行业技术的重大变动，信息技术的广泛使用，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" name="矩形 83"/>
          <p:cNvSpPr>
            <a:spLocks noChangeArrowheads="1"/>
          </p:cNvSpPr>
          <p:nvPr/>
        </p:nvSpPr>
        <p:spPr bwMode="auto">
          <a:xfrm>
            <a:off x="7981950" y="2030378"/>
            <a:ext cx="38687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国家支持快递行业的大力发展，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2009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10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日新邮政法的实施，明确了民营快递公司的服务范围和法律责任。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5" name="Group 189"/>
          <p:cNvGrpSpPr/>
          <p:nvPr/>
        </p:nvGrpSpPr>
        <p:grpSpPr>
          <a:xfrm>
            <a:off x="-309044" y="3290242"/>
            <a:ext cx="4414983" cy="2407409"/>
            <a:chOff x="500034" y="3143254"/>
            <a:chExt cx="4035448" cy="2188202"/>
          </a:xfrm>
        </p:grpSpPr>
        <p:grpSp>
          <p:nvGrpSpPr>
            <p:cNvPr id="206" name="Group 99"/>
            <p:cNvGrpSpPr/>
            <p:nvPr/>
          </p:nvGrpSpPr>
          <p:grpSpPr>
            <a:xfrm>
              <a:off x="500034" y="3143254"/>
              <a:ext cx="2741458" cy="2188202"/>
              <a:chOff x="500034" y="3143254"/>
              <a:chExt cx="2741458" cy="2188202"/>
            </a:xfrm>
          </p:grpSpPr>
          <p:sp>
            <p:nvSpPr>
              <p:cNvPr id="291" name="Freeform 151"/>
              <p:cNvSpPr/>
              <p:nvPr/>
            </p:nvSpPr>
            <p:spPr bwMode="auto">
              <a:xfrm>
                <a:off x="2606665" y="4494477"/>
                <a:ext cx="457501" cy="583403"/>
              </a:xfrm>
              <a:custGeom>
                <a:avLst/>
                <a:gdLst/>
                <a:ahLst/>
                <a:cxnLst>
                  <a:cxn ang="0">
                    <a:pos x="193" y="658"/>
                  </a:cxn>
                  <a:cxn ang="0">
                    <a:pos x="515" y="555"/>
                  </a:cxn>
                  <a:cxn ang="0">
                    <a:pos x="434" y="302"/>
                  </a:cxn>
                  <a:cxn ang="0">
                    <a:pos x="449" y="0"/>
                  </a:cxn>
                  <a:cxn ang="0">
                    <a:pos x="0" y="48"/>
                  </a:cxn>
                  <a:cxn ang="0">
                    <a:pos x="193" y="658"/>
                  </a:cxn>
                </a:cxnLst>
                <a:rect l="0" t="0" r="r" b="b"/>
                <a:pathLst>
                  <a:path w="515" h="658">
                    <a:moveTo>
                      <a:pt x="193" y="658"/>
                    </a:moveTo>
                    <a:lnTo>
                      <a:pt x="515" y="555"/>
                    </a:lnTo>
                    <a:lnTo>
                      <a:pt x="434" y="302"/>
                    </a:lnTo>
                    <a:lnTo>
                      <a:pt x="449" y="0"/>
                    </a:lnTo>
                    <a:lnTo>
                      <a:pt x="0" y="48"/>
                    </a:lnTo>
                    <a:lnTo>
                      <a:pt x="193" y="658"/>
                    </a:lnTo>
                    <a:close/>
                  </a:path>
                </a:pathLst>
              </a:custGeom>
              <a:solidFill>
                <a:srgbClr val="FFD7B7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2" name="Freeform 152"/>
              <p:cNvSpPr/>
              <p:nvPr/>
            </p:nvSpPr>
            <p:spPr bwMode="auto">
              <a:xfrm>
                <a:off x="2672275" y="4154011"/>
                <a:ext cx="377705" cy="897269"/>
              </a:xfrm>
              <a:custGeom>
                <a:avLst/>
                <a:gdLst/>
                <a:ahLst/>
                <a:cxnLst>
                  <a:cxn ang="0">
                    <a:pos x="302" y="139"/>
                  </a:cxn>
                  <a:cxn ang="0">
                    <a:pos x="317" y="140"/>
                  </a:cxn>
                  <a:cxn ang="0">
                    <a:pos x="346" y="150"/>
                  </a:cxn>
                  <a:cxn ang="0">
                    <a:pos x="367" y="169"/>
                  </a:cxn>
                  <a:cxn ang="0">
                    <a:pos x="380" y="195"/>
                  </a:cxn>
                  <a:cxn ang="0">
                    <a:pos x="425" y="805"/>
                  </a:cxn>
                  <a:cxn ang="0">
                    <a:pos x="425" y="819"/>
                  </a:cxn>
                  <a:cxn ang="0">
                    <a:pos x="415" y="846"/>
                  </a:cxn>
                  <a:cxn ang="0">
                    <a:pos x="396" y="869"/>
                  </a:cxn>
                  <a:cxn ang="0">
                    <a:pos x="370" y="882"/>
                  </a:cxn>
                  <a:cxn ang="0">
                    <a:pos x="354" y="883"/>
                  </a:cxn>
                  <a:cxn ang="0">
                    <a:pos x="343" y="883"/>
                  </a:cxn>
                  <a:cxn ang="0">
                    <a:pos x="346" y="928"/>
                  </a:cxn>
                  <a:cxn ang="0">
                    <a:pos x="341" y="959"/>
                  </a:cxn>
                  <a:cxn ang="0">
                    <a:pos x="326" y="986"/>
                  </a:cxn>
                  <a:cxn ang="0">
                    <a:pos x="302" y="1004"/>
                  </a:cxn>
                  <a:cxn ang="0">
                    <a:pos x="272" y="1012"/>
                  </a:cxn>
                  <a:cxn ang="0">
                    <a:pos x="272" y="1012"/>
                  </a:cxn>
                  <a:cxn ang="0">
                    <a:pos x="249" y="1010"/>
                  </a:cxn>
                  <a:cxn ang="0">
                    <a:pos x="230" y="1002"/>
                  </a:cxn>
                  <a:cxn ang="0">
                    <a:pos x="212" y="991"/>
                  </a:cxn>
                  <a:cxn ang="0">
                    <a:pos x="199" y="973"/>
                  </a:cxn>
                  <a:cxn ang="0">
                    <a:pos x="188" y="982"/>
                  </a:cxn>
                  <a:cxn ang="0">
                    <a:pos x="164" y="993"/>
                  </a:cxn>
                  <a:cxn ang="0">
                    <a:pos x="149" y="994"/>
                  </a:cxn>
                  <a:cxn ang="0">
                    <a:pos x="132" y="994"/>
                  </a:cxn>
                  <a:cxn ang="0">
                    <a:pos x="101" y="983"/>
                  </a:cxn>
                  <a:cxn ang="0">
                    <a:pos x="77" y="961"/>
                  </a:cxn>
                  <a:cxn ang="0">
                    <a:pos x="61" y="932"/>
                  </a:cxn>
                  <a:cxn ang="0">
                    <a:pos x="0" y="90"/>
                  </a:cxn>
                  <a:cxn ang="0">
                    <a:pos x="0" y="74"/>
                  </a:cxn>
                  <a:cxn ang="0">
                    <a:pos x="11" y="42"/>
                  </a:cxn>
                  <a:cxn ang="0">
                    <a:pos x="32" y="18"/>
                  </a:cxn>
                  <a:cxn ang="0">
                    <a:pos x="63" y="3"/>
                  </a:cxn>
                  <a:cxn ang="0">
                    <a:pos x="79" y="0"/>
                  </a:cxn>
                  <a:cxn ang="0">
                    <a:pos x="95" y="2"/>
                  </a:cxn>
                  <a:cxn ang="0">
                    <a:pos x="125" y="11"/>
                  </a:cxn>
                  <a:cxn ang="0">
                    <a:pos x="149" y="31"/>
                  </a:cxn>
                  <a:cxn ang="0">
                    <a:pos x="166" y="58"/>
                  </a:cxn>
                  <a:cxn ang="0">
                    <a:pos x="169" y="74"/>
                  </a:cxn>
                  <a:cxn ang="0">
                    <a:pos x="186" y="66"/>
                  </a:cxn>
                  <a:cxn ang="0">
                    <a:pos x="204" y="63"/>
                  </a:cxn>
                  <a:cxn ang="0">
                    <a:pos x="204" y="63"/>
                  </a:cxn>
                  <a:cxn ang="0">
                    <a:pos x="235" y="68"/>
                  </a:cxn>
                  <a:cxn ang="0">
                    <a:pos x="262" y="82"/>
                  </a:cxn>
                  <a:cxn ang="0">
                    <a:pos x="280" y="106"/>
                  </a:cxn>
                  <a:cxn ang="0">
                    <a:pos x="288" y="137"/>
                  </a:cxn>
                  <a:cxn ang="0">
                    <a:pos x="288" y="142"/>
                  </a:cxn>
                  <a:cxn ang="0">
                    <a:pos x="302" y="139"/>
                  </a:cxn>
                </a:cxnLst>
                <a:rect l="0" t="0" r="r" b="b"/>
                <a:pathLst>
                  <a:path w="425" h="1012">
                    <a:moveTo>
                      <a:pt x="302" y="139"/>
                    </a:moveTo>
                    <a:lnTo>
                      <a:pt x="302" y="139"/>
                    </a:lnTo>
                    <a:lnTo>
                      <a:pt x="302" y="139"/>
                    </a:lnTo>
                    <a:lnTo>
                      <a:pt x="317" y="140"/>
                    </a:lnTo>
                    <a:lnTo>
                      <a:pt x="331" y="143"/>
                    </a:lnTo>
                    <a:lnTo>
                      <a:pt x="346" y="150"/>
                    </a:lnTo>
                    <a:lnTo>
                      <a:pt x="357" y="158"/>
                    </a:lnTo>
                    <a:lnTo>
                      <a:pt x="367" y="169"/>
                    </a:lnTo>
                    <a:lnTo>
                      <a:pt x="375" y="180"/>
                    </a:lnTo>
                    <a:lnTo>
                      <a:pt x="380" y="195"/>
                    </a:lnTo>
                    <a:lnTo>
                      <a:pt x="383" y="209"/>
                    </a:lnTo>
                    <a:lnTo>
                      <a:pt x="425" y="805"/>
                    </a:lnTo>
                    <a:lnTo>
                      <a:pt x="425" y="805"/>
                    </a:lnTo>
                    <a:lnTo>
                      <a:pt x="425" y="819"/>
                    </a:lnTo>
                    <a:lnTo>
                      <a:pt x="421" y="834"/>
                    </a:lnTo>
                    <a:lnTo>
                      <a:pt x="415" y="846"/>
                    </a:lnTo>
                    <a:lnTo>
                      <a:pt x="407" y="859"/>
                    </a:lnTo>
                    <a:lnTo>
                      <a:pt x="396" y="869"/>
                    </a:lnTo>
                    <a:lnTo>
                      <a:pt x="383" y="877"/>
                    </a:lnTo>
                    <a:lnTo>
                      <a:pt x="370" y="882"/>
                    </a:lnTo>
                    <a:lnTo>
                      <a:pt x="354" y="883"/>
                    </a:lnTo>
                    <a:lnTo>
                      <a:pt x="354" y="883"/>
                    </a:lnTo>
                    <a:lnTo>
                      <a:pt x="354" y="883"/>
                    </a:lnTo>
                    <a:lnTo>
                      <a:pt x="343" y="883"/>
                    </a:lnTo>
                    <a:lnTo>
                      <a:pt x="346" y="928"/>
                    </a:lnTo>
                    <a:lnTo>
                      <a:pt x="346" y="928"/>
                    </a:lnTo>
                    <a:lnTo>
                      <a:pt x="346" y="945"/>
                    </a:lnTo>
                    <a:lnTo>
                      <a:pt x="341" y="959"/>
                    </a:lnTo>
                    <a:lnTo>
                      <a:pt x="334" y="973"/>
                    </a:lnTo>
                    <a:lnTo>
                      <a:pt x="326" y="986"/>
                    </a:lnTo>
                    <a:lnTo>
                      <a:pt x="315" y="996"/>
                    </a:lnTo>
                    <a:lnTo>
                      <a:pt x="302" y="1004"/>
                    </a:lnTo>
                    <a:lnTo>
                      <a:pt x="288" y="1009"/>
                    </a:lnTo>
                    <a:lnTo>
                      <a:pt x="272" y="1012"/>
                    </a:lnTo>
                    <a:lnTo>
                      <a:pt x="272" y="1012"/>
                    </a:lnTo>
                    <a:lnTo>
                      <a:pt x="272" y="1012"/>
                    </a:lnTo>
                    <a:lnTo>
                      <a:pt x="260" y="1012"/>
                    </a:lnTo>
                    <a:lnTo>
                      <a:pt x="249" y="1010"/>
                    </a:lnTo>
                    <a:lnTo>
                      <a:pt x="240" y="1007"/>
                    </a:lnTo>
                    <a:lnTo>
                      <a:pt x="230" y="1002"/>
                    </a:lnTo>
                    <a:lnTo>
                      <a:pt x="220" y="998"/>
                    </a:lnTo>
                    <a:lnTo>
                      <a:pt x="212" y="991"/>
                    </a:lnTo>
                    <a:lnTo>
                      <a:pt x="206" y="983"/>
                    </a:lnTo>
                    <a:lnTo>
                      <a:pt x="199" y="973"/>
                    </a:lnTo>
                    <a:lnTo>
                      <a:pt x="199" y="973"/>
                    </a:lnTo>
                    <a:lnTo>
                      <a:pt x="188" y="982"/>
                    </a:lnTo>
                    <a:lnTo>
                      <a:pt x="177" y="988"/>
                    </a:lnTo>
                    <a:lnTo>
                      <a:pt x="164" y="993"/>
                    </a:lnTo>
                    <a:lnTo>
                      <a:pt x="149" y="994"/>
                    </a:lnTo>
                    <a:lnTo>
                      <a:pt x="149" y="994"/>
                    </a:lnTo>
                    <a:lnTo>
                      <a:pt x="149" y="994"/>
                    </a:lnTo>
                    <a:lnTo>
                      <a:pt x="132" y="994"/>
                    </a:lnTo>
                    <a:lnTo>
                      <a:pt x="116" y="990"/>
                    </a:lnTo>
                    <a:lnTo>
                      <a:pt x="101" y="983"/>
                    </a:lnTo>
                    <a:lnTo>
                      <a:pt x="88" y="973"/>
                    </a:lnTo>
                    <a:lnTo>
                      <a:pt x="77" y="961"/>
                    </a:lnTo>
                    <a:lnTo>
                      <a:pt x="67" y="948"/>
                    </a:lnTo>
                    <a:lnTo>
                      <a:pt x="61" y="932"/>
                    </a:lnTo>
                    <a:lnTo>
                      <a:pt x="59" y="914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0" y="74"/>
                    </a:lnTo>
                    <a:lnTo>
                      <a:pt x="3" y="58"/>
                    </a:lnTo>
                    <a:lnTo>
                      <a:pt x="11" y="42"/>
                    </a:lnTo>
                    <a:lnTo>
                      <a:pt x="21" y="29"/>
                    </a:lnTo>
                    <a:lnTo>
                      <a:pt x="32" y="18"/>
                    </a:lnTo>
                    <a:lnTo>
                      <a:pt x="47" y="10"/>
                    </a:lnTo>
                    <a:lnTo>
                      <a:pt x="63" y="3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95" y="2"/>
                    </a:lnTo>
                    <a:lnTo>
                      <a:pt x="111" y="5"/>
                    </a:lnTo>
                    <a:lnTo>
                      <a:pt x="125" y="11"/>
                    </a:lnTo>
                    <a:lnTo>
                      <a:pt x="138" y="19"/>
                    </a:lnTo>
                    <a:lnTo>
                      <a:pt x="149" y="31"/>
                    </a:lnTo>
                    <a:lnTo>
                      <a:pt x="159" y="44"/>
                    </a:lnTo>
                    <a:lnTo>
                      <a:pt x="166" y="58"/>
                    </a:lnTo>
                    <a:lnTo>
                      <a:pt x="169" y="74"/>
                    </a:lnTo>
                    <a:lnTo>
                      <a:pt x="169" y="74"/>
                    </a:lnTo>
                    <a:lnTo>
                      <a:pt x="177" y="69"/>
                    </a:lnTo>
                    <a:lnTo>
                      <a:pt x="186" y="66"/>
                    </a:lnTo>
                    <a:lnTo>
                      <a:pt x="195" y="65"/>
                    </a:lnTo>
                    <a:lnTo>
                      <a:pt x="204" y="63"/>
                    </a:lnTo>
                    <a:lnTo>
                      <a:pt x="204" y="63"/>
                    </a:lnTo>
                    <a:lnTo>
                      <a:pt x="204" y="63"/>
                    </a:lnTo>
                    <a:lnTo>
                      <a:pt x="220" y="65"/>
                    </a:lnTo>
                    <a:lnTo>
                      <a:pt x="235" y="68"/>
                    </a:lnTo>
                    <a:lnTo>
                      <a:pt x="249" y="74"/>
                    </a:lnTo>
                    <a:lnTo>
                      <a:pt x="262" y="82"/>
                    </a:lnTo>
                    <a:lnTo>
                      <a:pt x="272" y="93"/>
                    </a:lnTo>
                    <a:lnTo>
                      <a:pt x="280" y="106"/>
                    </a:lnTo>
                    <a:lnTo>
                      <a:pt x="285" y="121"/>
                    </a:lnTo>
                    <a:lnTo>
                      <a:pt x="288" y="137"/>
                    </a:lnTo>
                    <a:lnTo>
                      <a:pt x="288" y="142"/>
                    </a:lnTo>
                    <a:lnTo>
                      <a:pt x="288" y="142"/>
                    </a:lnTo>
                    <a:lnTo>
                      <a:pt x="302" y="139"/>
                    </a:lnTo>
                    <a:lnTo>
                      <a:pt x="302" y="139"/>
                    </a:lnTo>
                    <a:close/>
                  </a:path>
                </a:pathLst>
              </a:custGeom>
              <a:solidFill>
                <a:srgbClr val="F2CAA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3" name="Freeform 153"/>
              <p:cNvSpPr/>
              <p:nvPr/>
            </p:nvSpPr>
            <p:spPr bwMode="auto">
              <a:xfrm>
                <a:off x="2572973" y="3838371"/>
                <a:ext cx="281949" cy="446861"/>
              </a:xfrm>
              <a:custGeom>
                <a:avLst/>
                <a:gdLst/>
                <a:ahLst/>
                <a:cxnLst>
                  <a:cxn ang="0">
                    <a:pos x="36" y="6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45" y="1"/>
                  </a:cxn>
                  <a:cxn ang="0">
                    <a:pos x="58" y="0"/>
                  </a:cxn>
                  <a:cxn ang="0">
                    <a:pos x="69" y="1"/>
                  </a:cxn>
                  <a:cxn ang="0">
                    <a:pos x="79" y="4"/>
                  </a:cxn>
                  <a:cxn ang="0">
                    <a:pos x="90" y="9"/>
                  </a:cxn>
                  <a:cxn ang="0">
                    <a:pos x="98" y="16"/>
                  </a:cxn>
                  <a:cxn ang="0">
                    <a:pos x="106" y="24"/>
                  </a:cxn>
                  <a:cxn ang="0">
                    <a:pos x="113" y="35"/>
                  </a:cxn>
                  <a:cxn ang="0">
                    <a:pos x="312" y="498"/>
                  </a:cxn>
                  <a:cxn ang="0">
                    <a:pos x="317" y="502"/>
                  </a:cxn>
                  <a:cxn ang="0">
                    <a:pos x="185" y="503"/>
                  </a:cxn>
                  <a:cxn ang="0">
                    <a:pos x="7" y="83"/>
                  </a:cxn>
                  <a:cxn ang="0">
                    <a:pos x="7" y="83"/>
                  </a:cxn>
                  <a:cxn ang="0">
                    <a:pos x="2" y="72"/>
                  </a:cxn>
                  <a:cxn ang="0">
                    <a:pos x="0" y="61"/>
                  </a:cxn>
                  <a:cxn ang="0">
                    <a:pos x="2" y="50"/>
                  </a:cxn>
                  <a:cxn ang="0">
                    <a:pos x="3" y="38"/>
                  </a:cxn>
                  <a:cxn ang="0">
                    <a:pos x="10" y="29"/>
                  </a:cxn>
                  <a:cxn ang="0">
                    <a:pos x="16" y="19"/>
                  </a:cxn>
                  <a:cxn ang="0">
                    <a:pos x="24" y="11"/>
                  </a:cxn>
                  <a:cxn ang="0">
                    <a:pos x="36" y="6"/>
                  </a:cxn>
                  <a:cxn ang="0">
                    <a:pos x="36" y="6"/>
                  </a:cxn>
                </a:cxnLst>
                <a:rect l="0" t="0" r="r" b="b"/>
                <a:pathLst>
                  <a:path w="317" h="503">
                    <a:moveTo>
                      <a:pt x="36" y="6"/>
                    </a:moveTo>
                    <a:lnTo>
                      <a:pt x="36" y="6"/>
                    </a:lnTo>
                    <a:lnTo>
                      <a:pt x="36" y="6"/>
                    </a:lnTo>
                    <a:lnTo>
                      <a:pt x="45" y="1"/>
                    </a:lnTo>
                    <a:lnTo>
                      <a:pt x="58" y="0"/>
                    </a:lnTo>
                    <a:lnTo>
                      <a:pt x="69" y="1"/>
                    </a:lnTo>
                    <a:lnTo>
                      <a:pt x="79" y="4"/>
                    </a:lnTo>
                    <a:lnTo>
                      <a:pt x="90" y="9"/>
                    </a:lnTo>
                    <a:lnTo>
                      <a:pt x="98" y="16"/>
                    </a:lnTo>
                    <a:lnTo>
                      <a:pt x="106" y="24"/>
                    </a:lnTo>
                    <a:lnTo>
                      <a:pt x="113" y="35"/>
                    </a:lnTo>
                    <a:lnTo>
                      <a:pt x="312" y="498"/>
                    </a:lnTo>
                    <a:lnTo>
                      <a:pt x="317" y="502"/>
                    </a:lnTo>
                    <a:lnTo>
                      <a:pt x="185" y="503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2" y="72"/>
                    </a:lnTo>
                    <a:lnTo>
                      <a:pt x="0" y="61"/>
                    </a:lnTo>
                    <a:lnTo>
                      <a:pt x="2" y="50"/>
                    </a:lnTo>
                    <a:lnTo>
                      <a:pt x="3" y="38"/>
                    </a:lnTo>
                    <a:lnTo>
                      <a:pt x="10" y="29"/>
                    </a:lnTo>
                    <a:lnTo>
                      <a:pt x="16" y="19"/>
                    </a:lnTo>
                    <a:lnTo>
                      <a:pt x="24" y="11"/>
                    </a:lnTo>
                    <a:lnTo>
                      <a:pt x="36" y="6"/>
                    </a:lnTo>
                    <a:lnTo>
                      <a:pt x="36" y="6"/>
                    </a:lnTo>
                    <a:close/>
                  </a:path>
                </a:pathLst>
              </a:custGeom>
              <a:solidFill>
                <a:srgbClr val="F2CAA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4" name="Rectangle 154"/>
              <p:cNvSpPr>
                <a:spLocks noChangeArrowheads="1"/>
              </p:cNvSpPr>
              <p:nvPr/>
            </p:nvSpPr>
            <p:spPr bwMode="auto">
              <a:xfrm>
                <a:off x="1446954" y="3143254"/>
                <a:ext cx="1260788" cy="1782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5" name="Rectangle 155"/>
              <p:cNvSpPr>
                <a:spLocks noChangeArrowheads="1"/>
              </p:cNvSpPr>
              <p:nvPr/>
            </p:nvSpPr>
            <p:spPr bwMode="auto">
              <a:xfrm>
                <a:off x="1773234" y="3334766"/>
                <a:ext cx="61000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6" name="Rectangle 156"/>
              <p:cNvSpPr>
                <a:spLocks noChangeArrowheads="1"/>
              </p:cNvSpPr>
              <p:nvPr/>
            </p:nvSpPr>
            <p:spPr bwMode="auto">
              <a:xfrm>
                <a:off x="1563989" y="3412789"/>
                <a:ext cx="1028490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7" name="Rectangle 157"/>
              <p:cNvSpPr>
                <a:spLocks noChangeArrowheads="1"/>
              </p:cNvSpPr>
              <p:nvPr/>
            </p:nvSpPr>
            <p:spPr bwMode="auto">
              <a:xfrm>
                <a:off x="1563989" y="3467761"/>
                <a:ext cx="1028490" cy="3014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8" name="Rectangle 158"/>
              <p:cNvSpPr>
                <a:spLocks noChangeArrowheads="1"/>
              </p:cNvSpPr>
              <p:nvPr/>
            </p:nvSpPr>
            <p:spPr bwMode="auto">
              <a:xfrm>
                <a:off x="1563989" y="3522731"/>
                <a:ext cx="1028490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9" name="Rectangle 159"/>
              <p:cNvSpPr>
                <a:spLocks noChangeArrowheads="1"/>
              </p:cNvSpPr>
              <p:nvPr/>
            </p:nvSpPr>
            <p:spPr bwMode="auto">
              <a:xfrm>
                <a:off x="1563989" y="3577703"/>
                <a:ext cx="1028490" cy="3014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0" name="Rectangle 160"/>
              <p:cNvSpPr>
                <a:spLocks noChangeArrowheads="1"/>
              </p:cNvSpPr>
              <p:nvPr/>
            </p:nvSpPr>
            <p:spPr bwMode="auto">
              <a:xfrm>
                <a:off x="1563989" y="3632673"/>
                <a:ext cx="1028490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1" name="Rectangle 161"/>
              <p:cNvSpPr>
                <a:spLocks noChangeArrowheads="1"/>
              </p:cNvSpPr>
              <p:nvPr/>
            </p:nvSpPr>
            <p:spPr bwMode="auto">
              <a:xfrm>
                <a:off x="1563989" y="3687645"/>
                <a:ext cx="1028490" cy="3014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2" name="Rectangle 162"/>
              <p:cNvSpPr>
                <a:spLocks noChangeArrowheads="1"/>
              </p:cNvSpPr>
              <p:nvPr/>
            </p:nvSpPr>
            <p:spPr bwMode="auto">
              <a:xfrm>
                <a:off x="1563989" y="3742615"/>
                <a:ext cx="1028490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3" name="Rectangle 163"/>
              <p:cNvSpPr>
                <a:spLocks noChangeArrowheads="1"/>
              </p:cNvSpPr>
              <p:nvPr/>
            </p:nvSpPr>
            <p:spPr bwMode="auto">
              <a:xfrm>
                <a:off x="1563989" y="3795813"/>
                <a:ext cx="1028490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4" name="Rectangle 164"/>
              <p:cNvSpPr>
                <a:spLocks noChangeArrowheads="1"/>
              </p:cNvSpPr>
              <p:nvPr/>
            </p:nvSpPr>
            <p:spPr bwMode="auto">
              <a:xfrm>
                <a:off x="1563989" y="3850785"/>
                <a:ext cx="514245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5" name="Freeform 165"/>
              <p:cNvSpPr/>
              <p:nvPr/>
            </p:nvSpPr>
            <p:spPr bwMode="auto">
              <a:xfrm>
                <a:off x="2324717" y="4022790"/>
                <a:ext cx="267763" cy="265989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82" y="3"/>
                  </a:cxn>
                  <a:cxn ang="0">
                    <a:pos x="209" y="11"/>
                  </a:cxn>
                  <a:cxn ang="0">
                    <a:pos x="235" y="26"/>
                  </a:cxn>
                  <a:cxn ang="0">
                    <a:pos x="258" y="44"/>
                  </a:cxn>
                  <a:cxn ang="0">
                    <a:pos x="275" y="66"/>
                  </a:cxn>
                  <a:cxn ang="0">
                    <a:pos x="290" y="92"/>
                  </a:cxn>
                  <a:cxn ang="0">
                    <a:pos x="298" y="119"/>
                  </a:cxn>
                  <a:cxn ang="0">
                    <a:pos x="301" y="150"/>
                  </a:cxn>
                  <a:cxn ang="0">
                    <a:pos x="301" y="166"/>
                  </a:cxn>
                  <a:cxn ang="0">
                    <a:pos x="295" y="195"/>
                  </a:cxn>
                  <a:cxn ang="0">
                    <a:pos x="283" y="222"/>
                  </a:cxn>
                  <a:cxn ang="0">
                    <a:pos x="267" y="246"/>
                  </a:cxn>
                  <a:cxn ang="0">
                    <a:pos x="246" y="266"/>
                  </a:cxn>
                  <a:cxn ang="0">
                    <a:pos x="222" y="282"/>
                  </a:cxn>
                  <a:cxn ang="0">
                    <a:pos x="197" y="293"/>
                  </a:cxn>
                  <a:cxn ang="0">
                    <a:pos x="166" y="299"/>
                  </a:cxn>
                  <a:cxn ang="0">
                    <a:pos x="152" y="301"/>
                  </a:cxn>
                  <a:cxn ang="0">
                    <a:pos x="121" y="298"/>
                  </a:cxn>
                  <a:cxn ang="0">
                    <a:pos x="92" y="288"/>
                  </a:cxn>
                  <a:cxn ang="0">
                    <a:pos x="66" y="275"/>
                  </a:cxn>
                  <a:cxn ang="0">
                    <a:pos x="45" y="256"/>
                  </a:cxn>
                  <a:cxn ang="0">
                    <a:pos x="26" y="233"/>
                  </a:cxn>
                  <a:cxn ang="0">
                    <a:pos x="13" y="209"/>
                  </a:cxn>
                  <a:cxn ang="0">
                    <a:pos x="4" y="180"/>
                  </a:cxn>
                  <a:cxn ang="0">
                    <a:pos x="0" y="150"/>
                  </a:cxn>
                  <a:cxn ang="0">
                    <a:pos x="2" y="135"/>
                  </a:cxn>
                  <a:cxn ang="0">
                    <a:pos x="7" y="105"/>
                  </a:cxn>
                  <a:cxn ang="0">
                    <a:pos x="20" y="79"/>
                  </a:cxn>
                  <a:cxn ang="0">
                    <a:pos x="36" y="55"/>
                  </a:cxn>
                  <a:cxn ang="0">
                    <a:pos x="55" y="34"/>
                  </a:cxn>
                  <a:cxn ang="0">
                    <a:pos x="79" y="18"/>
                  </a:cxn>
                  <a:cxn ang="0">
                    <a:pos x="106" y="7"/>
                  </a:cxn>
                  <a:cxn ang="0">
                    <a:pos x="135" y="0"/>
                  </a:cxn>
                  <a:cxn ang="0">
                    <a:pos x="152" y="0"/>
                  </a:cxn>
                </a:cxnLst>
                <a:rect l="0" t="0" r="r" b="b"/>
                <a:pathLst>
                  <a:path w="301" h="301">
                    <a:moveTo>
                      <a:pt x="152" y="0"/>
                    </a:moveTo>
                    <a:lnTo>
                      <a:pt x="152" y="0"/>
                    </a:lnTo>
                    <a:lnTo>
                      <a:pt x="166" y="0"/>
                    </a:lnTo>
                    <a:lnTo>
                      <a:pt x="182" y="3"/>
                    </a:lnTo>
                    <a:lnTo>
                      <a:pt x="197" y="7"/>
                    </a:lnTo>
                    <a:lnTo>
                      <a:pt x="209" y="11"/>
                    </a:lnTo>
                    <a:lnTo>
                      <a:pt x="222" y="18"/>
                    </a:lnTo>
                    <a:lnTo>
                      <a:pt x="235" y="26"/>
                    </a:lnTo>
                    <a:lnTo>
                      <a:pt x="246" y="34"/>
                    </a:lnTo>
                    <a:lnTo>
                      <a:pt x="258" y="44"/>
                    </a:lnTo>
                    <a:lnTo>
                      <a:pt x="267" y="55"/>
                    </a:lnTo>
                    <a:lnTo>
                      <a:pt x="275" y="66"/>
                    </a:lnTo>
                    <a:lnTo>
                      <a:pt x="283" y="79"/>
                    </a:lnTo>
                    <a:lnTo>
                      <a:pt x="290" y="92"/>
                    </a:lnTo>
                    <a:lnTo>
                      <a:pt x="295" y="105"/>
                    </a:lnTo>
                    <a:lnTo>
                      <a:pt x="298" y="119"/>
                    </a:lnTo>
                    <a:lnTo>
                      <a:pt x="301" y="135"/>
                    </a:lnTo>
                    <a:lnTo>
                      <a:pt x="301" y="150"/>
                    </a:lnTo>
                    <a:lnTo>
                      <a:pt x="301" y="150"/>
                    </a:lnTo>
                    <a:lnTo>
                      <a:pt x="301" y="166"/>
                    </a:lnTo>
                    <a:lnTo>
                      <a:pt x="298" y="180"/>
                    </a:lnTo>
                    <a:lnTo>
                      <a:pt x="295" y="195"/>
                    </a:lnTo>
                    <a:lnTo>
                      <a:pt x="290" y="209"/>
                    </a:lnTo>
                    <a:lnTo>
                      <a:pt x="283" y="222"/>
                    </a:lnTo>
                    <a:lnTo>
                      <a:pt x="275" y="233"/>
                    </a:lnTo>
                    <a:lnTo>
                      <a:pt x="267" y="246"/>
                    </a:lnTo>
                    <a:lnTo>
                      <a:pt x="258" y="256"/>
                    </a:lnTo>
                    <a:lnTo>
                      <a:pt x="246" y="266"/>
                    </a:lnTo>
                    <a:lnTo>
                      <a:pt x="235" y="275"/>
                    </a:lnTo>
                    <a:lnTo>
                      <a:pt x="222" y="282"/>
                    </a:lnTo>
                    <a:lnTo>
                      <a:pt x="209" y="288"/>
                    </a:lnTo>
                    <a:lnTo>
                      <a:pt x="197" y="293"/>
                    </a:lnTo>
                    <a:lnTo>
                      <a:pt x="182" y="298"/>
                    </a:lnTo>
                    <a:lnTo>
                      <a:pt x="166" y="299"/>
                    </a:lnTo>
                    <a:lnTo>
                      <a:pt x="152" y="301"/>
                    </a:lnTo>
                    <a:lnTo>
                      <a:pt x="152" y="301"/>
                    </a:lnTo>
                    <a:lnTo>
                      <a:pt x="135" y="299"/>
                    </a:lnTo>
                    <a:lnTo>
                      <a:pt x="121" y="298"/>
                    </a:lnTo>
                    <a:lnTo>
                      <a:pt x="106" y="293"/>
                    </a:lnTo>
                    <a:lnTo>
                      <a:pt x="92" y="288"/>
                    </a:lnTo>
                    <a:lnTo>
                      <a:pt x="79" y="282"/>
                    </a:lnTo>
                    <a:lnTo>
                      <a:pt x="66" y="275"/>
                    </a:lnTo>
                    <a:lnTo>
                      <a:pt x="55" y="266"/>
                    </a:lnTo>
                    <a:lnTo>
                      <a:pt x="45" y="256"/>
                    </a:lnTo>
                    <a:lnTo>
                      <a:pt x="36" y="246"/>
                    </a:lnTo>
                    <a:lnTo>
                      <a:pt x="26" y="233"/>
                    </a:lnTo>
                    <a:lnTo>
                      <a:pt x="20" y="222"/>
                    </a:lnTo>
                    <a:lnTo>
                      <a:pt x="13" y="209"/>
                    </a:lnTo>
                    <a:lnTo>
                      <a:pt x="7" y="195"/>
                    </a:lnTo>
                    <a:lnTo>
                      <a:pt x="4" y="180"/>
                    </a:lnTo>
                    <a:lnTo>
                      <a:pt x="2" y="16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35"/>
                    </a:lnTo>
                    <a:lnTo>
                      <a:pt x="4" y="119"/>
                    </a:lnTo>
                    <a:lnTo>
                      <a:pt x="7" y="105"/>
                    </a:lnTo>
                    <a:lnTo>
                      <a:pt x="13" y="92"/>
                    </a:lnTo>
                    <a:lnTo>
                      <a:pt x="20" y="79"/>
                    </a:lnTo>
                    <a:lnTo>
                      <a:pt x="26" y="66"/>
                    </a:lnTo>
                    <a:lnTo>
                      <a:pt x="36" y="55"/>
                    </a:lnTo>
                    <a:lnTo>
                      <a:pt x="45" y="44"/>
                    </a:lnTo>
                    <a:lnTo>
                      <a:pt x="55" y="34"/>
                    </a:lnTo>
                    <a:lnTo>
                      <a:pt x="66" y="26"/>
                    </a:lnTo>
                    <a:lnTo>
                      <a:pt x="79" y="18"/>
                    </a:lnTo>
                    <a:lnTo>
                      <a:pt x="92" y="11"/>
                    </a:lnTo>
                    <a:lnTo>
                      <a:pt x="106" y="7"/>
                    </a:lnTo>
                    <a:lnTo>
                      <a:pt x="121" y="3"/>
                    </a:lnTo>
                    <a:lnTo>
                      <a:pt x="135" y="0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4C8EB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6" name="Freeform 166"/>
              <p:cNvSpPr/>
              <p:nvPr/>
            </p:nvSpPr>
            <p:spPr bwMode="auto">
              <a:xfrm>
                <a:off x="2338903" y="4154011"/>
                <a:ext cx="120582" cy="111716"/>
              </a:xfrm>
              <a:custGeom>
                <a:avLst/>
                <a:gdLst/>
                <a:ahLst/>
                <a:cxnLst>
                  <a:cxn ang="0">
                    <a:pos x="52" y="125"/>
                  </a:cxn>
                  <a:cxn ang="0">
                    <a:pos x="52" y="125"/>
                  </a:cxn>
                  <a:cxn ang="0">
                    <a:pos x="37" y="114"/>
                  </a:cxn>
                  <a:cxn ang="0">
                    <a:pos x="23" y="101"/>
                  </a:cxn>
                  <a:cxn ang="0">
                    <a:pos x="12" y="85"/>
                  </a:cxn>
                  <a:cxn ang="0">
                    <a:pos x="0" y="69"/>
                  </a:cxn>
                  <a:cxn ang="0">
                    <a:pos x="136" y="0"/>
                  </a:cxn>
                  <a:cxn ang="0">
                    <a:pos x="52" y="125"/>
                  </a:cxn>
                </a:cxnLst>
                <a:rect l="0" t="0" r="r" b="b"/>
                <a:pathLst>
                  <a:path w="136" h="125">
                    <a:moveTo>
                      <a:pt x="52" y="125"/>
                    </a:moveTo>
                    <a:lnTo>
                      <a:pt x="52" y="125"/>
                    </a:lnTo>
                    <a:lnTo>
                      <a:pt x="37" y="114"/>
                    </a:lnTo>
                    <a:lnTo>
                      <a:pt x="23" y="101"/>
                    </a:lnTo>
                    <a:lnTo>
                      <a:pt x="12" y="85"/>
                    </a:lnTo>
                    <a:lnTo>
                      <a:pt x="0" y="69"/>
                    </a:lnTo>
                    <a:lnTo>
                      <a:pt x="136" y="0"/>
                    </a:lnTo>
                    <a:lnTo>
                      <a:pt x="52" y="125"/>
                    </a:lnTo>
                    <a:close/>
                  </a:path>
                </a:pathLst>
              </a:custGeom>
              <a:solidFill>
                <a:srgbClr val="9ACAE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7" name="Freeform 167"/>
              <p:cNvSpPr/>
              <p:nvPr/>
            </p:nvSpPr>
            <p:spPr bwMode="auto">
              <a:xfrm>
                <a:off x="2324717" y="4051162"/>
                <a:ext cx="134768" cy="164914"/>
              </a:xfrm>
              <a:custGeom>
                <a:avLst/>
                <a:gdLst/>
                <a:ahLst/>
                <a:cxnLst>
                  <a:cxn ang="0">
                    <a:pos x="16" y="187"/>
                  </a:cxn>
                  <a:cxn ang="0">
                    <a:pos x="16" y="187"/>
                  </a:cxn>
                  <a:cxn ang="0">
                    <a:pos x="10" y="171"/>
                  </a:cxn>
                  <a:cxn ang="0">
                    <a:pos x="5" y="153"/>
                  </a:cxn>
                  <a:cxn ang="0">
                    <a:pos x="2" y="13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2" y="100"/>
                  </a:cxn>
                  <a:cxn ang="0">
                    <a:pos x="5" y="82"/>
                  </a:cxn>
                  <a:cxn ang="0">
                    <a:pos x="10" y="66"/>
                  </a:cxn>
                  <a:cxn ang="0">
                    <a:pos x="16" y="52"/>
                  </a:cxn>
                  <a:cxn ang="0">
                    <a:pos x="24" y="36"/>
                  </a:cxn>
                  <a:cxn ang="0">
                    <a:pos x="34" y="23"/>
                  </a:cxn>
                  <a:cxn ang="0">
                    <a:pos x="45" y="10"/>
                  </a:cxn>
                  <a:cxn ang="0">
                    <a:pos x="58" y="0"/>
                  </a:cxn>
                  <a:cxn ang="0">
                    <a:pos x="152" y="118"/>
                  </a:cxn>
                  <a:cxn ang="0">
                    <a:pos x="16" y="187"/>
                  </a:cxn>
                </a:cxnLst>
                <a:rect l="0" t="0" r="r" b="b"/>
                <a:pathLst>
                  <a:path w="152" h="187">
                    <a:moveTo>
                      <a:pt x="16" y="187"/>
                    </a:moveTo>
                    <a:lnTo>
                      <a:pt x="16" y="187"/>
                    </a:lnTo>
                    <a:lnTo>
                      <a:pt x="10" y="171"/>
                    </a:lnTo>
                    <a:lnTo>
                      <a:pt x="5" y="153"/>
                    </a:lnTo>
                    <a:lnTo>
                      <a:pt x="2" y="135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2" y="100"/>
                    </a:lnTo>
                    <a:lnTo>
                      <a:pt x="5" y="82"/>
                    </a:lnTo>
                    <a:lnTo>
                      <a:pt x="10" y="66"/>
                    </a:lnTo>
                    <a:lnTo>
                      <a:pt x="16" y="52"/>
                    </a:lnTo>
                    <a:lnTo>
                      <a:pt x="24" y="36"/>
                    </a:lnTo>
                    <a:lnTo>
                      <a:pt x="34" y="23"/>
                    </a:lnTo>
                    <a:lnTo>
                      <a:pt x="45" y="10"/>
                    </a:lnTo>
                    <a:lnTo>
                      <a:pt x="58" y="0"/>
                    </a:lnTo>
                    <a:lnTo>
                      <a:pt x="152" y="118"/>
                    </a:lnTo>
                    <a:lnTo>
                      <a:pt x="16" y="187"/>
                    </a:lnTo>
                    <a:close/>
                  </a:path>
                </a:pathLst>
              </a:custGeom>
              <a:solidFill>
                <a:srgbClr val="87BBD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8" name="Freeform 168"/>
              <p:cNvSpPr/>
              <p:nvPr/>
            </p:nvSpPr>
            <p:spPr bwMode="auto">
              <a:xfrm>
                <a:off x="2376142" y="4022790"/>
                <a:ext cx="83344" cy="131221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10" y="24"/>
                  </a:cxn>
                  <a:cxn ang="0">
                    <a:pos x="21" y="18"/>
                  </a:cxn>
                  <a:cxn ang="0">
                    <a:pos x="32" y="13"/>
                  </a:cxn>
                  <a:cxn ang="0">
                    <a:pos x="44" y="8"/>
                  </a:cxn>
                  <a:cxn ang="0">
                    <a:pos x="55" y="5"/>
                  </a:cxn>
                  <a:cxn ang="0">
                    <a:pos x="68" y="2"/>
                  </a:cxn>
                  <a:cxn ang="0">
                    <a:pos x="81" y="0"/>
                  </a:cxn>
                  <a:cxn ang="0">
                    <a:pos x="94" y="0"/>
                  </a:cxn>
                  <a:cxn ang="0">
                    <a:pos x="94" y="150"/>
                  </a:cxn>
                  <a:cxn ang="0">
                    <a:pos x="0" y="32"/>
                  </a:cxn>
                </a:cxnLst>
                <a:rect l="0" t="0" r="r" b="b"/>
                <a:pathLst>
                  <a:path w="94" h="150">
                    <a:moveTo>
                      <a:pt x="0" y="32"/>
                    </a:moveTo>
                    <a:lnTo>
                      <a:pt x="0" y="32"/>
                    </a:lnTo>
                    <a:lnTo>
                      <a:pt x="10" y="24"/>
                    </a:lnTo>
                    <a:lnTo>
                      <a:pt x="21" y="18"/>
                    </a:lnTo>
                    <a:lnTo>
                      <a:pt x="32" y="13"/>
                    </a:lnTo>
                    <a:lnTo>
                      <a:pt x="44" y="8"/>
                    </a:lnTo>
                    <a:lnTo>
                      <a:pt x="55" y="5"/>
                    </a:lnTo>
                    <a:lnTo>
                      <a:pt x="68" y="2"/>
                    </a:lnTo>
                    <a:lnTo>
                      <a:pt x="81" y="0"/>
                    </a:lnTo>
                    <a:lnTo>
                      <a:pt x="94" y="0"/>
                    </a:lnTo>
                    <a:lnTo>
                      <a:pt x="94" y="15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73ACCD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9" name="Freeform 169"/>
              <p:cNvSpPr/>
              <p:nvPr/>
            </p:nvSpPr>
            <p:spPr bwMode="auto">
              <a:xfrm>
                <a:off x="2459484" y="4022790"/>
                <a:ext cx="93983" cy="1312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0"/>
                  </a:cxn>
                  <a:cxn ang="0">
                    <a:pos x="106" y="45"/>
                  </a:cxn>
                  <a:cxn ang="0">
                    <a:pos x="106" y="45"/>
                  </a:cxn>
                  <a:cxn ang="0">
                    <a:pos x="96" y="34"/>
                  </a:cxn>
                  <a:cxn ang="0">
                    <a:pos x="83" y="26"/>
                  </a:cxn>
                  <a:cxn ang="0">
                    <a:pos x="72" y="18"/>
                  </a:cxn>
                  <a:cxn ang="0">
                    <a:pos x="57" y="11"/>
                  </a:cxn>
                  <a:cxn ang="0">
                    <a:pos x="45" y="7"/>
                  </a:cxn>
                  <a:cxn ang="0">
                    <a:pos x="30" y="3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6" h="150">
                    <a:moveTo>
                      <a:pt x="0" y="0"/>
                    </a:moveTo>
                    <a:lnTo>
                      <a:pt x="0" y="150"/>
                    </a:lnTo>
                    <a:lnTo>
                      <a:pt x="106" y="45"/>
                    </a:lnTo>
                    <a:lnTo>
                      <a:pt x="106" y="45"/>
                    </a:lnTo>
                    <a:lnTo>
                      <a:pt x="96" y="34"/>
                    </a:lnTo>
                    <a:lnTo>
                      <a:pt x="83" y="26"/>
                    </a:lnTo>
                    <a:lnTo>
                      <a:pt x="72" y="18"/>
                    </a:lnTo>
                    <a:lnTo>
                      <a:pt x="57" y="11"/>
                    </a:lnTo>
                    <a:lnTo>
                      <a:pt x="45" y="7"/>
                    </a:lnTo>
                    <a:lnTo>
                      <a:pt x="30" y="3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9DC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0" name="Freeform 170"/>
              <p:cNvSpPr/>
              <p:nvPr/>
            </p:nvSpPr>
            <p:spPr bwMode="auto">
              <a:xfrm>
                <a:off x="1563989" y="4311832"/>
                <a:ext cx="611775" cy="14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0" y="0"/>
                  </a:cxn>
                  <a:cxn ang="0">
                    <a:pos x="690" y="16"/>
                  </a:cxn>
                  <a:cxn ang="0">
                    <a:pos x="2" y="16"/>
                  </a:cxn>
                  <a:cxn ang="0">
                    <a:pos x="0" y="0"/>
                  </a:cxn>
                </a:cxnLst>
                <a:rect l="0" t="0" r="r" b="b"/>
                <a:pathLst>
                  <a:path w="690" h="16">
                    <a:moveTo>
                      <a:pt x="0" y="0"/>
                    </a:moveTo>
                    <a:lnTo>
                      <a:pt x="690" y="0"/>
                    </a:lnTo>
                    <a:lnTo>
                      <a:pt x="690" y="16"/>
                    </a:lnTo>
                    <a:lnTo>
                      <a:pt x="2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1" name="Freeform 171"/>
              <p:cNvSpPr/>
              <p:nvPr/>
            </p:nvSpPr>
            <p:spPr bwMode="auto">
              <a:xfrm>
                <a:off x="1563989" y="3983778"/>
                <a:ext cx="109942" cy="32805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24" y="0"/>
                  </a:cxn>
                  <a:cxn ang="0">
                    <a:pos x="124" y="370"/>
                  </a:cxn>
                  <a:cxn ang="0">
                    <a:pos x="0" y="370"/>
                  </a:cxn>
                  <a:cxn ang="0">
                    <a:pos x="2" y="0"/>
                  </a:cxn>
                </a:cxnLst>
                <a:rect l="0" t="0" r="r" b="b"/>
                <a:pathLst>
                  <a:path w="124" h="370">
                    <a:moveTo>
                      <a:pt x="2" y="0"/>
                    </a:moveTo>
                    <a:lnTo>
                      <a:pt x="124" y="0"/>
                    </a:lnTo>
                    <a:lnTo>
                      <a:pt x="124" y="370"/>
                    </a:lnTo>
                    <a:lnTo>
                      <a:pt x="0" y="37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C8EB4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2" name="Rectangle 172"/>
              <p:cNvSpPr>
                <a:spLocks noChangeArrowheads="1"/>
              </p:cNvSpPr>
              <p:nvPr/>
            </p:nvSpPr>
            <p:spPr bwMode="auto">
              <a:xfrm>
                <a:off x="1689890" y="4106134"/>
                <a:ext cx="108169" cy="205698"/>
              </a:xfrm>
              <a:prstGeom prst="rect">
                <a:avLst/>
              </a:prstGeom>
              <a:solidFill>
                <a:srgbClr val="609DC1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3" name="Rectangle 173"/>
              <p:cNvSpPr>
                <a:spLocks noChangeArrowheads="1"/>
              </p:cNvSpPr>
              <p:nvPr/>
            </p:nvSpPr>
            <p:spPr bwMode="auto">
              <a:xfrm>
                <a:off x="1815792" y="4175290"/>
                <a:ext cx="108169" cy="136541"/>
              </a:xfrm>
              <a:prstGeom prst="rect">
                <a:avLst/>
              </a:prstGeom>
              <a:solidFill>
                <a:srgbClr val="73ACCD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4" name="Rectangle 174"/>
              <p:cNvSpPr>
                <a:spLocks noChangeArrowheads="1"/>
              </p:cNvSpPr>
              <p:nvPr/>
            </p:nvSpPr>
            <p:spPr bwMode="auto">
              <a:xfrm>
                <a:off x="1941693" y="4113227"/>
                <a:ext cx="108169" cy="198605"/>
              </a:xfrm>
              <a:prstGeom prst="rect">
                <a:avLst/>
              </a:prstGeom>
              <a:solidFill>
                <a:srgbClr val="87BBDA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5" name="Rectangle 175"/>
              <p:cNvSpPr>
                <a:spLocks noChangeArrowheads="1"/>
              </p:cNvSpPr>
              <p:nvPr/>
            </p:nvSpPr>
            <p:spPr bwMode="auto">
              <a:xfrm>
                <a:off x="2067595" y="4168197"/>
                <a:ext cx="108169" cy="143634"/>
              </a:xfrm>
              <a:prstGeom prst="rect">
                <a:avLst/>
              </a:prstGeom>
              <a:solidFill>
                <a:srgbClr val="9ACAE6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6" name="Rectangle 176"/>
              <p:cNvSpPr>
                <a:spLocks noChangeArrowheads="1"/>
              </p:cNvSpPr>
              <p:nvPr/>
            </p:nvSpPr>
            <p:spPr bwMode="auto">
              <a:xfrm>
                <a:off x="2333584" y="4311832"/>
                <a:ext cx="54972" cy="1418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7" name="Rectangle 177"/>
              <p:cNvSpPr>
                <a:spLocks noChangeArrowheads="1"/>
              </p:cNvSpPr>
              <p:nvPr/>
            </p:nvSpPr>
            <p:spPr bwMode="auto">
              <a:xfrm>
                <a:off x="2415153" y="4311832"/>
                <a:ext cx="163140" cy="1418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8" name="Rectangle 178"/>
              <p:cNvSpPr>
                <a:spLocks noChangeArrowheads="1"/>
              </p:cNvSpPr>
              <p:nvPr/>
            </p:nvSpPr>
            <p:spPr bwMode="auto">
              <a:xfrm>
                <a:off x="1563989" y="4375669"/>
                <a:ext cx="471687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9" name="Rectangle 179"/>
              <p:cNvSpPr>
                <a:spLocks noChangeArrowheads="1"/>
              </p:cNvSpPr>
              <p:nvPr/>
            </p:nvSpPr>
            <p:spPr bwMode="auto">
              <a:xfrm>
                <a:off x="1563989" y="4430640"/>
                <a:ext cx="471687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0" name="Rectangle 180"/>
              <p:cNvSpPr>
                <a:spLocks noChangeArrowheads="1"/>
              </p:cNvSpPr>
              <p:nvPr/>
            </p:nvSpPr>
            <p:spPr bwMode="auto">
              <a:xfrm>
                <a:off x="1563989" y="4485611"/>
                <a:ext cx="471687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1" name="Rectangle 181"/>
              <p:cNvSpPr>
                <a:spLocks noChangeArrowheads="1"/>
              </p:cNvSpPr>
              <p:nvPr/>
            </p:nvSpPr>
            <p:spPr bwMode="auto">
              <a:xfrm>
                <a:off x="1563989" y="4540582"/>
                <a:ext cx="471687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2" name="Rectangle 182"/>
              <p:cNvSpPr>
                <a:spLocks noChangeArrowheads="1"/>
              </p:cNvSpPr>
              <p:nvPr/>
            </p:nvSpPr>
            <p:spPr bwMode="auto">
              <a:xfrm>
                <a:off x="1563989" y="4595553"/>
                <a:ext cx="471687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3" name="Rectangle 183"/>
              <p:cNvSpPr>
                <a:spLocks noChangeArrowheads="1"/>
              </p:cNvSpPr>
              <p:nvPr/>
            </p:nvSpPr>
            <p:spPr bwMode="auto">
              <a:xfrm>
                <a:off x="1563989" y="4650524"/>
                <a:ext cx="471687" cy="3014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4" name="Rectangle 184"/>
              <p:cNvSpPr>
                <a:spLocks noChangeArrowheads="1"/>
              </p:cNvSpPr>
              <p:nvPr/>
            </p:nvSpPr>
            <p:spPr bwMode="auto">
              <a:xfrm>
                <a:off x="1563989" y="4705495"/>
                <a:ext cx="471687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5" name="Rectangle 185"/>
              <p:cNvSpPr>
                <a:spLocks noChangeArrowheads="1"/>
              </p:cNvSpPr>
              <p:nvPr/>
            </p:nvSpPr>
            <p:spPr bwMode="auto">
              <a:xfrm>
                <a:off x="1563989" y="4758693"/>
                <a:ext cx="235844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6" name="Rectangle 186"/>
              <p:cNvSpPr>
                <a:spLocks noChangeArrowheads="1"/>
              </p:cNvSpPr>
              <p:nvPr/>
            </p:nvSpPr>
            <p:spPr bwMode="auto">
              <a:xfrm>
                <a:off x="2119019" y="4375669"/>
                <a:ext cx="47346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7" name="Rectangle 187"/>
              <p:cNvSpPr>
                <a:spLocks noChangeArrowheads="1"/>
              </p:cNvSpPr>
              <p:nvPr/>
            </p:nvSpPr>
            <p:spPr bwMode="auto">
              <a:xfrm>
                <a:off x="2119019" y="4430640"/>
                <a:ext cx="47346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8" name="Rectangle 188"/>
              <p:cNvSpPr>
                <a:spLocks noChangeArrowheads="1"/>
              </p:cNvSpPr>
              <p:nvPr/>
            </p:nvSpPr>
            <p:spPr bwMode="auto">
              <a:xfrm>
                <a:off x="2119019" y="4485611"/>
                <a:ext cx="47346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9" name="Rectangle 189"/>
              <p:cNvSpPr>
                <a:spLocks noChangeArrowheads="1"/>
              </p:cNvSpPr>
              <p:nvPr/>
            </p:nvSpPr>
            <p:spPr bwMode="auto">
              <a:xfrm>
                <a:off x="2119019" y="4540582"/>
                <a:ext cx="47346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0" name="Rectangle 190"/>
              <p:cNvSpPr>
                <a:spLocks noChangeArrowheads="1"/>
              </p:cNvSpPr>
              <p:nvPr/>
            </p:nvSpPr>
            <p:spPr bwMode="auto">
              <a:xfrm>
                <a:off x="2119019" y="4595553"/>
                <a:ext cx="47346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1" name="Rectangle 191"/>
              <p:cNvSpPr>
                <a:spLocks noChangeArrowheads="1"/>
              </p:cNvSpPr>
              <p:nvPr/>
            </p:nvSpPr>
            <p:spPr bwMode="auto">
              <a:xfrm>
                <a:off x="2119019" y="4650524"/>
                <a:ext cx="473461" cy="30146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2" name="Rectangle 192"/>
              <p:cNvSpPr>
                <a:spLocks noChangeArrowheads="1"/>
              </p:cNvSpPr>
              <p:nvPr/>
            </p:nvSpPr>
            <p:spPr bwMode="auto">
              <a:xfrm>
                <a:off x="2119019" y="4705495"/>
                <a:ext cx="473461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3" name="Rectangle 193"/>
              <p:cNvSpPr>
                <a:spLocks noChangeArrowheads="1"/>
              </p:cNvSpPr>
              <p:nvPr/>
            </p:nvSpPr>
            <p:spPr bwMode="auto">
              <a:xfrm>
                <a:off x="2119019" y="4758693"/>
                <a:ext cx="333373" cy="31919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4" name="Freeform 194"/>
              <p:cNvSpPr/>
              <p:nvPr/>
            </p:nvSpPr>
            <p:spPr bwMode="auto">
              <a:xfrm>
                <a:off x="2674049" y="4700175"/>
                <a:ext cx="297907" cy="473461"/>
              </a:xfrm>
              <a:custGeom>
                <a:avLst/>
                <a:gdLst/>
                <a:ahLst/>
                <a:cxnLst>
                  <a:cxn ang="0">
                    <a:pos x="295" y="529"/>
                  </a:cxn>
                  <a:cxn ang="0">
                    <a:pos x="337" y="516"/>
                  </a:cxn>
                  <a:cxn ang="0">
                    <a:pos x="316" y="466"/>
                  </a:cxn>
                  <a:cxn ang="0">
                    <a:pos x="150" y="69"/>
                  </a:cxn>
                  <a:cxn ang="0">
                    <a:pos x="150" y="69"/>
                  </a:cxn>
                  <a:cxn ang="0">
                    <a:pos x="144" y="55"/>
                  </a:cxn>
                  <a:cxn ang="0">
                    <a:pos x="136" y="43"/>
                  </a:cxn>
                  <a:cxn ang="0">
                    <a:pos x="129" y="32"/>
                  </a:cxn>
                  <a:cxn ang="0">
                    <a:pos x="120" y="22"/>
                  </a:cxn>
                  <a:cxn ang="0">
                    <a:pos x="111" y="16"/>
                  </a:cxn>
                  <a:cxn ang="0">
                    <a:pos x="102" y="10"/>
                  </a:cxn>
                  <a:cxn ang="0">
                    <a:pos x="92" y="6"/>
                  </a:cxn>
                  <a:cxn ang="0">
                    <a:pos x="83" y="3"/>
                  </a:cxn>
                  <a:cxn ang="0">
                    <a:pos x="73" y="2"/>
                  </a:cxn>
                  <a:cxn ang="0">
                    <a:pos x="63" y="0"/>
                  </a:cxn>
                  <a:cxn ang="0">
                    <a:pos x="42" y="2"/>
                  </a:cxn>
                  <a:cxn ang="0">
                    <a:pos x="21" y="5"/>
                  </a:cxn>
                  <a:cxn ang="0">
                    <a:pos x="0" y="11"/>
                  </a:cxn>
                  <a:cxn ang="0">
                    <a:pos x="197" y="479"/>
                  </a:cxn>
                  <a:cxn ang="0">
                    <a:pos x="197" y="479"/>
                  </a:cxn>
                  <a:cxn ang="0">
                    <a:pos x="203" y="494"/>
                  </a:cxn>
                  <a:cxn ang="0">
                    <a:pos x="213" y="505"/>
                  </a:cxn>
                  <a:cxn ang="0">
                    <a:pos x="224" y="516"/>
                  </a:cxn>
                  <a:cxn ang="0">
                    <a:pos x="237" y="524"/>
                  </a:cxn>
                  <a:cxn ang="0">
                    <a:pos x="251" y="529"/>
                  </a:cxn>
                  <a:cxn ang="0">
                    <a:pos x="266" y="532"/>
                  </a:cxn>
                  <a:cxn ang="0">
                    <a:pos x="280" y="532"/>
                  </a:cxn>
                  <a:cxn ang="0">
                    <a:pos x="295" y="529"/>
                  </a:cxn>
                  <a:cxn ang="0">
                    <a:pos x="295" y="529"/>
                  </a:cxn>
                </a:cxnLst>
                <a:rect l="0" t="0" r="r" b="b"/>
                <a:pathLst>
                  <a:path w="337" h="532">
                    <a:moveTo>
                      <a:pt x="295" y="529"/>
                    </a:moveTo>
                    <a:lnTo>
                      <a:pt x="337" y="516"/>
                    </a:lnTo>
                    <a:lnTo>
                      <a:pt x="316" y="466"/>
                    </a:lnTo>
                    <a:lnTo>
                      <a:pt x="150" y="69"/>
                    </a:lnTo>
                    <a:lnTo>
                      <a:pt x="150" y="69"/>
                    </a:lnTo>
                    <a:lnTo>
                      <a:pt x="144" y="55"/>
                    </a:lnTo>
                    <a:lnTo>
                      <a:pt x="136" y="43"/>
                    </a:lnTo>
                    <a:lnTo>
                      <a:pt x="129" y="32"/>
                    </a:lnTo>
                    <a:lnTo>
                      <a:pt x="120" y="22"/>
                    </a:lnTo>
                    <a:lnTo>
                      <a:pt x="111" y="16"/>
                    </a:lnTo>
                    <a:lnTo>
                      <a:pt x="102" y="10"/>
                    </a:lnTo>
                    <a:lnTo>
                      <a:pt x="92" y="6"/>
                    </a:lnTo>
                    <a:lnTo>
                      <a:pt x="83" y="3"/>
                    </a:lnTo>
                    <a:lnTo>
                      <a:pt x="73" y="2"/>
                    </a:lnTo>
                    <a:lnTo>
                      <a:pt x="63" y="0"/>
                    </a:lnTo>
                    <a:lnTo>
                      <a:pt x="42" y="2"/>
                    </a:lnTo>
                    <a:lnTo>
                      <a:pt x="21" y="5"/>
                    </a:lnTo>
                    <a:lnTo>
                      <a:pt x="0" y="11"/>
                    </a:lnTo>
                    <a:lnTo>
                      <a:pt x="197" y="479"/>
                    </a:lnTo>
                    <a:lnTo>
                      <a:pt x="197" y="479"/>
                    </a:lnTo>
                    <a:lnTo>
                      <a:pt x="203" y="494"/>
                    </a:lnTo>
                    <a:lnTo>
                      <a:pt x="213" y="505"/>
                    </a:lnTo>
                    <a:lnTo>
                      <a:pt x="224" y="516"/>
                    </a:lnTo>
                    <a:lnTo>
                      <a:pt x="237" y="524"/>
                    </a:lnTo>
                    <a:lnTo>
                      <a:pt x="251" y="529"/>
                    </a:lnTo>
                    <a:lnTo>
                      <a:pt x="266" y="532"/>
                    </a:lnTo>
                    <a:lnTo>
                      <a:pt x="280" y="532"/>
                    </a:lnTo>
                    <a:lnTo>
                      <a:pt x="295" y="529"/>
                    </a:lnTo>
                    <a:lnTo>
                      <a:pt x="295" y="529"/>
                    </a:lnTo>
                    <a:close/>
                  </a:path>
                </a:pathLst>
              </a:custGeom>
              <a:solidFill>
                <a:srgbClr val="F2CAA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5" name="Freeform 195"/>
              <p:cNvSpPr/>
              <p:nvPr/>
            </p:nvSpPr>
            <p:spPr bwMode="auto">
              <a:xfrm>
                <a:off x="2714834" y="4889914"/>
                <a:ext cx="416716" cy="296135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405" y="0"/>
                  </a:cxn>
                  <a:cxn ang="0">
                    <a:pos x="471" y="206"/>
                  </a:cxn>
                  <a:cxn ang="0">
                    <a:pos x="64" y="335"/>
                  </a:cxn>
                  <a:cxn ang="0">
                    <a:pos x="0" y="129"/>
                  </a:cxn>
                </a:cxnLst>
                <a:rect l="0" t="0" r="r" b="b"/>
                <a:pathLst>
                  <a:path w="471" h="335">
                    <a:moveTo>
                      <a:pt x="0" y="129"/>
                    </a:moveTo>
                    <a:lnTo>
                      <a:pt x="405" y="0"/>
                    </a:lnTo>
                    <a:lnTo>
                      <a:pt x="471" y="206"/>
                    </a:lnTo>
                    <a:lnTo>
                      <a:pt x="64" y="335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6" name="Freeform 196"/>
              <p:cNvSpPr/>
              <p:nvPr/>
            </p:nvSpPr>
            <p:spPr bwMode="auto">
              <a:xfrm>
                <a:off x="2737887" y="5031775"/>
                <a:ext cx="503605" cy="299681"/>
              </a:xfrm>
              <a:custGeom>
                <a:avLst/>
                <a:gdLst/>
                <a:ahLst/>
                <a:cxnLst>
                  <a:cxn ang="0">
                    <a:pos x="0" y="147"/>
                  </a:cxn>
                  <a:cxn ang="0">
                    <a:pos x="459" y="0"/>
                  </a:cxn>
                  <a:cxn ang="0">
                    <a:pos x="568" y="338"/>
                  </a:cxn>
                  <a:cxn ang="0">
                    <a:pos x="61" y="338"/>
                  </a:cxn>
                  <a:cxn ang="0">
                    <a:pos x="0" y="147"/>
                  </a:cxn>
                </a:cxnLst>
                <a:rect l="0" t="0" r="r" b="b"/>
                <a:pathLst>
                  <a:path w="568" h="338">
                    <a:moveTo>
                      <a:pt x="0" y="147"/>
                    </a:moveTo>
                    <a:lnTo>
                      <a:pt x="459" y="0"/>
                    </a:lnTo>
                    <a:lnTo>
                      <a:pt x="568" y="338"/>
                    </a:lnTo>
                    <a:lnTo>
                      <a:pt x="61" y="338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7" name="Freeform 197"/>
              <p:cNvSpPr/>
              <p:nvPr/>
            </p:nvSpPr>
            <p:spPr bwMode="auto">
              <a:xfrm>
                <a:off x="2941811" y="5031775"/>
                <a:ext cx="299681" cy="299681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229" y="0"/>
                  </a:cxn>
                  <a:cxn ang="0">
                    <a:pos x="338" y="338"/>
                  </a:cxn>
                  <a:cxn ang="0">
                    <a:pos x="86" y="338"/>
                  </a:cxn>
                  <a:cxn ang="0">
                    <a:pos x="0" y="74"/>
                  </a:cxn>
                </a:cxnLst>
                <a:rect l="0" t="0" r="r" b="b"/>
                <a:pathLst>
                  <a:path w="338" h="338">
                    <a:moveTo>
                      <a:pt x="0" y="74"/>
                    </a:moveTo>
                    <a:lnTo>
                      <a:pt x="229" y="0"/>
                    </a:lnTo>
                    <a:lnTo>
                      <a:pt x="338" y="338"/>
                    </a:lnTo>
                    <a:lnTo>
                      <a:pt x="86" y="338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8" name="Freeform 198"/>
              <p:cNvSpPr/>
              <p:nvPr/>
            </p:nvSpPr>
            <p:spPr bwMode="auto">
              <a:xfrm>
                <a:off x="2468351" y="4349070"/>
                <a:ext cx="507152" cy="590496"/>
              </a:xfrm>
              <a:custGeom>
                <a:avLst/>
                <a:gdLst/>
                <a:ahLst/>
                <a:cxnLst>
                  <a:cxn ang="0">
                    <a:pos x="38" y="4"/>
                  </a:cxn>
                  <a:cxn ang="0">
                    <a:pos x="38" y="4"/>
                  </a:cxn>
                  <a:cxn ang="0">
                    <a:pos x="38" y="4"/>
                  </a:cxn>
                  <a:cxn ang="0">
                    <a:pos x="50" y="0"/>
                  </a:cxn>
                  <a:cxn ang="0">
                    <a:pos x="63" y="0"/>
                  </a:cxn>
                  <a:cxn ang="0">
                    <a:pos x="74" y="0"/>
                  </a:cxn>
                  <a:cxn ang="0">
                    <a:pos x="85" y="3"/>
                  </a:cxn>
                  <a:cxn ang="0">
                    <a:pos x="96" y="9"/>
                  </a:cxn>
                  <a:cxn ang="0">
                    <a:pos x="106" y="16"/>
                  </a:cxn>
                  <a:cxn ang="0">
                    <a:pos x="114" y="25"/>
                  </a:cxn>
                  <a:cxn ang="0">
                    <a:pos x="120" y="37"/>
                  </a:cxn>
                  <a:cxn ang="0">
                    <a:pos x="201" y="210"/>
                  </a:cxn>
                  <a:cxn ang="0">
                    <a:pos x="354" y="321"/>
                  </a:cxn>
                  <a:cxn ang="0">
                    <a:pos x="571" y="448"/>
                  </a:cxn>
                  <a:cxn ang="0">
                    <a:pos x="465" y="666"/>
                  </a:cxn>
                  <a:cxn ang="0">
                    <a:pos x="309" y="556"/>
                  </a:cxn>
                  <a:cxn ang="0">
                    <a:pos x="309" y="556"/>
                  </a:cxn>
                  <a:cxn ang="0">
                    <a:pos x="297" y="558"/>
                  </a:cxn>
                  <a:cxn ang="0">
                    <a:pos x="288" y="559"/>
                  </a:cxn>
                  <a:cxn ang="0">
                    <a:pos x="277" y="558"/>
                  </a:cxn>
                  <a:cxn ang="0">
                    <a:pos x="267" y="555"/>
                  </a:cxn>
                  <a:cxn ang="0">
                    <a:pos x="257" y="550"/>
                  </a:cxn>
                  <a:cxn ang="0">
                    <a:pos x="246" y="543"/>
                  </a:cxn>
                  <a:cxn ang="0">
                    <a:pos x="228" y="529"/>
                  </a:cxn>
                  <a:cxn ang="0">
                    <a:pos x="211" y="510"/>
                  </a:cxn>
                  <a:cxn ang="0">
                    <a:pos x="196" y="490"/>
                  </a:cxn>
                  <a:cxn ang="0">
                    <a:pos x="183" y="473"/>
                  </a:cxn>
                  <a:cxn ang="0">
                    <a:pos x="174" y="455"/>
                  </a:cxn>
                  <a:cxn ang="0">
                    <a:pos x="6" y="88"/>
                  </a:cxn>
                  <a:cxn ang="0">
                    <a:pos x="6" y="88"/>
                  </a:cxn>
                  <a:cxn ang="0">
                    <a:pos x="1" y="75"/>
                  </a:cxn>
                  <a:cxn ang="0">
                    <a:pos x="0" y="64"/>
                  </a:cxn>
                  <a:cxn ang="0">
                    <a:pos x="1" y="51"/>
                  </a:cxn>
                  <a:cxn ang="0">
                    <a:pos x="5" y="40"/>
                  </a:cxn>
                  <a:cxn ang="0">
                    <a:pos x="9" y="29"/>
                  </a:cxn>
                  <a:cxn ang="0">
                    <a:pos x="17" y="19"/>
                  </a:cxn>
                  <a:cxn ang="0">
                    <a:pos x="27" y="11"/>
                  </a:cxn>
                  <a:cxn ang="0">
                    <a:pos x="38" y="4"/>
                  </a:cxn>
                  <a:cxn ang="0">
                    <a:pos x="38" y="4"/>
                  </a:cxn>
                </a:cxnLst>
                <a:rect l="0" t="0" r="r" b="b"/>
                <a:pathLst>
                  <a:path w="571" h="666">
                    <a:moveTo>
                      <a:pt x="38" y="4"/>
                    </a:moveTo>
                    <a:lnTo>
                      <a:pt x="38" y="4"/>
                    </a:lnTo>
                    <a:lnTo>
                      <a:pt x="38" y="4"/>
                    </a:lnTo>
                    <a:lnTo>
                      <a:pt x="50" y="0"/>
                    </a:lnTo>
                    <a:lnTo>
                      <a:pt x="63" y="0"/>
                    </a:lnTo>
                    <a:lnTo>
                      <a:pt x="74" y="0"/>
                    </a:lnTo>
                    <a:lnTo>
                      <a:pt x="85" y="3"/>
                    </a:lnTo>
                    <a:lnTo>
                      <a:pt x="96" y="9"/>
                    </a:lnTo>
                    <a:lnTo>
                      <a:pt x="106" y="16"/>
                    </a:lnTo>
                    <a:lnTo>
                      <a:pt x="114" y="25"/>
                    </a:lnTo>
                    <a:lnTo>
                      <a:pt x="120" y="37"/>
                    </a:lnTo>
                    <a:lnTo>
                      <a:pt x="201" y="210"/>
                    </a:lnTo>
                    <a:lnTo>
                      <a:pt x="354" y="321"/>
                    </a:lnTo>
                    <a:lnTo>
                      <a:pt x="571" y="448"/>
                    </a:lnTo>
                    <a:lnTo>
                      <a:pt x="465" y="666"/>
                    </a:lnTo>
                    <a:lnTo>
                      <a:pt x="309" y="556"/>
                    </a:lnTo>
                    <a:lnTo>
                      <a:pt x="309" y="556"/>
                    </a:lnTo>
                    <a:lnTo>
                      <a:pt x="297" y="558"/>
                    </a:lnTo>
                    <a:lnTo>
                      <a:pt x="288" y="559"/>
                    </a:lnTo>
                    <a:lnTo>
                      <a:pt x="277" y="558"/>
                    </a:lnTo>
                    <a:lnTo>
                      <a:pt x="267" y="555"/>
                    </a:lnTo>
                    <a:lnTo>
                      <a:pt x="257" y="550"/>
                    </a:lnTo>
                    <a:lnTo>
                      <a:pt x="246" y="543"/>
                    </a:lnTo>
                    <a:lnTo>
                      <a:pt x="228" y="529"/>
                    </a:lnTo>
                    <a:lnTo>
                      <a:pt x="211" y="510"/>
                    </a:lnTo>
                    <a:lnTo>
                      <a:pt x="196" y="490"/>
                    </a:lnTo>
                    <a:lnTo>
                      <a:pt x="183" y="473"/>
                    </a:lnTo>
                    <a:lnTo>
                      <a:pt x="174" y="455"/>
                    </a:lnTo>
                    <a:lnTo>
                      <a:pt x="6" y="88"/>
                    </a:lnTo>
                    <a:lnTo>
                      <a:pt x="6" y="88"/>
                    </a:lnTo>
                    <a:lnTo>
                      <a:pt x="1" y="75"/>
                    </a:lnTo>
                    <a:lnTo>
                      <a:pt x="0" y="64"/>
                    </a:lnTo>
                    <a:lnTo>
                      <a:pt x="1" y="51"/>
                    </a:lnTo>
                    <a:lnTo>
                      <a:pt x="5" y="40"/>
                    </a:lnTo>
                    <a:lnTo>
                      <a:pt x="9" y="29"/>
                    </a:lnTo>
                    <a:lnTo>
                      <a:pt x="17" y="19"/>
                    </a:lnTo>
                    <a:lnTo>
                      <a:pt x="27" y="11"/>
                    </a:lnTo>
                    <a:lnTo>
                      <a:pt x="38" y="4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F2CAA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9" name="Freeform 199"/>
              <p:cNvSpPr/>
              <p:nvPr/>
            </p:nvSpPr>
            <p:spPr bwMode="auto">
              <a:xfrm>
                <a:off x="718144" y="4673577"/>
                <a:ext cx="492966" cy="549710"/>
              </a:xfrm>
              <a:custGeom>
                <a:avLst/>
                <a:gdLst/>
                <a:ahLst/>
                <a:cxnLst>
                  <a:cxn ang="0">
                    <a:pos x="235" y="0"/>
                  </a:cxn>
                  <a:cxn ang="0">
                    <a:pos x="557" y="169"/>
                  </a:cxn>
                  <a:cxn ang="0">
                    <a:pos x="324" y="620"/>
                  </a:cxn>
                  <a:cxn ang="0">
                    <a:pos x="0" y="452"/>
                  </a:cxn>
                  <a:cxn ang="0">
                    <a:pos x="235" y="0"/>
                  </a:cxn>
                </a:cxnLst>
                <a:rect l="0" t="0" r="r" b="b"/>
                <a:pathLst>
                  <a:path w="557" h="620">
                    <a:moveTo>
                      <a:pt x="235" y="0"/>
                    </a:moveTo>
                    <a:lnTo>
                      <a:pt x="557" y="169"/>
                    </a:lnTo>
                    <a:lnTo>
                      <a:pt x="324" y="620"/>
                    </a:lnTo>
                    <a:lnTo>
                      <a:pt x="0" y="452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2CAA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0" name="Freeform 200"/>
              <p:cNvSpPr/>
              <p:nvPr/>
            </p:nvSpPr>
            <p:spPr bwMode="auto">
              <a:xfrm>
                <a:off x="863551" y="4095494"/>
                <a:ext cx="757182" cy="812152"/>
              </a:xfrm>
              <a:custGeom>
                <a:avLst/>
                <a:gdLst/>
                <a:ahLst/>
                <a:cxnLst>
                  <a:cxn ang="0">
                    <a:pos x="503" y="658"/>
                  </a:cxn>
                  <a:cxn ang="0">
                    <a:pos x="714" y="539"/>
                  </a:cxn>
                  <a:cxn ang="0">
                    <a:pos x="754" y="531"/>
                  </a:cxn>
                  <a:cxn ang="0">
                    <a:pos x="788" y="539"/>
                  </a:cxn>
                  <a:cxn ang="0">
                    <a:pos x="814" y="560"/>
                  </a:cxn>
                  <a:cxn ang="0">
                    <a:pos x="835" y="595"/>
                  </a:cxn>
                  <a:cxn ang="0">
                    <a:pos x="423" y="893"/>
                  </a:cxn>
                  <a:cxn ang="0">
                    <a:pos x="386" y="909"/>
                  </a:cxn>
                  <a:cxn ang="0">
                    <a:pos x="341" y="915"/>
                  </a:cxn>
                  <a:cxn ang="0">
                    <a:pos x="277" y="907"/>
                  </a:cxn>
                  <a:cxn ang="0">
                    <a:pos x="174" y="870"/>
                  </a:cxn>
                  <a:cxn ang="0">
                    <a:pos x="113" y="833"/>
                  </a:cxn>
                  <a:cxn ang="0">
                    <a:pos x="45" y="764"/>
                  </a:cxn>
                  <a:cxn ang="0">
                    <a:pos x="22" y="722"/>
                  </a:cxn>
                  <a:cxn ang="0">
                    <a:pos x="8" y="677"/>
                  </a:cxn>
                  <a:cxn ang="0">
                    <a:pos x="2" y="574"/>
                  </a:cxn>
                  <a:cxn ang="0">
                    <a:pos x="31" y="453"/>
                  </a:cxn>
                  <a:cxn ang="0">
                    <a:pos x="127" y="157"/>
                  </a:cxn>
                  <a:cxn ang="0">
                    <a:pos x="140" y="130"/>
                  </a:cxn>
                  <a:cxn ang="0">
                    <a:pos x="172" y="109"/>
                  </a:cxn>
                  <a:cxn ang="0">
                    <a:pos x="207" y="109"/>
                  </a:cxn>
                  <a:cxn ang="0">
                    <a:pos x="238" y="129"/>
                  </a:cxn>
                  <a:cxn ang="0">
                    <a:pos x="253" y="164"/>
                  </a:cxn>
                  <a:cxn ang="0">
                    <a:pos x="224" y="281"/>
                  </a:cxn>
                  <a:cxn ang="0">
                    <a:pos x="243" y="277"/>
                  </a:cxn>
                  <a:cxn ang="0">
                    <a:pos x="318" y="96"/>
                  </a:cxn>
                  <a:cxn ang="0">
                    <a:pos x="347" y="72"/>
                  </a:cxn>
                  <a:cxn ang="0">
                    <a:pos x="383" y="71"/>
                  </a:cxn>
                  <a:cxn ang="0">
                    <a:pos x="413" y="88"/>
                  </a:cxn>
                  <a:cxn ang="0">
                    <a:pos x="433" y="117"/>
                  </a:cxn>
                  <a:cxn ang="0">
                    <a:pos x="431" y="156"/>
                  </a:cxn>
                  <a:cxn ang="0">
                    <a:pos x="389" y="299"/>
                  </a:cxn>
                  <a:cxn ang="0">
                    <a:pos x="479" y="117"/>
                  </a:cxn>
                  <a:cxn ang="0">
                    <a:pos x="512" y="96"/>
                  </a:cxn>
                  <a:cxn ang="0">
                    <a:pos x="547" y="98"/>
                  </a:cxn>
                  <a:cxn ang="0">
                    <a:pos x="577" y="116"/>
                  </a:cxn>
                  <a:cxn ang="0">
                    <a:pos x="594" y="148"/>
                  </a:cxn>
                  <a:cxn ang="0">
                    <a:pos x="587" y="188"/>
                  </a:cxn>
                  <a:cxn ang="0">
                    <a:pos x="502" y="399"/>
                  </a:cxn>
                  <a:cxn ang="0">
                    <a:pos x="743" y="18"/>
                  </a:cxn>
                  <a:cxn ang="0">
                    <a:pos x="775" y="0"/>
                  </a:cxn>
                  <a:cxn ang="0">
                    <a:pos x="811" y="5"/>
                  </a:cxn>
                  <a:cxn ang="0">
                    <a:pos x="840" y="26"/>
                  </a:cxn>
                  <a:cxn ang="0">
                    <a:pos x="853" y="58"/>
                  </a:cxn>
                  <a:cxn ang="0">
                    <a:pos x="841" y="98"/>
                  </a:cxn>
                </a:cxnLst>
                <a:rect l="0" t="0" r="r" b="b"/>
                <a:pathLst>
                  <a:path w="853" h="915">
                    <a:moveTo>
                      <a:pt x="577" y="518"/>
                    </a:moveTo>
                    <a:lnTo>
                      <a:pt x="577" y="518"/>
                    </a:lnTo>
                    <a:lnTo>
                      <a:pt x="503" y="658"/>
                    </a:lnTo>
                    <a:lnTo>
                      <a:pt x="700" y="547"/>
                    </a:lnTo>
                    <a:lnTo>
                      <a:pt x="700" y="547"/>
                    </a:lnTo>
                    <a:lnTo>
                      <a:pt x="714" y="539"/>
                    </a:lnTo>
                    <a:lnTo>
                      <a:pt x="729" y="534"/>
                    </a:lnTo>
                    <a:lnTo>
                      <a:pt x="742" y="531"/>
                    </a:lnTo>
                    <a:lnTo>
                      <a:pt x="754" y="531"/>
                    </a:lnTo>
                    <a:lnTo>
                      <a:pt x="767" y="532"/>
                    </a:lnTo>
                    <a:lnTo>
                      <a:pt x="779" y="536"/>
                    </a:lnTo>
                    <a:lnTo>
                      <a:pt x="788" y="539"/>
                    </a:lnTo>
                    <a:lnTo>
                      <a:pt x="798" y="545"/>
                    </a:lnTo>
                    <a:lnTo>
                      <a:pt x="806" y="552"/>
                    </a:lnTo>
                    <a:lnTo>
                      <a:pt x="814" y="560"/>
                    </a:lnTo>
                    <a:lnTo>
                      <a:pt x="820" y="568"/>
                    </a:lnTo>
                    <a:lnTo>
                      <a:pt x="827" y="577"/>
                    </a:lnTo>
                    <a:lnTo>
                      <a:pt x="835" y="595"/>
                    </a:lnTo>
                    <a:lnTo>
                      <a:pt x="841" y="613"/>
                    </a:lnTo>
                    <a:lnTo>
                      <a:pt x="423" y="893"/>
                    </a:lnTo>
                    <a:lnTo>
                      <a:pt x="423" y="893"/>
                    </a:lnTo>
                    <a:lnTo>
                      <a:pt x="412" y="899"/>
                    </a:lnTo>
                    <a:lnTo>
                      <a:pt x="399" y="906"/>
                    </a:lnTo>
                    <a:lnTo>
                      <a:pt x="386" y="909"/>
                    </a:lnTo>
                    <a:lnTo>
                      <a:pt x="372" y="912"/>
                    </a:lnTo>
                    <a:lnTo>
                      <a:pt x="357" y="914"/>
                    </a:lnTo>
                    <a:lnTo>
                      <a:pt x="341" y="915"/>
                    </a:lnTo>
                    <a:lnTo>
                      <a:pt x="327" y="914"/>
                    </a:lnTo>
                    <a:lnTo>
                      <a:pt x="309" y="912"/>
                    </a:lnTo>
                    <a:lnTo>
                      <a:pt x="277" y="907"/>
                    </a:lnTo>
                    <a:lnTo>
                      <a:pt x="241" y="898"/>
                    </a:lnTo>
                    <a:lnTo>
                      <a:pt x="207" y="885"/>
                    </a:lnTo>
                    <a:lnTo>
                      <a:pt x="174" y="870"/>
                    </a:lnTo>
                    <a:lnTo>
                      <a:pt x="174" y="870"/>
                    </a:lnTo>
                    <a:lnTo>
                      <a:pt x="142" y="852"/>
                    </a:lnTo>
                    <a:lnTo>
                      <a:pt x="113" y="833"/>
                    </a:lnTo>
                    <a:lnTo>
                      <a:pt x="87" y="812"/>
                    </a:lnTo>
                    <a:lnTo>
                      <a:pt x="64" y="790"/>
                    </a:lnTo>
                    <a:lnTo>
                      <a:pt x="45" y="764"/>
                    </a:lnTo>
                    <a:lnTo>
                      <a:pt x="37" y="751"/>
                    </a:lnTo>
                    <a:lnTo>
                      <a:pt x="29" y="737"/>
                    </a:lnTo>
                    <a:lnTo>
                      <a:pt x="22" y="722"/>
                    </a:lnTo>
                    <a:lnTo>
                      <a:pt x="16" y="708"/>
                    </a:lnTo>
                    <a:lnTo>
                      <a:pt x="11" y="693"/>
                    </a:lnTo>
                    <a:lnTo>
                      <a:pt x="8" y="677"/>
                    </a:lnTo>
                    <a:lnTo>
                      <a:pt x="2" y="645"/>
                    </a:lnTo>
                    <a:lnTo>
                      <a:pt x="0" y="610"/>
                    </a:lnTo>
                    <a:lnTo>
                      <a:pt x="2" y="574"/>
                    </a:lnTo>
                    <a:lnTo>
                      <a:pt x="8" y="536"/>
                    </a:lnTo>
                    <a:lnTo>
                      <a:pt x="18" y="495"/>
                    </a:lnTo>
                    <a:lnTo>
                      <a:pt x="31" y="453"/>
                    </a:lnTo>
                    <a:lnTo>
                      <a:pt x="48" y="410"/>
                    </a:lnTo>
                    <a:lnTo>
                      <a:pt x="69" y="365"/>
                    </a:lnTo>
                    <a:lnTo>
                      <a:pt x="127" y="157"/>
                    </a:lnTo>
                    <a:lnTo>
                      <a:pt x="127" y="157"/>
                    </a:lnTo>
                    <a:lnTo>
                      <a:pt x="133" y="141"/>
                    </a:lnTo>
                    <a:lnTo>
                      <a:pt x="140" y="130"/>
                    </a:lnTo>
                    <a:lnTo>
                      <a:pt x="150" y="120"/>
                    </a:lnTo>
                    <a:lnTo>
                      <a:pt x="161" y="114"/>
                    </a:lnTo>
                    <a:lnTo>
                      <a:pt x="172" y="109"/>
                    </a:lnTo>
                    <a:lnTo>
                      <a:pt x="183" y="108"/>
                    </a:lnTo>
                    <a:lnTo>
                      <a:pt x="196" y="108"/>
                    </a:lnTo>
                    <a:lnTo>
                      <a:pt x="207" y="109"/>
                    </a:lnTo>
                    <a:lnTo>
                      <a:pt x="219" y="114"/>
                    </a:lnTo>
                    <a:lnTo>
                      <a:pt x="228" y="120"/>
                    </a:lnTo>
                    <a:lnTo>
                      <a:pt x="238" y="129"/>
                    </a:lnTo>
                    <a:lnTo>
                      <a:pt x="244" y="140"/>
                    </a:lnTo>
                    <a:lnTo>
                      <a:pt x="249" y="151"/>
                    </a:lnTo>
                    <a:lnTo>
                      <a:pt x="253" y="164"/>
                    </a:lnTo>
                    <a:lnTo>
                      <a:pt x="253" y="178"/>
                    </a:lnTo>
                    <a:lnTo>
                      <a:pt x="249" y="194"/>
                    </a:lnTo>
                    <a:lnTo>
                      <a:pt x="224" y="281"/>
                    </a:lnTo>
                    <a:lnTo>
                      <a:pt x="224" y="281"/>
                    </a:lnTo>
                    <a:lnTo>
                      <a:pt x="233" y="278"/>
                    </a:lnTo>
                    <a:lnTo>
                      <a:pt x="243" y="277"/>
                    </a:lnTo>
                    <a:lnTo>
                      <a:pt x="310" y="111"/>
                    </a:lnTo>
                    <a:lnTo>
                      <a:pt x="310" y="111"/>
                    </a:lnTo>
                    <a:lnTo>
                      <a:pt x="318" y="96"/>
                    </a:lnTo>
                    <a:lnTo>
                      <a:pt x="327" y="85"/>
                    </a:lnTo>
                    <a:lnTo>
                      <a:pt x="338" y="77"/>
                    </a:lnTo>
                    <a:lnTo>
                      <a:pt x="347" y="72"/>
                    </a:lnTo>
                    <a:lnTo>
                      <a:pt x="359" y="69"/>
                    </a:lnTo>
                    <a:lnTo>
                      <a:pt x="372" y="69"/>
                    </a:lnTo>
                    <a:lnTo>
                      <a:pt x="383" y="71"/>
                    </a:lnTo>
                    <a:lnTo>
                      <a:pt x="394" y="75"/>
                    </a:lnTo>
                    <a:lnTo>
                      <a:pt x="405" y="80"/>
                    </a:lnTo>
                    <a:lnTo>
                      <a:pt x="413" y="88"/>
                    </a:lnTo>
                    <a:lnTo>
                      <a:pt x="421" y="96"/>
                    </a:lnTo>
                    <a:lnTo>
                      <a:pt x="428" y="106"/>
                    </a:lnTo>
                    <a:lnTo>
                      <a:pt x="433" y="117"/>
                    </a:lnTo>
                    <a:lnTo>
                      <a:pt x="434" y="130"/>
                    </a:lnTo>
                    <a:lnTo>
                      <a:pt x="434" y="143"/>
                    </a:lnTo>
                    <a:lnTo>
                      <a:pt x="431" y="156"/>
                    </a:lnTo>
                    <a:lnTo>
                      <a:pt x="376" y="294"/>
                    </a:lnTo>
                    <a:lnTo>
                      <a:pt x="376" y="294"/>
                    </a:lnTo>
                    <a:lnTo>
                      <a:pt x="389" y="299"/>
                    </a:lnTo>
                    <a:lnTo>
                      <a:pt x="473" y="130"/>
                    </a:lnTo>
                    <a:lnTo>
                      <a:pt x="473" y="130"/>
                    </a:lnTo>
                    <a:lnTo>
                      <a:pt x="479" y="117"/>
                    </a:lnTo>
                    <a:lnTo>
                      <a:pt x="489" y="108"/>
                    </a:lnTo>
                    <a:lnTo>
                      <a:pt x="500" y="101"/>
                    </a:lnTo>
                    <a:lnTo>
                      <a:pt x="512" y="96"/>
                    </a:lnTo>
                    <a:lnTo>
                      <a:pt x="523" y="95"/>
                    </a:lnTo>
                    <a:lnTo>
                      <a:pt x="534" y="95"/>
                    </a:lnTo>
                    <a:lnTo>
                      <a:pt x="547" y="98"/>
                    </a:lnTo>
                    <a:lnTo>
                      <a:pt x="558" y="103"/>
                    </a:lnTo>
                    <a:lnTo>
                      <a:pt x="568" y="108"/>
                    </a:lnTo>
                    <a:lnTo>
                      <a:pt x="577" y="116"/>
                    </a:lnTo>
                    <a:lnTo>
                      <a:pt x="584" y="125"/>
                    </a:lnTo>
                    <a:lnTo>
                      <a:pt x="590" y="137"/>
                    </a:lnTo>
                    <a:lnTo>
                      <a:pt x="594" y="148"/>
                    </a:lnTo>
                    <a:lnTo>
                      <a:pt x="594" y="161"/>
                    </a:lnTo>
                    <a:lnTo>
                      <a:pt x="592" y="174"/>
                    </a:lnTo>
                    <a:lnTo>
                      <a:pt x="587" y="188"/>
                    </a:lnTo>
                    <a:lnTo>
                      <a:pt x="491" y="383"/>
                    </a:lnTo>
                    <a:lnTo>
                      <a:pt x="491" y="383"/>
                    </a:lnTo>
                    <a:lnTo>
                      <a:pt x="502" y="399"/>
                    </a:lnTo>
                    <a:lnTo>
                      <a:pt x="734" y="29"/>
                    </a:lnTo>
                    <a:lnTo>
                      <a:pt x="734" y="29"/>
                    </a:lnTo>
                    <a:lnTo>
                      <a:pt x="743" y="18"/>
                    </a:lnTo>
                    <a:lnTo>
                      <a:pt x="753" y="9"/>
                    </a:lnTo>
                    <a:lnTo>
                      <a:pt x="764" y="3"/>
                    </a:lnTo>
                    <a:lnTo>
                      <a:pt x="775" y="0"/>
                    </a:lnTo>
                    <a:lnTo>
                      <a:pt x="787" y="0"/>
                    </a:lnTo>
                    <a:lnTo>
                      <a:pt x="800" y="0"/>
                    </a:lnTo>
                    <a:lnTo>
                      <a:pt x="811" y="5"/>
                    </a:lnTo>
                    <a:lnTo>
                      <a:pt x="822" y="9"/>
                    </a:lnTo>
                    <a:lnTo>
                      <a:pt x="832" y="16"/>
                    </a:lnTo>
                    <a:lnTo>
                      <a:pt x="840" y="26"/>
                    </a:lnTo>
                    <a:lnTo>
                      <a:pt x="846" y="35"/>
                    </a:lnTo>
                    <a:lnTo>
                      <a:pt x="851" y="46"/>
                    </a:lnTo>
                    <a:lnTo>
                      <a:pt x="853" y="58"/>
                    </a:lnTo>
                    <a:lnTo>
                      <a:pt x="853" y="71"/>
                    </a:lnTo>
                    <a:lnTo>
                      <a:pt x="848" y="83"/>
                    </a:lnTo>
                    <a:lnTo>
                      <a:pt x="841" y="98"/>
                    </a:lnTo>
                    <a:lnTo>
                      <a:pt x="577" y="518"/>
                    </a:lnTo>
                    <a:close/>
                  </a:path>
                </a:pathLst>
              </a:custGeom>
              <a:solidFill>
                <a:srgbClr val="F2CAA9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1" name="Freeform 201"/>
              <p:cNvSpPr/>
              <p:nvPr/>
            </p:nvSpPr>
            <p:spPr bwMode="auto">
              <a:xfrm>
                <a:off x="602883" y="4829623"/>
                <a:ext cx="551484" cy="501833"/>
              </a:xfrm>
              <a:custGeom>
                <a:avLst/>
                <a:gdLst/>
                <a:ahLst/>
                <a:cxnLst>
                  <a:cxn ang="0">
                    <a:pos x="225" y="0"/>
                  </a:cxn>
                  <a:cxn ang="0">
                    <a:pos x="621" y="206"/>
                  </a:cxn>
                  <a:cxn ang="0">
                    <a:pos x="439" y="566"/>
                  </a:cxn>
                  <a:cxn ang="0">
                    <a:pos x="228" y="566"/>
                  </a:cxn>
                  <a:cxn ang="0">
                    <a:pos x="0" y="447"/>
                  </a:cxn>
                  <a:cxn ang="0">
                    <a:pos x="225" y="0"/>
                  </a:cxn>
                </a:cxnLst>
                <a:rect l="0" t="0" r="r" b="b"/>
                <a:pathLst>
                  <a:path w="621" h="566">
                    <a:moveTo>
                      <a:pt x="225" y="0"/>
                    </a:moveTo>
                    <a:lnTo>
                      <a:pt x="621" y="206"/>
                    </a:lnTo>
                    <a:lnTo>
                      <a:pt x="439" y="566"/>
                    </a:lnTo>
                    <a:lnTo>
                      <a:pt x="228" y="566"/>
                    </a:lnTo>
                    <a:lnTo>
                      <a:pt x="0" y="447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2" name="Freeform 202"/>
              <p:cNvSpPr/>
              <p:nvPr/>
            </p:nvSpPr>
            <p:spPr bwMode="auto">
              <a:xfrm>
                <a:off x="500034" y="4959071"/>
                <a:ext cx="611775" cy="372384"/>
              </a:xfrm>
              <a:custGeom>
                <a:avLst/>
                <a:gdLst/>
                <a:ahLst/>
                <a:cxnLst>
                  <a:cxn ang="0">
                    <a:pos x="603" y="420"/>
                  </a:cxn>
                  <a:cxn ang="0">
                    <a:pos x="692" y="248"/>
                  </a:cxn>
                  <a:cxn ang="0">
                    <a:pos x="217" y="0"/>
                  </a:cxn>
                  <a:cxn ang="0">
                    <a:pos x="0" y="420"/>
                  </a:cxn>
                  <a:cxn ang="0">
                    <a:pos x="603" y="420"/>
                  </a:cxn>
                </a:cxnLst>
                <a:rect l="0" t="0" r="r" b="b"/>
                <a:pathLst>
                  <a:path w="692" h="420">
                    <a:moveTo>
                      <a:pt x="603" y="420"/>
                    </a:moveTo>
                    <a:lnTo>
                      <a:pt x="692" y="248"/>
                    </a:lnTo>
                    <a:lnTo>
                      <a:pt x="217" y="0"/>
                    </a:lnTo>
                    <a:lnTo>
                      <a:pt x="0" y="420"/>
                    </a:lnTo>
                    <a:lnTo>
                      <a:pt x="603" y="42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3" name="Freeform 203"/>
              <p:cNvSpPr/>
              <p:nvPr/>
            </p:nvSpPr>
            <p:spPr bwMode="auto">
              <a:xfrm>
                <a:off x="767796" y="5069013"/>
                <a:ext cx="344012" cy="262442"/>
              </a:xfrm>
              <a:custGeom>
                <a:avLst/>
                <a:gdLst/>
                <a:ahLst/>
                <a:cxnLst>
                  <a:cxn ang="0">
                    <a:pos x="300" y="296"/>
                  </a:cxn>
                  <a:cxn ang="0">
                    <a:pos x="389" y="124"/>
                  </a:cxn>
                  <a:cxn ang="0">
                    <a:pos x="152" y="0"/>
                  </a:cxn>
                  <a:cxn ang="0">
                    <a:pos x="0" y="296"/>
                  </a:cxn>
                  <a:cxn ang="0">
                    <a:pos x="300" y="296"/>
                  </a:cxn>
                </a:cxnLst>
                <a:rect l="0" t="0" r="r" b="b"/>
                <a:pathLst>
                  <a:path w="389" h="296">
                    <a:moveTo>
                      <a:pt x="300" y="296"/>
                    </a:moveTo>
                    <a:lnTo>
                      <a:pt x="389" y="124"/>
                    </a:lnTo>
                    <a:lnTo>
                      <a:pt x="152" y="0"/>
                    </a:lnTo>
                    <a:lnTo>
                      <a:pt x="0" y="296"/>
                    </a:lnTo>
                    <a:lnTo>
                      <a:pt x="300" y="29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07" name="Group 101"/>
            <p:cNvGrpSpPr/>
            <p:nvPr/>
          </p:nvGrpSpPr>
          <p:grpSpPr>
            <a:xfrm>
              <a:off x="3643306" y="4214824"/>
              <a:ext cx="892176" cy="465138"/>
              <a:chOff x="762000" y="2654300"/>
              <a:chExt cx="892176" cy="465138"/>
            </a:xfrm>
          </p:grpSpPr>
          <p:sp>
            <p:nvSpPr>
              <p:cNvPr id="284" name="Freeform 3501"/>
              <p:cNvSpPr>
                <a:spLocks noEditPoints="1"/>
              </p:cNvSpPr>
              <p:nvPr/>
            </p:nvSpPr>
            <p:spPr bwMode="auto">
              <a:xfrm>
                <a:off x="766763" y="2670175"/>
                <a:ext cx="887413" cy="449263"/>
              </a:xfrm>
              <a:custGeom>
                <a:avLst/>
                <a:gdLst/>
                <a:ahLst/>
                <a:cxnLst>
                  <a:cxn ang="0">
                    <a:pos x="8" y="497"/>
                  </a:cxn>
                  <a:cxn ang="0">
                    <a:pos x="3" y="492"/>
                  </a:cxn>
                  <a:cxn ang="0">
                    <a:pos x="1099" y="0"/>
                  </a:cxn>
                  <a:cxn ang="0">
                    <a:pos x="1081" y="0"/>
                  </a:cxn>
                  <a:cxn ang="0">
                    <a:pos x="1034" y="8"/>
                  </a:cxn>
                  <a:cxn ang="0">
                    <a:pos x="960" y="31"/>
                  </a:cxn>
                  <a:cxn ang="0">
                    <a:pos x="894" y="59"/>
                  </a:cxn>
                  <a:cxn ang="0">
                    <a:pos x="868" y="72"/>
                  </a:cxn>
                  <a:cxn ang="0">
                    <a:pos x="851" y="75"/>
                  </a:cxn>
                  <a:cxn ang="0">
                    <a:pos x="840" y="83"/>
                  </a:cxn>
                  <a:cxn ang="0">
                    <a:pos x="837" y="96"/>
                  </a:cxn>
                  <a:cxn ang="0">
                    <a:pos x="842" y="94"/>
                  </a:cxn>
                  <a:cxn ang="0">
                    <a:pos x="3" y="492"/>
                  </a:cxn>
                  <a:cxn ang="0">
                    <a:pos x="1" y="500"/>
                  </a:cxn>
                  <a:cxn ang="0">
                    <a:pos x="1" y="519"/>
                  </a:cxn>
                  <a:cxn ang="0">
                    <a:pos x="9" y="544"/>
                  </a:cxn>
                  <a:cxn ang="0">
                    <a:pos x="22" y="560"/>
                  </a:cxn>
                  <a:cxn ang="0">
                    <a:pos x="729" y="234"/>
                  </a:cxn>
                  <a:cxn ang="0">
                    <a:pos x="729" y="236"/>
                  </a:cxn>
                  <a:cxn ang="0">
                    <a:pos x="736" y="239"/>
                  </a:cxn>
                  <a:cxn ang="0">
                    <a:pos x="741" y="239"/>
                  </a:cxn>
                  <a:cxn ang="0">
                    <a:pos x="759" y="236"/>
                  </a:cxn>
                  <a:cxn ang="0">
                    <a:pos x="788" y="228"/>
                  </a:cxn>
                  <a:cxn ang="0">
                    <a:pos x="897" y="176"/>
                  </a:cxn>
                  <a:cxn ang="0">
                    <a:pos x="899" y="177"/>
                  </a:cxn>
                  <a:cxn ang="0">
                    <a:pos x="905" y="179"/>
                  </a:cxn>
                  <a:cxn ang="0">
                    <a:pos x="912" y="176"/>
                  </a:cxn>
                  <a:cxn ang="0">
                    <a:pos x="918" y="168"/>
                  </a:cxn>
                  <a:cxn ang="0">
                    <a:pos x="939" y="155"/>
                  </a:cxn>
                  <a:cxn ang="0">
                    <a:pos x="1026" y="103"/>
                  </a:cxn>
                  <a:cxn ang="0">
                    <a:pos x="1089" y="54"/>
                  </a:cxn>
                  <a:cxn ang="0">
                    <a:pos x="1117" y="28"/>
                  </a:cxn>
                  <a:cxn ang="0">
                    <a:pos x="1117" y="24"/>
                  </a:cxn>
                  <a:cxn ang="0">
                    <a:pos x="1115" y="8"/>
                  </a:cxn>
                  <a:cxn ang="0">
                    <a:pos x="1107" y="2"/>
                  </a:cxn>
                </a:cxnLst>
                <a:rect l="0" t="0" r="r" b="b"/>
                <a:pathLst>
                  <a:path w="1117" h="565">
                    <a:moveTo>
                      <a:pt x="8" y="497"/>
                    </a:moveTo>
                    <a:lnTo>
                      <a:pt x="8" y="497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8" y="497"/>
                    </a:lnTo>
                    <a:close/>
                    <a:moveTo>
                      <a:pt x="1099" y="0"/>
                    </a:moveTo>
                    <a:lnTo>
                      <a:pt x="1099" y="0"/>
                    </a:lnTo>
                    <a:lnTo>
                      <a:pt x="1081" y="0"/>
                    </a:lnTo>
                    <a:lnTo>
                      <a:pt x="1061" y="3"/>
                    </a:lnTo>
                    <a:lnTo>
                      <a:pt x="1034" y="8"/>
                    </a:lnTo>
                    <a:lnTo>
                      <a:pt x="1000" y="18"/>
                    </a:lnTo>
                    <a:lnTo>
                      <a:pt x="960" y="31"/>
                    </a:lnTo>
                    <a:lnTo>
                      <a:pt x="916" y="47"/>
                    </a:lnTo>
                    <a:lnTo>
                      <a:pt x="894" y="59"/>
                    </a:lnTo>
                    <a:lnTo>
                      <a:pt x="868" y="72"/>
                    </a:lnTo>
                    <a:lnTo>
                      <a:pt x="868" y="72"/>
                    </a:lnTo>
                    <a:lnTo>
                      <a:pt x="863" y="72"/>
                    </a:lnTo>
                    <a:lnTo>
                      <a:pt x="851" y="75"/>
                    </a:lnTo>
                    <a:lnTo>
                      <a:pt x="846" y="78"/>
                    </a:lnTo>
                    <a:lnTo>
                      <a:pt x="840" y="83"/>
                    </a:lnTo>
                    <a:lnTo>
                      <a:pt x="837" y="90"/>
                    </a:lnTo>
                    <a:lnTo>
                      <a:pt x="837" y="96"/>
                    </a:lnTo>
                    <a:lnTo>
                      <a:pt x="837" y="96"/>
                    </a:lnTo>
                    <a:lnTo>
                      <a:pt x="842" y="94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1" y="500"/>
                    </a:lnTo>
                    <a:lnTo>
                      <a:pt x="0" y="506"/>
                    </a:lnTo>
                    <a:lnTo>
                      <a:pt x="1" y="519"/>
                    </a:lnTo>
                    <a:lnTo>
                      <a:pt x="4" y="533"/>
                    </a:lnTo>
                    <a:lnTo>
                      <a:pt x="9" y="544"/>
                    </a:lnTo>
                    <a:lnTo>
                      <a:pt x="16" y="552"/>
                    </a:lnTo>
                    <a:lnTo>
                      <a:pt x="22" y="560"/>
                    </a:lnTo>
                    <a:lnTo>
                      <a:pt x="27" y="565"/>
                    </a:lnTo>
                    <a:lnTo>
                      <a:pt x="729" y="234"/>
                    </a:lnTo>
                    <a:lnTo>
                      <a:pt x="729" y="234"/>
                    </a:lnTo>
                    <a:lnTo>
                      <a:pt x="729" y="236"/>
                    </a:lnTo>
                    <a:lnTo>
                      <a:pt x="731" y="238"/>
                    </a:lnTo>
                    <a:lnTo>
                      <a:pt x="736" y="239"/>
                    </a:lnTo>
                    <a:lnTo>
                      <a:pt x="741" y="239"/>
                    </a:lnTo>
                    <a:lnTo>
                      <a:pt x="741" y="239"/>
                    </a:lnTo>
                    <a:lnTo>
                      <a:pt x="749" y="239"/>
                    </a:lnTo>
                    <a:lnTo>
                      <a:pt x="759" y="236"/>
                    </a:lnTo>
                    <a:lnTo>
                      <a:pt x="772" y="233"/>
                    </a:lnTo>
                    <a:lnTo>
                      <a:pt x="788" y="228"/>
                    </a:lnTo>
                    <a:lnTo>
                      <a:pt x="833" y="208"/>
                    </a:lnTo>
                    <a:lnTo>
                      <a:pt x="897" y="176"/>
                    </a:lnTo>
                    <a:lnTo>
                      <a:pt x="897" y="176"/>
                    </a:lnTo>
                    <a:lnTo>
                      <a:pt x="899" y="177"/>
                    </a:lnTo>
                    <a:lnTo>
                      <a:pt x="905" y="179"/>
                    </a:lnTo>
                    <a:lnTo>
                      <a:pt x="905" y="179"/>
                    </a:lnTo>
                    <a:lnTo>
                      <a:pt x="908" y="177"/>
                    </a:lnTo>
                    <a:lnTo>
                      <a:pt x="912" y="176"/>
                    </a:lnTo>
                    <a:lnTo>
                      <a:pt x="915" y="173"/>
                    </a:lnTo>
                    <a:lnTo>
                      <a:pt x="918" y="168"/>
                    </a:lnTo>
                    <a:lnTo>
                      <a:pt x="918" y="168"/>
                    </a:lnTo>
                    <a:lnTo>
                      <a:pt x="939" y="155"/>
                    </a:lnTo>
                    <a:lnTo>
                      <a:pt x="993" y="124"/>
                    </a:lnTo>
                    <a:lnTo>
                      <a:pt x="1026" y="103"/>
                    </a:lnTo>
                    <a:lnTo>
                      <a:pt x="1058" y="80"/>
                    </a:lnTo>
                    <a:lnTo>
                      <a:pt x="1089" y="54"/>
                    </a:lnTo>
                    <a:lnTo>
                      <a:pt x="1104" y="41"/>
                    </a:lnTo>
                    <a:lnTo>
                      <a:pt x="1117" y="28"/>
                    </a:lnTo>
                    <a:lnTo>
                      <a:pt x="1117" y="28"/>
                    </a:lnTo>
                    <a:lnTo>
                      <a:pt x="1117" y="24"/>
                    </a:lnTo>
                    <a:lnTo>
                      <a:pt x="1117" y="15"/>
                    </a:lnTo>
                    <a:lnTo>
                      <a:pt x="1115" y="8"/>
                    </a:lnTo>
                    <a:lnTo>
                      <a:pt x="1112" y="5"/>
                    </a:lnTo>
                    <a:lnTo>
                      <a:pt x="1107" y="2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5" name="Freeform 3502"/>
              <p:cNvSpPr/>
              <p:nvPr/>
            </p:nvSpPr>
            <p:spPr bwMode="auto">
              <a:xfrm>
                <a:off x="769938" y="3060700"/>
                <a:ext cx="3175" cy="317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5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6" name="Freeform 3503"/>
              <p:cNvSpPr/>
              <p:nvPr/>
            </p:nvSpPr>
            <p:spPr bwMode="auto">
              <a:xfrm>
                <a:off x="766763" y="2670175"/>
                <a:ext cx="887413" cy="449263"/>
              </a:xfrm>
              <a:custGeom>
                <a:avLst/>
                <a:gdLst/>
                <a:ahLst/>
                <a:cxnLst>
                  <a:cxn ang="0">
                    <a:pos x="1099" y="0"/>
                  </a:cxn>
                  <a:cxn ang="0">
                    <a:pos x="1061" y="3"/>
                  </a:cxn>
                  <a:cxn ang="0">
                    <a:pos x="1000" y="18"/>
                  </a:cxn>
                  <a:cxn ang="0">
                    <a:pos x="916" y="47"/>
                  </a:cxn>
                  <a:cxn ang="0">
                    <a:pos x="868" y="72"/>
                  </a:cxn>
                  <a:cxn ang="0">
                    <a:pos x="863" y="72"/>
                  </a:cxn>
                  <a:cxn ang="0">
                    <a:pos x="846" y="78"/>
                  </a:cxn>
                  <a:cxn ang="0">
                    <a:pos x="837" y="90"/>
                  </a:cxn>
                  <a:cxn ang="0">
                    <a:pos x="837" y="96"/>
                  </a:cxn>
                  <a:cxn ang="0">
                    <a:pos x="3" y="492"/>
                  </a:cxn>
                  <a:cxn ang="0">
                    <a:pos x="3" y="492"/>
                  </a:cxn>
                  <a:cxn ang="0">
                    <a:pos x="0" y="506"/>
                  </a:cxn>
                  <a:cxn ang="0">
                    <a:pos x="4" y="533"/>
                  </a:cxn>
                  <a:cxn ang="0">
                    <a:pos x="16" y="552"/>
                  </a:cxn>
                  <a:cxn ang="0">
                    <a:pos x="27" y="565"/>
                  </a:cxn>
                  <a:cxn ang="0">
                    <a:pos x="729" y="234"/>
                  </a:cxn>
                  <a:cxn ang="0">
                    <a:pos x="731" y="238"/>
                  </a:cxn>
                  <a:cxn ang="0">
                    <a:pos x="741" y="239"/>
                  </a:cxn>
                  <a:cxn ang="0">
                    <a:pos x="749" y="239"/>
                  </a:cxn>
                  <a:cxn ang="0">
                    <a:pos x="772" y="233"/>
                  </a:cxn>
                  <a:cxn ang="0">
                    <a:pos x="833" y="208"/>
                  </a:cxn>
                  <a:cxn ang="0">
                    <a:pos x="897" y="176"/>
                  </a:cxn>
                  <a:cxn ang="0">
                    <a:pos x="905" y="179"/>
                  </a:cxn>
                  <a:cxn ang="0">
                    <a:pos x="908" y="177"/>
                  </a:cxn>
                  <a:cxn ang="0">
                    <a:pos x="915" y="173"/>
                  </a:cxn>
                  <a:cxn ang="0">
                    <a:pos x="918" y="168"/>
                  </a:cxn>
                  <a:cxn ang="0">
                    <a:pos x="993" y="124"/>
                  </a:cxn>
                  <a:cxn ang="0">
                    <a:pos x="1058" y="80"/>
                  </a:cxn>
                  <a:cxn ang="0">
                    <a:pos x="1104" y="41"/>
                  </a:cxn>
                  <a:cxn ang="0">
                    <a:pos x="1117" y="28"/>
                  </a:cxn>
                  <a:cxn ang="0">
                    <a:pos x="1117" y="15"/>
                  </a:cxn>
                  <a:cxn ang="0">
                    <a:pos x="1112" y="5"/>
                  </a:cxn>
                  <a:cxn ang="0">
                    <a:pos x="1099" y="0"/>
                  </a:cxn>
                </a:cxnLst>
                <a:rect l="0" t="0" r="r" b="b"/>
                <a:pathLst>
                  <a:path w="1117" h="565">
                    <a:moveTo>
                      <a:pt x="1099" y="0"/>
                    </a:moveTo>
                    <a:lnTo>
                      <a:pt x="1099" y="0"/>
                    </a:lnTo>
                    <a:lnTo>
                      <a:pt x="1081" y="0"/>
                    </a:lnTo>
                    <a:lnTo>
                      <a:pt x="1061" y="3"/>
                    </a:lnTo>
                    <a:lnTo>
                      <a:pt x="1034" y="8"/>
                    </a:lnTo>
                    <a:lnTo>
                      <a:pt x="1000" y="18"/>
                    </a:lnTo>
                    <a:lnTo>
                      <a:pt x="960" y="31"/>
                    </a:lnTo>
                    <a:lnTo>
                      <a:pt x="916" y="47"/>
                    </a:lnTo>
                    <a:lnTo>
                      <a:pt x="894" y="59"/>
                    </a:lnTo>
                    <a:lnTo>
                      <a:pt x="868" y="72"/>
                    </a:lnTo>
                    <a:lnTo>
                      <a:pt x="868" y="72"/>
                    </a:lnTo>
                    <a:lnTo>
                      <a:pt x="863" y="72"/>
                    </a:lnTo>
                    <a:lnTo>
                      <a:pt x="851" y="75"/>
                    </a:lnTo>
                    <a:lnTo>
                      <a:pt x="846" y="78"/>
                    </a:lnTo>
                    <a:lnTo>
                      <a:pt x="840" y="83"/>
                    </a:lnTo>
                    <a:lnTo>
                      <a:pt x="837" y="90"/>
                    </a:lnTo>
                    <a:lnTo>
                      <a:pt x="837" y="96"/>
                    </a:lnTo>
                    <a:lnTo>
                      <a:pt x="837" y="96"/>
                    </a:lnTo>
                    <a:lnTo>
                      <a:pt x="842" y="94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3" y="492"/>
                    </a:lnTo>
                    <a:lnTo>
                      <a:pt x="1" y="500"/>
                    </a:lnTo>
                    <a:lnTo>
                      <a:pt x="0" y="506"/>
                    </a:lnTo>
                    <a:lnTo>
                      <a:pt x="1" y="519"/>
                    </a:lnTo>
                    <a:lnTo>
                      <a:pt x="4" y="533"/>
                    </a:lnTo>
                    <a:lnTo>
                      <a:pt x="9" y="544"/>
                    </a:lnTo>
                    <a:lnTo>
                      <a:pt x="16" y="552"/>
                    </a:lnTo>
                    <a:lnTo>
                      <a:pt x="22" y="560"/>
                    </a:lnTo>
                    <a:lnTo>
                      <a:pt x="27" y="565"/>
                    </a:lnTo>
                    <a:lnTo>
                      <a:pt x="729" y="234"/>
                    </a:lnTo>
                    <a:lnTo>
                      <a:pt x="729" y="234"/>
                    </a:lnTo>
                    <a:lnTo>
                      <a:pt x="729" y="236"/>
                    </a:lnTo>
                    <a:lnTo>
                      <a:pt x="731" y="238"/>
                    </a:lnTo>
                    <a:lnTo>
                      <a:pt x="736" y="239"/>
                    </a:lnTo>
                    <a:lnTo>
                      <a:pt x="741" y="239"/>
                    </a:lnTo>
                    <a:lnTo>
                      <a:pt x="741" y="239"/>
                    </a:lnTo>
                    <a:lnTo>
                      <a:pt x="749" y="239"/>
                    </a:lnTo>
                    <a:lnTo>
                      <a:pt x="759" y="236"/>
                    </a:lnTo>
                    <a:lnTo>
                      <a:pt x="772" y="233"/>
                    </a:lnTo>
                    <a:lnTo>
                      <a:pt x="788" y="228"/>
                    </a:lnTo>
                    <a:lnTo>
                      <a:pt x="833" y="208"/>
                    </a:lnTo>
                    <a:lnTo>
                      <a:pt x="897" y="176"/>
                    </a:lnTo>
                    <a:lnTo>
                      <a:pt x="897" y="176"/>
                    </a:lnTo>
                    <a:lnTo>
                      <a:pt x="899" y="177"/>
                    </a:lnTo>
                    <a:lnTo>
                      <a:pt x="905" y="179"/>
                    </a:lnTo>
                    <a:lnTo>
                      <a:pt x="905" y="179"/>
                    </a:lnTo>
                    <a:lnTo>
                      <a:pt x="908" y="177"/>
                    </a:lnTo>
                    <a:lnTo>
                      <a:pt x="912" y="176"/>
                    </a:lnTo>
                    <a:lnTo>
                      <a:pt x="915" y="173"/>
                    </a:lnTo>
                    <a:lnTo>
                      <a:pt x="918" y="168"/>
                    </a:lnTo>
                    <a:lnTo>
                      <a:pt x="918" y="168"/>
                    </a:lnTo>
                    <a:lnTo>
                      <a:pt x="939" y="155"/>
                    </a:lnTo>
                    <a:lnTo>
                      <a:pt x="993" y="124"/>
                    </a:lnTo>
                    <a:lnTo>
                      <a:pt x="1026" y="103"/>
                    </a:lnTo>
                    <a:lnTo>
                      <a:pt x="1058" y="80"/>
                    </a:lnTo>
                    <a:lnTo>
                      <a:pt x="1089" y="54"/>
                    </a:lnTo>
                    <a:lnTo>
                      <a:pt x="1104" y="41"/>
                    </a:lnTo>
                    <a:lnTo>
                      <a:pt x="1117" y="28"/>
                    </a:lnTo>
                    <a:lnTo>
                      <a:pt x="1117" y="28"/>
                    </a:lnTo>
                    <a:lnTo>
                      <a:pt x="1117" y="24"/>
                    </a:lnTo>
                    <a:lnTo>
                      <a:pt x="1117" y="15"/>
                    </a:lnTo>
                    <a:lnTo>
                      <a:pt x="1115" y="8"/>
                    </a:lnTo>
                    <a:lnTo>
                      <a:pt x="1112" y="5"/>
                    </a:lnTo>
                    <a:lnTo>
                      <a:pt x="1107" y="2"/>
                    </a:lnTo>
                    <a:lnTo>
                      <a:pt x="1099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7" name="Freeform 3504"/>
              <p:cNvSpPr/>
              <p:nvPr/>
            </p:nvSpPr>
            <p:spPr bwMode="auto">
              <a:xfrm>
                <a:off x="1341438" y="2654300"/>
                <a:ext cx="307975" cy="190500"/>
              </a:xfrm>
              <a:custGeom>
                <a:avLst/>
                <a:gdLst/>
                <a:ahLst/>
                <a:cxnLst>
                  <a:cxn ang="0">
                    <a:pos x="0" y="233"/>
                  </a:cxn>
                  <a:cxn ang="0">
                    <a:pos x="1" y="237"/>
                  </a:cxn>
                  <a:cxn ang="0">
                    <a:pos x="18" y="240"/>
                  </a:cxn>
                  <a:cxn ang="0">
                    <a:pos x="68" y="225"/>
                  </a:cxn>
                  <a:cxn ang="0">
                    <a:pos x="167" y="176"/>
                  </a:cxn>
                  <a:cxn ang="0">
                    <a:pos x="169" y="178"/>
                  </a:cxn>
                  <a:cxn ang="0">
                    <a:pos x="179" y="178"/>
                  </a:cxn>
                  <a:cxn ang="0">
                    <a:pos x="185" y="173"/>
                  </a:cxn>
                  <a:cxn ang="0">
                    <a:pos x="189" y="168"/>
                  </a:cxn>
                  <a:cxn ang="0">
                    <a:pos x="264" y="124"/>
                  </a:cxn>
                  <a:cxn ang="0">
                    <a:pos x="329" y="80"/>
                  </a:cxn>
                  <a:cxn ang="0">
                    <a:pos x="374" y="41"/>
                  </a:cxn>
                  <a:cxn ang="0">
                    <a:pos x="387" y="28"/>
                  </a:cxn>
                  <a:cxn ang="0">
                    <a:pos x="387" y="15"/>
                  </a:cxn>
                  <a:cxn ang="0">
                    <a:pos x="382" y="5"/>
                  </a:cxn>
                  <a:cxn ang="0">
                    <a:pos x="369" y="0"/>
                  </a:cxn>
                  <a:cxn ang="0">
                    <a:pos x="351" y="0"/>
                  </a:cxn>
                  <a:cxn ang="0">
                    <a:pos x="304" y="9"/>
                  </a:cxn>
                  <a:cxn ang="0">
                    <a:pos x="231" y="31"/>
                  </a:cxn>
                  <a:cxn ang="0">
                    <a:pos x="164" y="59"/>
                  </a:cxn>
                  <a:cxn ang="0">
                    <a:pos x="138" y="72"/>
                  </a:cxn>
                  <a:cxn ang="0">
                    <a:pos x="122" y="75"/>
                  </a:cxn>
                  <a:cxn ang="0">
                    <a:pos x="110" y="84"/>
                  </a:cxn>
                  <a:cxn ang="0">
                    <a:pos x="107" y="97"/>
                  </a:cxn>
                  <a:cxn ang="0">
                    <a:pos x="107" y="97"/>
                  </a:cxn>
                  <a:cxn ang="0">
                    <a:pos x="125" y="93"/>
                  </a:cxn>
                  <a:cxn ang="0">
                    <a:pos x="145" y="92"/>
                  </a:cxn>
                  <a:cxn ang="0">
                    <a:pos x="156" y="106"/>
                  </a:cxn>
                  <a:cxn ang="0">
                    <a:pos x="163" y="123"/>
                  </a:cxn>
                  <a:cxn ang="0">
                    <a:pos x="161" y="126"/>
                  </a:cxn>
                  <a:cxn ang="0">
                    <a:pos x="158" y="137"/>
                  </a:cxn>
                  <a:cxn ang="0">
                    <a:pos x="133" y="147"/>
                  </a:cxn>
                  <a:cxn ang="0">
                    <a:pos x="81" y="171"/>
                  </a:cxn>
                  <a:cxn ang="0">
                    <a:pos x="26" y="202"/>
                  </a:cxn>
                  <a:cxn ang="0">
                    <a:pos x="8" y="219"/>
                  </a:cxn>
                  <a:cxn ang="0">
                    <a:pos x="0" y="233"/>
                  </a:cxn>
                </a:cxnLst>
                <a:rect l="0" t="0" r="r" b="b"/>
                <a:pathLst>
                  <a:path w="387" h="240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35"/>
                    </a:lnTo>
                    <a:lnTo>
                      <a:pt x="1" y="237"/>
                    </a:lnTo>
                    <a:lnTo>
                      <a:pt x="6" y="240"/>
                    </a:lnTo>
                    <a:lnTo>
                      <a:pt x="18" y="240"/>
                    </a:lnTo>
                    <a:lnTo>
                      <a:pt x="37" y="235"/>
                    </a:lnTo>
                    <a:lnTo>
                      <a:pt x="68" y="225"/>
                    </a:lnTo>
                    <a:lnTo>
                      <a:pt x="110" y="206"/>
                    </a:lnTo>
                    <a:lnTo>
                      <a:pt x="167" y="176"/>
                    </a:lnTo>
                    <a:lnTo>
                      <a:pt x="167" y="176"/>
                    </a:lnTo>
                    <a:lnTo>
                      <a:pt x="169" y="178"/>
                    </a:lnTo>
                    <a:lnTo>
                      <a:pt x="176" y="180"/>
                    </a:lnTo>
                    <a:lnTo>
                      <a:pt x="179" y="178"/>
                    </a:lnTo>
                    <a:lnTo>
                      <a:pt x="182" y="176"/>
                    </a:lnTo>
                    <a:lnTo>
                      <a:pt x="185" y="173"/>
                    </a:lnTo>
                    <a:lnTo>
                      <a:pt x="189" y="168"/>
                    </a:lnTo>
                    <a:lnTo>
                      <a:pt x="189" y="168"/>
                    </a:lnTo>
                    <a:lnTo>
                      <a:pt x="210" y="155"/>
                    </a:lnTo>
                    <a:lnTo>
                      <a:pt x="264" y="124"/>
                    </a:lnTo>
                    <a:lnTo>
                      <a:pt x="296" y="103"/>
                    </a:lnTo>
                    <a:lnTo>
                      <a:pt x="329" y="80"/>
                    </a:lnTo>
                    <a:lnTo>
                      <a:pt x="360" y="54"/>
                    </a:lnTo>
                    <a:lnTo>
                      <a:pt x="374" y="41"/>
                    </a:lnTo>
                    <a:lnTo>
                      <a:pt x="387" y="28"/>
                    </a:lnTo>
                    <a:lnTo>
                      <a:pt x="387" y="28"/>
                    </a:lnTo>
                    <a:lnTo>
                      <a:pt x="387" y="25"/>
                    </a:lnTo>
                    <a:lnTo>
                      <a:pt x="387" y="15"/>
                    </a:lnTo>
                    <a:lnTo>
                      <a:pt x="386" y="9"/>
                    </a:lnTo>
                    <a:lnTo>
                      <a:pt x="382" y="5"/>
                    </a:lnTo>
                    <a:lnTo>
                      <a:pt x="378" y="2"/>
                    </a:lnTo>
                    <a:lnTo>
                      <a:pt x="369" y="0"/>
                    </a:lnTo>
                    <a:lnTo>
                      <a:pt x="369" y="0"/>
                    </a:lnTo>
                    <a:lnTo>
                      <a:pt x="351" y="0"/>
                    </a:lnTo>
                    <a:lnTo>
                      <a:pt x="332" y="4"/>
                    </a:lnTo>
                    <a:lnTo>
                      <a:pt x="304" y="9"/>
                    </a:lnTo>
                    <a:lnTo>
                      <a:pt x="270" y="18"/>
                    </a:lnTo>
                    <a:lnTo>
                      <a:pt x="231" y="31"/>
                    </a:lnTo>
                    <a:lnTo>
                      <a:pt x="187" y="48"/>
                    </a:lnTo>
                    <a:lnTo>
                      <a:pt x="164" y="59"/>
                    </a:lnTo>
                    <a:lnTo>
                      <a:pt x="138" y="72"/>
                    </a:lnTo>
                    <a:lnTo>
                      <a:pt x="138" y="72"/>
                    </a:lnTo>
                    <a:lnTo>
                      <a:pt x="133" y="72"/>
                    </a:lnTo>
                    <a:lnTo>
                      <a:pt x="122" y="75"/>
                    </a:lnTo>
                    <a:lnTo>
                      <a:pt x="117" y="79"/>
                    </a:lnTo>
                    <a:lnTo>
                      <a:pt x="110" y="84"/>
                    </a:lnTo>
                    <a:lnTo>
                      <a:pt x="107" y="90"/>
                    </a:lnTo>
                    <a:lnTo>
                      <a:pt x="107" y="97"/>
                    </a:lnTo>
                    <a:lnTo>
                      <a:pt x="107" y="97"/>
                    </a:lnTo>
                    <a:lnTo>
                      <a:pt x="107" y="97"/>
                    </a:lnTo>
                    <a:lnTo>
                      <a:pt x="114" y="95"/>
                    </a:lnTo>
                    <a:lnTo>
                      <a:pt x="125" y="93"/>
                    </a:lnTo>
                    <a:lnTo>
                      <a:pt x="145" y="92"/>
                    </a:lnTo>
                    <a:lnTo>
                      <a:pt x="145" y="92"/>
                    </a:lnTo>
                    <a:lnTo>
                      <a:pt x="148" y="97"/>
                    </a:lnTo>
                    <a:lnTo>
                      <a:pt x="156" y="106"/>
                    </a:lnTo>
                    <a:lnTo>
                      <a:pt x="163" y="118"/>
                    </a:lnTo>
                    <a:lnTo>
                      <a:pt x="163" y="123"/>
                    </a:lnTo>
                    <a:lnTo>
                      <a:pt x="161" y="126"/>
                    </a:lnTo>
                    <a:lnTo>
                      <a:pt x="161" y="126"/>
                    </a:lnTo>
                    <a:lnTo>
                      <a:pt x="161" y="127"/>
                    </a:lnTo>
                    <a:lnTo>
                      <a:pt x="158" y="137"/>
                    </a:lnTo>
                    <a:lnTo>
                      <a:pt x="158" y="137"/>
                    </a:lnTo>
                    <a:lnTo>
                      <a:pt x="133" y="147"/>
                    </a:lnTo>
                    <a:lnTo>
                      <a:pt x="109" y="158"/>
                    </a:lnTo>
                    <a:lnTo>
                      <a:pt x="81" y="171"/>
                    </a:lnTo>
                    <a:lnTo>
                      <a:pt x="52" y="186"/>
                    </a:lnTo>
                    <a:lnTo>
                      <a:pt x="26" y="202"/>
                    </a:lnTo>
                    <a:lnTo>
                      <a:pt x="16" y="211"/>
                    </a:lnTo>
                    <a:lnTo>
                      <a:pt x="8" y="219"/>
                    </a:lnTo>
                    <a:lnTo>
                      <a:pt x="1" y="227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2E319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8" name="Freeform 3505"/>
              <p:cNvSpPr/>
              <p:nvPr/>
            </p:nvSpPr>
            <p:spPr bwMode="auto">
              <a:xfrm>
                <a:off x="765175" y="2716213"/>
                <a:ext cx="717550" cy="387350"/>
              </a:xfrm>
              <a:custGeom>
                <a:avLst/>
                <a:gdLst/>
                <a:ahLst/>
                <a:cxnLst>
                  <a:cxn ang="0">
                    <a:pos x="25" y="487"/>
                  </a:cxn>
                  <a:cxn ang="0">
                    <a:pos x="904" y="71"/>
                  </a:cxn>
                  <a:cxn ang="0">
                    <a:pos x="904" y="71"/>
                  </a:cxn>
                  <a:cxn ang="0">
                    <a:pos x="906" y="63"/>
                  </a:cxn>
                  <a:cxn ang="0">
                    <a:pos x="904" y="53"/>
                  </a:cxn>
                  <a:cxn ang="0">
                    <a:pos x="903" y="42"/>
                  </a:cxn>
                  <a:cxn ang="0">
                    <a:pos x="899" y="31"/>
                  </a:cxn>
                  <a:cxn ang="0">
                    <a:pos x="894" y="19"/>
                  </a:cxn>
                  <a:cxn ang="0">
                    <a:pos x="885" y="8"/>
                  </a:cxn>
                  <a:cxn ang="0">
                    <a:pos x="880" y="3"/>
                  </a:cxn>
                  <a:cxn ang="0">
                    <a:pos x="873" y="0"/>
                  </a:cxn>
                  <a:cxn ang="0">
                    <a:pos x="0" y="413"/>
                  </a:cxn>
                  <a:cxn ang="0">
                    <a:pos x="0" y="413"/>
                  </a:cxn>
                  <a:cxn ang="0">
                    <a:pos x="7" y="418"/>
                  </a:cxn>
                  <a:cxn ang="0">
                    <a:pos x="13" y="425"/>
                  </a:cxn>
                  <a:cxn ang="0">
                    <a:pos x="20" y="434"/>
                  </a:cxn>
                  <a:cxn ang="0">
                    <a:pos x="25" y="444"/>
                  </a:cxn>
                  <a:cxn ang="0">
                    <a:pos x="28" y="457"/>
                  </a:cxn>
                  <a:cxn ang="0">
                    <a:pos x="30" y="464"/>
                  </a:cxn>
                  <a:cxn ang="0">
                    <a:pos x="30" y="472"/>
                  </a:cxn>
                  <a:cxn ang="0">
                    <a:pos x="28" y="478"/>
                  </a:cxn>
                  <a:cxn ang="0">
                    <a:pos x="25" y="487"/>
                  </a:cxn>
                  <a:cxn ang="0">
                    <a:pos x="25" y="487"/>
                  </a:cxn>
                </a:cxnLst>
                <a:rect l="0" t="0" r="r" b="b"/>
                <a:pathLst>
                  <a:path w="906" h="487">
                    <a:moveTo>
                      <a:pt x="25" y="487"/>
                    </a:moveTo>
                    <a:lnTo>
                      <a:pt x="904" y="71"/>
                    </a:lnTo>
                    <a:lnTo>
                      <a:pt x="904" y="71"/>
                    </a:lnTo>
                    <a:lnTo>
                      <a:pt x="906" y="63"/>
                    </a:lnTo>
                    <a:lnTo>
                      <a:pt x="904" y="53"/>
                    </a:lnTo>
                    <a:lnTo>
                      <a:pt x="903" y="42"/>
                    </a:lnTo>
                    <a:lnTo>
                      <a:pt x="899" y="31"/>
                    </a:lnTo>
                    <a:lnTo>
                      <a:pt x="894" y="19"/>
                    </a:lnTo>
                    <a:lnTo>
                      <a:pt x="885" y="8"/>
                    </a:lnTo>
                    <a:lnTo>
                      <a:pt x="880" y="3"/>
                    </a:lnTo>
                    <a:lnTo>
                      <a:pt x="873" y="0"/>
                    </a:lnTo>
                    <a:lnTo>
                      <a:pt x="0" y="413"/>
                    </a:lnTo>
                    <a:lnTo>
                      <a:pt x="0" y="413"/>
                    </a:lnTo>
                    <a:lnTo>
                      <a:pt x="7" y="418"/>
                    </a:lnTo>
                    <a:lnTo>
                      <a:pt x="13" y="425"/>
                    </a:lnTo>
                    <a:lnTo>
                      <a:pt x="20" y="434"/>
                    </a:lnTo>
                    <a:lnTo>
                      <a:pt x="25" y="444"/>
                    </a:lnTo>
                    <a:lnTo>
                      <a:pt x="28" y="457"/>
                    </a:lnTo>
                    <a:lnTo>
                      <a:pt x="30" y="464"/>
                    </a:lnTo>
                    <a:lnTo>
                      <a:pt x="30" y="472"/>
                    </a:lnTo>
                    <a:lnTo>
                      <a:pt x="28" y="478"/>
                    </a:lnTo>
                    <a:lnTo>
                      <a:pt x="25" y="487"/>
                    </a:lnTo>
                    <a:lnTo>
                      <a:pt x="25" y="48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9" name="Freeform 3506"/>
              <p:cNvSpPr/>
              <p:nvPr/>
            </p:nvSpPr>
            <p:spPr bwMode="auto">
              <a:xfrm>
                <a:off x="785813" y="2740025"/>
                <a:ext cx="696913" cy="346075"/>
              </a:xfrm>
              <a:custGeom>
                <a:avLst/>
                <a:gdLst/>
                <a:ahLst/>
                <a:cxnLst>
                  <a:cxn ang="0">
                    <a:pos x="2" y="436"/>
                  </a:cxn>
                  <a:cxn ang="0">
                    <a:pos x="878" y="18"/>
                  </a:cxn>
                  <a:cxn ang="0">
                    <a:pos x="873" y="0"/>
                  </a:cxn>
                  <a:cxn ang="0">
                    <a:pos x="0" y="418"/>
                  </a:cxn>
                  <a:cxn ang="0">
                    <a:pos x="0" y="418"/>
                  </a:cxn>
                  <a:cxn ang="0">
                    <a:pos x="2" y="423"/>
                  </a:cxn>
                  <a:cxn ang="0">
                    <a:pos x="2" y="428"/>
                  </a:cxn>
                  <a:cxn ang="0">
                    <a:pos x="2" y="436"/>
                  </a:cxn>
                  <a:cxn ang="0">
                    <a:pos x="2" y="436"/>
                  </a:cxn>
                </a:cxnLst>
                <a:rect l="0" t="0" r="r" b="b"/>
                <a:pathLst>
                  <a:path w="878" h="436">
                    <a:moveTo>
                      <a:pt x="2" y="436"/>
                    </a:moveTo>
                    <a:lnTo>
                      <a:pt x="878" y="18"/>
                    </a:lnTo>
                    <a:lnTo>
                      <a:pt x="873" y="0"/>
                    </a:lnTo>
                    <a:lnTo>
                      <a:pt x="0" y="418"/>
                    </a:lnTo>
                    <a:lnTo>
                      <a:pt x="0" y="418"/>
                    </a:lnTo>
                    <a:lnTo>
                      <a:pt x="2" y="423"/>
                    </a:lnTo>
                    <a:lnTo>
                      <a:pt x="2" y="428"/>
                    </a:lnTo>
                    <a:lnTo>
                      <a:pt x="2" y="436"/>
                    </a:lnTo>
                    <a:lnTo>
                      <a:pt x="2" y="43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0" name="Freeform 3507"/>
              <p:cNvSpPr/>
              <p:nvPr/>
            </p:nvSpPr>
            <p:spPr bwMode="auto">
              <a:xfrm>
                <a:off x="762000" y="3044825"/>
                <a:ext cx="26988" cy="58738"/>
              </a:xfrm>
              <a:custGeom>
                <a:avLst/>
                <a:gdLst/>
                <a:ahLst/>
                <a:cxnLst>
                  <a:cxn ang="0">
                    <a:pos x="28" y="74"/>
                  </a:cxn>
                  <a:cxn ang="0">
                    <a:pos x="28" y="74"/>
                  </a:cxn>
                  <a:cxn ang="0">
                    <a:pos x="23" y="69"/>
                  </a:cxn>
                  <a:cxn ang="0">
                    <a:pos x="16" y="61"/>
                  </a:cxn>
                  <a:cxn ang="0">
                    <a:pos x="10" y="52"/>
                  </a:cxn>
                  <a:cxn ang="0">
                    <a:pos x="5" y="41"/>
                  </a:cxn>
                  <a:cxn ang="0">
                    <a:pos x="2" y="28"/>
                  </a:cxn>
                  <a:cxn ang="0">
                    <a:pos x="0" y="15"/>
                  </a:cxn>
                  <a:cxn ang="0">
                    <a:pos x="2" y="8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0" y="7"/>
                  </a:cxn>
                  <a:cxn ang="0">
                    <a:pos x="18" y="13"/>
                  </a:cxn>
                  <a:cxn ang="0">
                    <a:pos x="24" y="23"/>
                  </a:cxn>
                  <a:cxn ang="0">
                    <a:pos x="31" y="34"/>
                  </a:cxn>
                  <a:cxn ang="0">
                    <a:pos x="34" y="46"/>
                  </a:cxn>
                  <a:cxn ang="0">
                    <a:pos x="34" y="52"/>
                  </a:cxn>
                  <a:cxn ang="0">
                    <a:pos x="34" y="61"/>
                  </a:cxn>
                  <a:cxn ang="0">
                    <a:pos x="33" y="67"/>
                  </a:cxn>
                  <a:cxn ang="0">
                    <a:pos x="28" y="74"/>
                  </a:cxn>
                  <a:cxn ang="0">
                    <a:pos x="28" y="74"/>
                  </a:cxn>
                </a:cxnLst>
                <a:rect l="0" t="0" r="r" b="b"/>
                <a:pathLst>
                  <a:path w="34" h="74">
                    <a:moveTo>
                      <a:pt x="28" y="74"/>
                    </a:moveTo>
                    <a:lnTo>
                      <a:pt x="28" y="74"/>
                    </a:lnTo>
                    <a:lnTo>
                      <a:pt x="23" y="69"/>
                    </a:lnTo>
                    <a:lnTo>
                      <a:pt x="16" y="61"/>
                    </a:lnTo>
                    <a:lnTo>
                      <a:pt x="10" y="52"/>
                    </a:lnTo>
                    <a:lnTo>
                      <a:pt x="5" y="41"/>
                    </a:lnTo>
                    <a:lnTo>
                      <a:pt x="2" y="28"/>
                    </a:lnTo>
                    <a:lnTo>
                      <a:pt x="0" y="15"/>
                    </a:lnTo>
                    <a:lnTo>
                      <a:pt x="2" y="8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0" y="7"/>
                    </a:lnTo>
                    <a:lnTo>
                      <a:pt x="18" y="13"/>
                    </a:lnTo>
                    <a:lnTo>
                      <a:pt x="24" y="23"/>
                    </a:lnTo>
                    <a:lnTo>
                      <a:pt x="31" y="34"/>
                    </a:lnTo>
                    <a:lnTo>
                      <a:pt x="34" y="46"/>
                    </a:lnTo>
                    <a:lnTo>
                      <a:pt x="34" y="52"/>
                    </a:lnTo>
                    <a:lnTo>
                      <a:pt x="34" y="61"/>
                    </a:lnTo>
                    <a:lnTo>
                      <a:pt x="33" y="67"/>
                    </a:lnTo>
                    <a:lnTo>
                      <a:pt x="28" y="74"/>
                    </a:lnTo>
                    <a:lnTo>
                      <a:pt x="28" y="74"/>
                    </a:lnTo>
                    <a:close/>
                  </a:path>
                </a:pathLst>
              </a:custGeom>
              <a:solidFill>
                <a:srgbClr val="2E3192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208" name="Group 109"/>
            <p:cNvGrpSpPr/>
            <p:nvPr/>
          </p:nvGrpSpPr>
          <p:grpSpPr>
            <a:xfrm>
              <a:off x="3643306" y="3571882"/>
              <a:ext cx="573088" cy="576262"/>
              <a:chOff x="2093913" y="1893888"/>
              <a:chExt cx="573088" cy="576262"/>
            </a:xfrm>
          </p:grpSpPr>
          <p:sp>
            <p:nvSpPr>
              <p:cNvPr id="209" name="Freeform 3241"/>
              <p:cNvSpPr/>
              <p:nvPr/>
            </p:nvSpPr>
            <p:spPr bwMode="auto">
              <a:xfrm>
                <a:off x="2147888" y="1908175"/>
                <a:ext cx="519113" cy="561975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373" y="0"/>
                  </a:cxn>
                  <a:cxn ang="0">
                    <a:pos x="365" y="1"/>
                  </a:cxn>
                  <a:cxn ang="0">
                    <a:pos x="358" y="3"/>
                  </a:cxn>
                  <a:cxn ang="0">
                    <a:pos x="15" y="190"/>
                  </a:cxn>
                  <a:cxn ang="0">
                    <a:pos x="15" y="190"/>
                  </a:cxn>
                  <a:cxn ang="0">
                    <a:pos x="10" y="194"/>
                  </a:cxn>
                  <a:cxn ang="0">
                    <a:pos x="7" y="198"/>
                  </a:cxn>
                  <a:cxn ang="0">
                    <a:pos x="3" y="203"/>
                  </a:cxn>
                  <a:cxn ang="0">
                    <a:pos x="0" y="208"/>
                  </a:cxn>
                  <a:cxn ang="0">
                    <a:pos x="0" y="213"/>
                  </a:cxn>
                  <a:cxn ang="0">
                    <a:pos x="0" y="220"/>
                  </a:cxn>
                  <a:cxn ang="0">
                    <a:pos x="0" y="225"/>
                  </a:cxn>
                  <a:cxn ang="0">
                    <a:pos x="3" y="231"/>
                  </a:cxn>
                  <a:cxn ang="0">
                    <a:pos x="67" y="347"/>
                  </a:cxn>
                  <a:cxn ang="0">
                    <a:pos x="67" y="347"/>
                  </a:cxn>
                  <a:cxn ang="0">
                    <a:pos x="68" y="350"/>
                  </a:cxn>
                  <a:cxn ang="0">
                    <a:pos x="68" y="350"/>
                  </a:cxn>
                  <a:cxn ang="0">
                    <a:pos x="254" y="692"/>
                  </a:cxn>
                  <a:cxn ang="0">
                    <a:pos x="254" y="692"/>
                  </a:cxn>
                  <a:cxn ang="0">
                    <a:pos x="259" y="698"/>
                  </a:cxn>
                  <a:cxn ang="0">
                    <a:pos x="265" y="703"/>
                  </a:cxn>
                  <a:cxn ang="0">
                    <a:pos x="272" y="707"/>
                  </a:cxn>
                  <a:cxn ang="0">
                    <a:pos x="280" y="707"/>
                  </a:cxn>
                  <a:cxn ang="0">
                    <a:pos x="280" y="707"/>
                  </a:cxn>
                  <a:cxn ang="0">
                    <a:pos x="287" y="707"/>
                  </a:cxn>
                  <a:cxn ang="0">
                    <a:pos x="295" y="703"/>
                  </a:cxn>
                  <a:cxn ang="0">
                    <a:pos x="637" y="516"/>
                  </a:cxn>
                  <a:cxn ang="0">
                    <a:pos x="637" y="516"/>
                  </a:cxn>
                  <a:cxn ang="0">
                    <a:pos x="642" y="513"/>
                  </a:cxn>
                  <a:cxn ang="0">
                    <a:pos x="647" y="508"/>
                  </a:cxn>
                  <a:cxn ang="0">
                    <a:pos x="650" y="505"/>
                  </a:cxn>
                  <a:cxn ang="0">
                    <a:pos x="652" y="498"/>
                  </a:cxn>
                  <a:cxn ang="0">
                    <a:pos x="653" y="493"/>
                  </a:cxn>
                  <a:cxn ang="0">
                    <a:pos x="653" y="487"/>
                  </a:cxn>
                  <a:cxn ang="0">
                    <a:pos x="652" y="482"/>
                  </a:cxn>
                  <a:cxn ang="0">
                    <a:pos x="650" y="475"/>
                  </a:cxn>
                  <a:cxn ang="0">
                    <a:pos x="463" y="133"/>
                  </a:cxn>
                  <a:cxn ang="0">
                    <a:pos x="399" y="16"/>
                  </a:cxn>
                  <a:cxn ang="0">
                    <a:pos x="399" y="16"/>
                  </a:cxn>
                  <a:cxn ang="0">
                    <a:pos x="394" y="10"/>
                  </a:cxn>
                  <a:cxn ang="0">
                    <a:pos x="388" y="5"/>
                  </a:cxn>
                  <a:cxn ang="0">
                    <a:pos x="380" y="1"/>
                  </a:cxn>
                  <a:cxn ang="0">
                    <a:pos x="373" y="0"/>
                  </a:cxn>
                </a:cxnLst>
                <a:rect l="0" t="0" r="r" b="b"/>
                <a:pathLst>
                  <a:path w="653" h="707">
                    <a:moveTo>
                      <a:pt x="373" y="0"/>
                    </a:moveTo>
                    <a:lnTo>
                      <a:pt x="373" y="0"/>
                    </a:lnTo>
                    <a:lnTo>
                      <a:pt x="365" y="1"/>
                    </a:lnTo>
                    <a:lnTo>
                      <a:pt x="358" y="3"/>
                    </a:lnTo>
                    <a:lnTo>
                      <a:pt x="15" y="190"/>
                    </a:lnTo>
                    <a:lnTo>
                      <a:pt x="15" y="190"/>
                    </a:lnTo>
                    <a:lnTo>
                      <a:pt x="10" y="194"/>
                    </a:lnTo>
                    <a:lnTo>
                      <a:pt x="7" y="198"/>
                    </a:lnTo>
                    <a:lnTo>
                      <a:pt x="3" y="203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0" y="220"/>
                    </a:lnTo>
                    <a:lnTo>
                      <a:pt x="0" y="225"/>
                    </a:lnTo>
                    <a:lnTo>
                      <a:pt x="3" y="231"/>
                    </a:lnTo>
                    <a:lnTo>
                      <a:pt x="67" y="347"/>
                    </a:lnTo>
                    <a:lnTo>
                      <a:pt x="67" y="347"/>
                    </a:lnTo>
                    <a:lnTo>
                      <a:pt x="68" y="350"/>
                    </a:lnTo>
                    <a:lnTo>
                      <a:pt x="68" y="350"/>
                    </a:lnTo>
                    <a:lnTo>
                      <a:pt x="254" y="692"/>
                    </a:lnTo>
                    <a:lnTo>
                      <a:pt x="254" y="692"/>
                    </a:lnTo>
                    <a:lnTo>
                      <a:pt x="259" y="698"/>
                    </a:lnTo>
                    <a:lnTo>
                      <a:pt x="265" y="703"/>
                    </a:lnTo>
                    <a:lnTo>
                      <a:pt x="272" y="707"/>
                    </a:lnTo>
                    <a:lnTo>
                      <a:pt x="280" y="707"/>
                    </a:lnTo>
                    <a:lnTo>
                      <a:pt x="280" y="707"/>
                    </a:lnTo>
                    <a:lnTo>
                      <a:pt x="287" y="707"/>
                    </a:lnTo>
                    <a:lnTo>
                      <a:pt x="295" y="703"/>
                    </a:lnTo>
                    <a:lnTo>
                      <a:pt x="637" y="516"/>
                    </a:lnTo>
                    <a:lnTo>
                      <a:pt x="637" y="516"/>
                    </a:lnTo>
                    <a:lnTo>
                      <a:pt x="642" y="513"/>
                    </a:lnTo>
                    <a:lnTo>
                      <a:pt x="647" y="508"/>
                    </a:lnTo>
                    <a:lnTo>
                      <a:pt x="650" y="505"/>
                    </a:lnTo>
                    <a:lnTo>
                      <a:pt x="652" y="498"/>
                    </a:lnTo>
                    <a:lnTo>
                      <a:pt x="653" y="493"/>
                    </a:lnTo>
                    <a:lnTo>
                      <a:pt x="653" y="487"/>
                    </a:lnTo>
                    <a:lnTo>
                      <a:pt x="652" y="482"/>
                    </a:lnTo>
                    <a:lnTo>
                      <a:pt x="650" y="475"/>
                    </a:lnTo>
                    <a:lnTo>
                      <a:pt x="463" y="133"/>
                    </a:lnTo>
                    <a:lnTo>
                      <a:pt x="399" y="16"/>
                    </a:lnTo>
                    <a:lnTo>
                      <a:pt x="399" y="16"/>
                    </a:lnTo>
                    <a:lnTo>
                      <a:pt x="394" y="10"/>
                    </a:lnTo>
                    <a:lnTo>
                      <a:pt x="388" y="5"/>
                    </a:lnTo>
                    <a:lnTo>
                      <a:pt x="380" y="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C1C1C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0" name="Freeform 3242"/>
              <p:cNvSpPr/>
              <p:nvPr/>
            </p:nvSpPr>
            <p:spPr bwMode="auto">
              <a:xfrm>
                <a:off x="2147888" y="1908175"/>
                <a:ext cx="519113" cy="561975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373" y="0"/>
                  </a:cxn>
                  <a:cxn ang="0">
                    <a:pos x="365" y="1"/>
                  </a:cxn>
                  <a:cxn ang="0">
                    <a:pos x="358" y="3"/>
                  </a:cxn>
                  <a:cxn ang="0">
                    <a:pos x="15" y="190"/>
                  </a:cxn>
                  <a:cxn ang="0">
                    <a:pos x="15" y="190"/>
                  </a:cxn>
                  <a:cxn ang="0">
                    <a:pos x="10" y="194"/>
                  </a:cxn>
                  <a:cxn ang="0">
                    <a:pos x="7" y="198"/>
                  </a:cxn>
                  <a:cxn ang="0">
                    <a:pos x="3" y="203"/>
                  </a:cxn>
                  <a:cxn ang="0">
                    <a:pos x="0" y="208"/>
                  </a:cxn>
                  <a:cxn ang="0">
                    <a:pos x="0" y="213"/>
                  </a:cxn>
                  <a:cxn ang="0">
                    <a:pos x="0" y="220"/>
                  </a:cxn>
                  <a:cxn ang="0">
                    <a:pos x="0" y="225"/>
                  </a:cxn>
                  <a:cxn ang="0">
                    <a:pos x="3" y="231"/>
                  </a:cxn>
                  <a:cxn ang="0">
                    <a:pos x="67" y="347"/>
                  </a:cxn>
                  <a:cxn ang="0">
                    <a:pos x="67" y="347"/>
                  </a:cxn>
                  <a:cxn ang="0">
                    <a:pos x="68" y="350"/>
                  </a:cxn>
                  <a:cxn ang="0">
                    <a:pos x="68" y="350"/>
                  </a:cxn>
                  <a:cxn ang="0">
                    <a:pos x="254" y="692"/>
                  </a:cxn>
                  <a:cxn ang="0">
                    <a:pos x="254" y="692"/>
                  </a:cxn>
                  <a:cxn ang="0">
                    <a:pos x="259" y="698"/>
                  </a:cxn>
                  <a:cxn ang="0">
                    <a:pos x="265" y="703"/>
                  </a:cxn>
                  <a:cxn ang="0">
                    <a:pos x="272" y="707"/>
                  </a:cxn>
                  <a:cxn ang="0">
                    <a:pos x="280" y="707"/>
                  </a:cxn>
                  <a:cxn ang="0">
                    <a:pos x="280" y="707"/>
                  </a:cxn>
                  <a:cxn ang="0">
                    <a:pos x="287" y="707"/>
                  </a:cxn>
                  <a:cxn ang="0">
                    <a:pos x="295" y="703"/>
                  </a:cxn>
                  <a:cxn ang="0">
                    <a:pos x="637" y="516"/>
                  </a:cxn>
                  <a:cxn ang="0">
                    <a:pos x="637" y="516"/>
                  </a:cxn>
                  <a:cxn ang="0">
                    <a:pos x="642" y="513"/>
                  </a:cxn>
                  <a:cxn ang="0">
                    <a:pos x="647" y="508"/>
                  </a:cxn>
                  <a:cxn ang="0">
                    <a:pos x="650" y="505"/>
                  </a:cxn>
                  <a:cxn ang="0">
                    <a:pos x="652" y="498"/>
                  </a:cxn>
                  <a:cxn ang="0">
                    <a:pos x="653" y="493"/>
                  </a:cxn>
                  <a:cxn ang="0">
                    <a:pos x="653" y="487"/>
                  </a:cxn>
                  <a:cxn ang="0">
                    <a:pos x="652" y="482"/>
                  </a:cxn>
                  <a:cxn ang="0">
                    <a:pos x="650" y="475"/>
                  </a:cxn>
                  <a:cxn ang="0">
                    <a:pos x="463" y="133"/>
                  </a:cxn>
                  <a:cxn ang="0">
                    <a:pos x="399" y="16"/>
                  </a:cxn>
                  <a:cxn ang="0">
                    <a:pos x="399" y="16"/>
                  </a:cxn>
                  <a:cxn ang="0">
                    <a:pos x="394" y="10"/>
                  </a:cxn>
                  <a:cxn ang="0">
                    <a:pos x="388" y="5"/>
                  </a:cxn>
                  <a:cxn ang="0">
                    <a:pos x="380" y="1"/>
                  </a:cxn>
                  <a:cxn ang="0">
                    <a:pos x="373" y="0"/>
                  </a:cxn>
                </a:cxnLst>
                <a:rect l="0" t="0" r="r" b="b"/>
                <a:pathLst>
                  <a:path w="653" h="707">
                    <a:moveTo>
                      <a:pt x="373" y="0"/>
                    </a:moveTo>
                    <a:lnTo>
                      <a:pt x="373" y="0"/>
                    </a:lnTo>
                    <a:lnTo>
                      <a:pt x="365" y="1"/>
                    </a:lnTo>
                    <a:lnTo>
                      <a:pt x="358" y="3"/>
                    </a:lnTo>
                    <a:lnTo>
                      <a:pt x="15" y="190"/>
                    </a:lnTo>
                    <a:lnTo>
                      <a:pt x="15" y="190"/>
                    </a:lnTo>
                    <a:lnTo>
                      <a:pt x="10" y="194"/>
                    </a:lnTo>
                    <a:lnTo>
                      <a:pt x="7" y="198"/>
                    </a:lnTo>
                    <a:lnTo>
                      <a:pt x="3" y="203"/>
                    </a:lnTo>
                    <a:lnTo>
                      <a:pt x="0" y="208"/>
                    </a:lnTo>
                    <a:lnTo>
                      <a:pt x="0" y="213"/>
                    </a:lnTo>
                    <a:lnTo>
                      <a:pt x="0" y="220"/>
                    </a:lnTo>
                    <a:lnTo>
                      <a:pt x="0" y="225"/>
                    </a:lnTo>
                    <a:lnTo>
                      <a:pt x="3" y="231"/>
                    </a:lnTo>
                    <a:lnTo>
                      <a:pt x="67" y="347"/>
                    </a:lnTo>
                    <a:lnTo>
                      <a:pt x="67" y="347"/>
                    </a:lnTo>
                    <a:lnTo>
                      <a:pt x="68" y="350"/>
                    </a:lnTo>
                    <a:lnTo>
                      <a:pt x="68" y="350"/>
                    </a:lnTo>
                    <a:lnTo>
                      <a:pt x="254" y="692"/>
                    </a:lnTo>
                    <a:lnTo>
                      <a:pt x="254" y="692"/>
                    </a:lnTo>
                    <a:lnTo>
                      <a:pt x="259" y="698"/>
                    </a:lnTo>
                    <a:lnTo>
                      <a:pt x="265" y="703"/>
                    </a:lnTo>
                    <a:lnTo>
                      <a:pt x="272" y="707"/>
                    </a:lnTo>
                    <a:lnTo>
                      <a:pt x="280" y="707"/>
                    </a:lnTo>
                    <a:lnTo>
                      <a:pt x="280" y="707"/>
                    </a:lnTo>
                    <a:lnTo>
                      <a:pt x="287" y="707"/>
                    </a:lnTo>
                    <a:lnTo>
                      <a:pt x="295" y="703"/>
                    </a:lnTo>
                    <a:lnTo>
                      <a:pt x="637" y="516"/>
                    </a:lnTo>
                    <a:lnTo>
                      <a:pt x="637" y="516"/>
                    </a:lnTo>
                    <a:lnTo>
                      <a:pt x="642" y="513"/>
                    </a:lnTo>
                    <a:lnTo>
                      <a:pt x="647" y="508"/>
                    </a:lnTo>
                    <a:lnTo>
                      <a:pt x="650" y="505"/>
                    </a:lnTo>
                    <a:lnTo>
                      <a:pt x="652" y="498"/>
                    </a:lnTo>
                    <a:lnTo>
                      <a:pt x="653" y="493"/>
                    </a:lnTo>
                    <a:lnTo>
                      <a:pt x="653" y="487"/>
                    </a:lnTo>
                    <a:lnTo>
                      <a:pt x="652" y="482"/>
                    </a:lnTo>
                    <a:lnTo>
                      <a:pt x="650" y="475"/>
                    </a:lnTo>
                    <a:lnTo>
                      <a:pt x="463" y="133"/>
                    </a:lnTo>
                    <a:lnTo>
                      <a:pt x="399" y="16"/>
                    </a:lnTo>
                    <a:lnTo>
                      <a:pt x="399" y="16"/>
                    </a:lnTo>
                    <a:lnTo>
                      <a:pt x="394" y="10"/>
                    </a:lnTo>
                    <a:lnTo>
                      <a:pt x="388" y="5"/>
                    </a:lnTo>
                    <a:lnTo>
                      <a:pt x="380" y="1"/>
                    </a:lnTo>
                    <a:lnTo>
                      <a:pt x="373" y="0"/>
                    </a:lnTo>
                  </a:path>
                </a:pathLst>
              </a:custGeom>
              <a:no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1" name="Freeform 3796"/>
              <p:cNvSpPr/>
              <p:nvPr/>
            </p:nvSpPr>
            <p:spPr bwMode="auto">
              <a:xfrm>
                <a:off x="2093913" y="1893888"/>
                <a:ext cx="366713" cy="276225"/>
              </a:xfrm>
              <a:custGeom>
                <a:avLst/>
                <a:gdLst/>
                <a:ahLst/>
                <a:cxnLst>
                  <a:cxn ang="0">
                    <a:pos x="399" y="17"/>
                  </a:cxn>
                  <a:cxn ang="0">
                    <a:pos x="399" y="17"/>
                  </a:cxn>
                  <a:cxn ang="0">
                    <a:pos x="395" y="12"/>
                  </a:cxn>
                  <a:cxn ang="0">
                    <a:pos x="391" y="7"/>
                  </a:cxn>
                  <a:cxn ang="0">
                    <a:pos x="386" y="3"/>
                  </a:cxn>
                  <a:cxn ang="0">
                    <a:pos x="381" y="2"/>
                  </a:cxn>
                  <a:cxn ang="0">
                    <a:pos x="376" y="0"/>
                  </a:cxn>
                  <a:cxn ang="0">
                    <a:pos x="369" y="0"/>
                  </a:cxn>
                  <a:cxn ang="0">
                    <a:pos x="364" y="2"/>
                  </a:cxn>
                  <a:cxn ang="0">
                    <a:pos x="358" y="3"/>
                  </a:cxn>
                  <a:cxn ang="0">
                    <a:pos x="16" y="191"/>
                  </a:cxn>
                  <a:cxn ang="0">
                    <a:pos x="16" y="191"/>
                  </a:cxn>
                  <a:cxn ang="0">
                    <a:pos x="11" y="194"/>
                  </a:cxn>
                  <a:cxn ang="0">
                    <a:pos x="6" y="199"/>
                  </a:cxn>
                  <a:cxn ang="0">
                    <a:pos x="3" y="204"/>
                  </a:cxn>
                  <a:cxn ang="0">
                    <a:pos x="1" y="209"/>
                  </a:cxn>
                  <a:cxn ang="0">
                    <a:pos x="0" y="215"/>
                  </a:cxn>
                  <a:cxn ang="0">
                    <a:pos x="0" y="220"/>
                  </a:cxn>
                  <a:cxn ang="0">
                    <a:pos x="1" y="227"/>
                  </a:cxn>
                  <a:cxn ang="0">
                    <a:pos x="3" y="231"/>
                  </a:cxn>
                  <a:cxn ang="0">
                    <a:pos x="68" y="349"/>
                  </a:cxn>
                  <a:cxn ang="0">
                    <a:pos x="462" y="134"/>
                  </a:cxn>
                  <a:cxn ang="0">
                    <a:pos x="399" y="17"/>
                  </a:cxn>
                </a:cxnLst>
                <a:rect l="0" t="0" r="r" b="b"/>
                <a:pathLst>
                  <a:path w="462" h="349">
                    <a:moveTo>
                      <a:pt x="399" y="17"/>
                    </a:moveTo>
                    <a:lnTo>
                      <a:pt x="399" y="17"/>
                    </a:lnTo>
                    <a:lnTo>
                      <a:pt x="395" y="12"/>
                    </a:lnTo>
                    <a:lnTo>
                      <a:pt x="391" y="7"/>
                    </a:lnTo>
                    <a:lnTo>
                      <a:pt x="386" y="3"/>
                    </a:lnTo>
                    <a:lnTo>
                      <a:pt x="381" y="2"/>
                    </a:lnTo>
                    <a:lnTo>
                      <a:pt x="376" y="0"/>
                    </a:lnTo>
                    <a:lnTo>
                      <a:pt x="369" y="0"/>
                    </a:lnTo>
                    <a:lnTo>
                      <a:pt x="364" y="2"/>
                    </a:lnTo>
                    <a:lnTo>
                      <a:pt x="358" y="3"/>
                    </a:lnTo>
                    <a:lnTo>
                      <a:pt x="16" y="191"/>
                    </a:lnTo>
                    <a:lnTo>
                      <a:pt x="16" y="191"/>
                    </a:lnTo>
                    <a:lnTo>
                      <a:pt x="11" y="194"/>
                    </a:lnTo>
                    <a:lnTo>
                      <a:pt x="6" y="199"/>
                    </a:lnTo>
                    <a:lnTo>
                      <a:pt x="3" y="204"/>
                    </a:lnTo>
                    <a:lnTo>
                      <a:pt x="1" y="209"/>
                    </a:lnTo>
                    <a:lnTo>
                      <a:pt x="0" y="215"/>
                    </a:lnTo>
                    <a:lnTo>
                      <a:pt x="0" y="220"/>
                    </a:lnTo>
                    <a:lnTo>
                      <a:pt x="1" y="227"/>
                    </a:lnTo>
                    <a:lnTo>
                      <a:pt x="3" y="231"/>
                    </a:lnTo>
                    <a:lnTo>
                      <a:pt x="68" y="349"/>
                    </a:lnTo>
                    <a:lnTo>
                      <a:pt x="462" y="134"/>
                    </a:lnTo>
                    <a:lnTo>
                      <a:pt x="399" y="17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2" name="Freeform 3797"/>
              <p:cNvSpPr/>
              <p:nvPr/>
            </p:nvSpPr>
            <p:spPr bwMode="auto">
              <a:xfrm>
                <a:off x="2147888" y="1998663"/>
                <a:ext cx="463550" cy="455613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186" y="558"/>
                  </a:cxn>
                  <a:cxn ang="0">
                    <a:pos x="186" y="558"/>
                  </a:cxn>
                  <a:cxn ang="0">
                    <a:pos x="191" y="563"/>
                  </a:cxn>
                  <a:cxn ang="0">
                    <a:pos x="194" y="567"/>
                  </a:cxn>
                  <a:cxn ang="0">
                    <a:pos x="199" y="570"/>
                  </a:cxn>
                  <a:cxn ang="0">
                    <a:pos x="204" y="573"/>
                  </a:cxn>
                  <a:cxn ang="0">
                    <a:pos x="210" y="573"/>
                  </a:cxn>
                  <a:cxn ang="0">
                    <a:pos x="215" y="573"/>
                  </a:cxn>
                  <a:cxn ang="0">
                    <a:pos x="222" y="571"/>
                  </a:cxn>
                  <a:cxn ang="0">
                    <a:pos x="226" y="570"/>
                  </a:cxn>
                  <a:cxn ang="0">
                    <a:pos x="570" y="382"/>
                  </a:cxn>
                  <a:cxn ang="0">
                    <a:pos x="570" y="382"/>
                  </a:cxn>
                  <a:cxn ang="0">
                    <a:pos x="575" y="379"/>
                  </a:cxn>
                  <a:cxn ang="0">
                    <a:pos x="578" y="376"/>
                  </a:cxn>
                  <a:cxn ang="0">
                    <a:pos x="581" y="371"/>
                  </a:cxn>
                  <a:cxn ang="0">
                    <a:pos x="585" y="365"/>
                  </a:cxn>
                  <a:cxn ang="0">
                    <a:pos x="585" y="360"/>
                  </a:cxn>
                  <a:cxn ang="0">
                    <a:pos x="585" y="353"/>
                  </a:cxn>
                  <a:cxn ang="0">
                    <a:pos x="585" y="348"/>
                  </a:cxn>
                  <a:cxn ang="0">
                    <a:pos x="581" y="343"/>
                  </a:cxn>
                  <a:cxn ang="0">
                    <a:pos x="394" y="0"/>
                  </a:cxn>
                  <a:cxn ang="0">
                    <a:pos x="0" y="215"/>
                  </a:cxn>
                </a:cxnLst>
                <a:rect l="0" t="0" r="r" b="b"/>
                <a:pathLst>
                  <a:path w="585" h="573">
                    <a:moveTo>
                      <a:pt x="0" y="215"/>
                    </a:moveTo>
                    <a:lnTo>
                      <a:pt x="186" y="558"/>
                    </a:lnTo>
                    <a:lnTo>
                      <a:pt x="186" y="558"/>
                    </a:lnTo>
                    <a:lnTo>
                      <a:pt x="191" y="563"/>
                    </a:lnTo>
                    <a:lnTo>
                      <a:pt x="194" y="567"/>
                    </a:lnTo>
                    <a:lnTo>
                      <a:pt x="199" y="570"/>
                    </a:lnTo>
                    <a:lnTo>
                      <a:pt x="204" y="573"/>
                    </a:lnTo>
                    <a:lnTo>
                      <a:pt x="210" y="573"/>
                    </a:lnTo>
                    <a:lnTo>
                      <a:pt x="215" y="573"/>
                    </a:lnTo>
                    <a:lnTo>
                      <a:pt x="222" y="571"/>
                    </a:lnTo>
                    <a:lnTo>
                      <a:pt x="226" y="570"/>
                    </a:lnTo>
                    <a:lnTo>
                      <a:pt x="570" y="382"/>
                    </a:lnTo>
                    <a:lnTo>
                      <a:pt x="570" y="382"/>
                    </a:lnTo>
                    <a:lnTo>
                      <a:pt x="575" y="379"/>
                    </a:lnTo>
                    <a:lnTo>
                      <a:pt x="578" y="376"/>
                    </a:lnTo>
                    <a:lnTo>
                      <a:pt x="581" y="371"/>
                    </a:lnTo>
                    <a:lnTo>
                      <a:pt x="585" y="365"/>
                    </a:lnTo>
                    <a:lnTo>
                      <a:pt x="585" y="360"/>
                    </a:lnTo>
                    <a:lnTo>
                      <a:pt x="585" y="353"/>
                    </a:lnTo>
                    <a:lnTo>
                      <a:pt x="585" y="348"/>
                    </a:lnTo>
                    <a:lnTo>
                      <a:pt x="581" y="343"/>
                    </a:lnTo>
                    <a:lnTo>
                      <a:pt x="394" y="0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3" name="Freeform 3798"/>
              <p:cNvSpPr/>
              <p:nvPr/>
            </p:nvSpPr>
            <p:spPr bwMode="auto">
              <a:xfrm>
                <a:off x="2146301" y="1998663"/>
                <a:ext cx="315913" cy="173038"/>
              </a:xfrm>
              <a:custGeom>
                <a:avLst/>
                <a:gdLst/>
                <a:ahLst/>
                <a:cxnLst>
                  <a:cxn ang="0">
                    <a:pos x="398" y="3"/>
                  </a:cxn>
                  <a:cxn ang="0">
                    <a:pos x="2" y="218"/>
                  </a:cxn>
                  <a:cxn ang="0">
                    <a:pos x="0" y="215"/>
                  </a:cxn>
                  <a:cxn ang="0">
                    <a:pos x="396" y="0"/>
                  </a:cxn>
                  <a:cxn ang="0">
                    <a:pos x="398" y="3"/>
                  </a:cxn>
                </a:cxnLst>
                <a:rect l="0" t="0" r="r" b="b"/>
                <a:pathLst>
                  <a:path w="398" h="218">
                    <a:moveTo>
                      <a:pt x="398" y="3"/>
                    </a:moveTo>
                    <a:lnTo>
                      <a:pt x="2" y="218"/>
                    </a:lnTo>
                    <a:lnTo>
                      <a:pt x="0" y="215"/>
                    </a:lnTo>
                    <a:lnTo>
                      <a:pt x="396" y="0"/>
                    </a:lnTo>
                    <a:lnTo>
                      <a:pt x="398" y="3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4" name="Freeform 3799"/>
              <p:cNvSpPr/>
              <p:nvPr/>
            </p:nvSpPr>
            <p:spPr bwMode="auto">
              <a:xfrm>
                <a:off x="2276476" y="2308225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3" y="34"/>
                  </a:cxn>
                  <a:cxn ang="0">
                    <a:pos x="72" y="39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6" y="65"/>
                  </a:cxn>
                  <a:cxn ang="0">
                    <a:pos x="15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3"/>
                  </a:cxn>
                  <a:cxn ang="0">
                    <a:pos x="0" y="29"/>
                  </a:cxn>
                  <a:cxn ang="0">
                    <a:pos x="2" y="24"/>
                  </a:cxn>
                  <a:cxn ang="0">
                    <a:pos x="6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3"/>
                  </a:cxn>
                  <a:cxn ang="0">
                    <a:pos x="59" y="7"/>
                  </a:cxn>
                  <a:cxn ang="0">
                    <a:pos x="72" y="29"/>
                  </a:cxn>
                </a:cxnLst>
                <a:rect l="0" t="0" r="r" b="b"/>
                <a:pathLst>
                  <a:path w="73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3" y="34"/>
                    </a:lnTo>
                    <a:lnTo>
                      <a:pt x="72" y="39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6" y="65"/>
                    </a:lnTo>
                    <a:lnTo>
                      <a:pt x="15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2" y="24"/>
                    </a:lnTo>
                    <a:lnTo>
                      <a:pt x="6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3"/>
                    </a:lnTo>
                    <a:lnTo>
                      <a:pt x="59" y="7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5" name="Freeform 3800"/>
              <p:cNvSpPr/>
              <p:nvPr/>
            </p:nvSpPr>
            <p:spPr bwMode="auto">
              <a:xfrm>
                <a:off x="2328863" y="2279650"/>
                <a:ext cx="57150" cy="53975"/>
              </a:xfrm>
              <a:custGeom>
                <a:avLst/>
                <a:gdLst/>
                <a:ahLst/>
                <a:cxnLst>
                  <a:cxn ang="0">
                    <a:pos x="72" y="31"/>
                  </a:cxn>
                  <a:cxn ang="0">
                    <a:pos x="72" y="31"/>
                  </a:cxn>
                  <a:cxn ang="0">
                    <a:pos x="72" y="34"/>
                  </a:cxn>
                  <a:cxn ang="0">
                    <a:pos x="72" y="39"/>
                  </a:cxn>
                  <a:cxn ang="0">
                    <a:pos x="70" y="44"/>
                  </a:cxn>
                  <a:cxn ang="0">
                    <a:pos x="67" y="46"/>
                  </a:cxn>
                  <a:cxn ang="0">
                    <a:pos x="29" y="67"/>
                  </a:cxn>
                  <a:cxn ang="0">
                    <a:pos x="29" y="67"/>
                  </a:cxn>
                  <a:cxn ang="0">
                    <a:pos x="26" y="69"/>
                  </a:cxn>
                  <a:cxn ang="0">
                    <a:pos x="21" y="67"/>
                  </a:cxn>
                  <a:cxn ang="0">
                    <a:pos x="16" y="65"/>
                  </a:cxn>
                  <a:cxn ang="0">
                    <a:pos x="13" y="62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4"/>
                  </a:cxn>
                  <a:cxn ang="0">
                    <a:pos x="0" y="29"/>
                  </a:cxn>
                  <a:cxn ang="0">
                    <a:pos x="2" y="25"/>
                  </a:cxn>
                  <a:cxn ang="0">
                    <a:pos x="5" y="23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1" y="2"/>
                  </a:cxn>
                  <a:cxn ang="0">
                    <a:pos x="55" y="3"/>
                  </a:cxn>
                  <a:cxn ang="0">
                    <a:pos x="59" y="7"/>
                  </a:cxn>
                  <a:cxn ang="0">
                    <a:pos x="72" y="31"/>
                  </a:cxn>
                </a:cxnLst>
                <a:rect l="0" t="0" r="r" b="b"/>
                <a:pathLst>
                  <a:path w="72" h="69">
                    <a:moveTo>
                      <a:pt x="72" y="31"/>
                    </a:moveTo>
                    <a:lnTo>
                      <a:pt x="72" y="31"/>
                    </a:lnTo>
                    <a:lnTo>
                      <a:pt x="72" y="34"/>
                    </a:lnTo>
                    <a:lnTo>
                      <a:pt x="72" y="39"/>
                    </a:lnTo>
                    <a:lnTo>
                      <a:pt x="70" y="44"/>
                    </a:lnTo>
                    <a:lnTo>
                      <a:pt x="67" y="46"/>
                    </a:lnTo>
                    <a:lnTo>
                      <a:pt x="29" y="67"/>
                    </a:lnTo>
                    <a:lnTo>
                      <a:pt x="29" y="67"/>
                    </a:lnTo>
                    <a:lnTo>
                      <a:pt x="26" y="69"/>
                    </a:lnTo>
                    <a:lnTo>
                      <a:pt x="21" y="67"/>
                    </a:lnTo>
                    <a:lnTo>
                      <a:pt x="16" y="65"/>
                    </a:lnTo>
                    <a:lnTo>
                      <a:pt x="13" y="62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5"/>
                    </a:lnTo>
                    <a:lnTo>
                      <a:pt x="5" y="23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1" y="2"/>
                    </a:lnTo>
                    <a:lnTo>
                      <a:pt x="55" y="3"/>
                    </a:lnTo>
                    <a:lnTo>
                      <a:pt x="59" y="7"/>
                    </a:lnTo>
                    <a:lnTo>
                      <a:pt x="72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6" name="Freeform 3801"/>
              <p:cNvSpPr/>
              <p:nvPr/>
            </p:nvSpPr>
            <p:spPr bwMode="auto">
              <a:xfrm>
                <a:off x="2381251" y="2252663"/>
                <a:ext cx="55563" cy="52388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70" y="29"/>
                  </a:cxn>
                  <a:cxn ang="0">
                    <a:pos x="72" y="34"/>
                  </a:cxn>
                  <a:cxn ang="0">
                    <a:pos x="72" y="37"/>
                  </a:cxn>
                  <a:cxn ang="0">
                    <a:pos x="70" y="42"/>
                  </a:cxn>
                  <a:cxn ang="0">
                    <a:pos x="65" y="46"/>
                  </a:cxn>
                  <a:cxn ang="0">
                    <a:pos x="30" y="65"/>
                  </a:cxn>
                  <a:cxn ang="0">
                    <a:pos x="30" y="65"/>
                  </a:cxn>
                  <a:cxn ang="0">
                    <a:pos x="25" y="67"/>
                  </a:cxn>
                  <a:cxn ang="0">
                    <a:pos x="21" y="67"/>
                  </a:cxn>
                  <a:cxn ang="0">
                    <a:pos x="16" y="63"/>
                  </a:cxn>
                  <a:cxn ang="0">
                    <a:pos x="13" y="60"/>
                  </a:cxn>
                  <a:cxn ang="0">
                    <a:pos x="0" y="37"/>
                  </a:cxn>
                  <a:cxn ang="0">
                    <a:pos x="0" y="37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5" y="21"/>
                  </a:cxn>
                  <a:cxn ang="0">
                    <a:pos x="43" y="2"/>
                  </a:cxn>
                  <a:cxn ang="0">
                    <a:pos x="43" y="2"/>
                  </a:cxn>
                  <a:cxn ang="0">
                    <a:pos x="46" y="0"/>
                  </a:cxn>
                  <a:cxn ang="0">
                    <a:pos x="51" y="0"/>
                  </a:cxn>
                  <a:cxn ang="0">
                    <a:pos x="56" y="2"/>
                  </a:cxn>
                  <a:cxn ang="0">
                    <a:pos x="59" y="6"/>
                  </a:cxn>
                  <a:cxn ang="0">
                    <a:pos x="70" y="29"/>
                  </a:cxn>
                </a:cxnLst>
                <a:rect l="0" t="0" r="r" b="b"/>
                <a:pathLst>
                  <a:path w="72" h="67">
                    <a:moveTo>
                      <a:pt x="70" y="29"/>
                    </a:moveTo>
                    <a:lnTo>
                      <a:pt x="70" y="29"/>
                    </a:lnTo>
                    <a:lnTo>
                      <a:pt x="72" y="34"/>
                    </a:lnTo>
                    <a:lnTo>
                      <a:pt x="72" y="37"/>
                    </a:lnTo>
                    <a:lnTo>
                      <a:pt x="70" y="42"/>
                    </a:lnTo>
                    <a:lnTo>
                      <a:pt x="65" y="46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25" y="67"/>
                    </a:lnTo>
                    <a:lnTo>
                      <a:pt x="21" y="67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5" y="21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6" y="0"/>
                    </a:lnTo>
                    <a:lnTo>
                      <a:pt x="51" y="0"/>
                    </a:lnTo>
                    <a:lnTo>
                      <a:pt x="56" y="2"/>
                    </a:lnTo>
                    <a:lnTo>
                      <a:pt x="59" y="6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7" name="Freeform 3802"/>
              <p:cNvSpPr/>
              <p:nvPr/>
            </p:nvSpPr>
            <p:spPr bwMode="auto">
              <a:xfrm>
                <a:off x="2482851" y="2195513"/>
                <a:ext cx="58738" cy="53975"/>
              </a:xfrm>
              <a:custGeom>
                <a:avLst/>
                <a:gdLst/>
                <a:ahLst/>
                <a:cxnLst>
                  <a:cxn ang="0">
                    <a:pos x="72" y="31"/>
                  </a:cxn>
                  <a:cxn ang="0">
                    <a:pos x="72" y="31"/>
                  </a:cxn>
                  <a:cxn ang="0">
                    <a:pos x="73" y="35"/>
                  </a:cxn>
                  <a:cxn ang="0">
                    <a:pos x="73" y="39"/>
                  </a:cxn>
                  <a:cxn ang="0">
                    <a:pos x="70" y="44"/>
                  </a:cxn>
                  <a:cxn ang="0">
                    <a:pos x="67" y="46"/>
                  </a:cxn>
                  <a:cxn ang="0">
                    <a:pos x="31" y="67"/>
                  </a:cxn>
                  <a:cxn ang="0">
                    <a:pos x="31" y="67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5"/>
                  </a:cxn>
                  <a:cxn ang="0">
                    <a:pos x="15" y="62"/>
                  </a:cxn>
                  <a:cxn ang="0">
                    <a:pos x="1" y="38"/>
                  </a:cxn>
                  <a:cxn ang="0">
                    <a:pos x="1" y="38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3" y="25"/>
                  </a:cxn>
                  <a:cxn ang="0">
                    <a:pos x="6" y="23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2"/>
                  </a:cxn>
                  <a:cxn ang="0">
                    <a:pos x="55" y="4"/>
                  </a:cxn>
                  <a:cxn ang="0">
                    <a:pos x="58" y="7"/>
                  </a:cxn>
                  <a:cxn ang="0">
                    <a:pos x="72" y="31"/>
                  </a:cxn>
                </a:cxnLst>
                <a:rect l="0" t="0" r="r" b="b"/>
                <a:pathLst>
                  <a:path w="73" h="67">
                    <a:moveTo>
                      <a:pt x="72" y="31"/>
                    </a:moveTo>
                    <a:lnTo>
                      <a:pt x="72" y="31"/>
                    </a:lnTo>
                    <a:lnTo>
                      <a:pt x="73" y="35"/>
                    </a:lnTo>
                    <a:lnTo>
                      <a:pt x="73" y="39"/>
                    </a:lnTo>
                    <a:lnTo>
                      <a:pt x="70" y="44"/>
                    </a:lnTo>
                    <a:lnTo>
                      <a:pt x="67" y="46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5"/>
                    </a:lnTo>
                    <a:lnTo>
                      <a:pt x="15" y="62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3" y="25"/>
                    </a:lnTo>
                    <a:lnTo>
                      <a:pt x="6" y="23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2"/>
                    </a:lnTo>
                    <a:lnTo>
                      <a:pt x="55" y="4"/>
                    </a:lnTo>
                    <a:lnTo>
                      <a:pt x="58" y="7"/>
                    </a:lnTo>
                    <a:lnTo>
                      <a:pt x="72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8" name="Freeform 3803"/>
              <p:cNvSpPr/>
              <p:nvPr/>
            </p:nvSpPr>
            <p:spPr bwMode="auto">
              <a:xfrm>
                <a:off x="2300288" y="2352675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72" y="30"/>
                  </a:cxn>
                  <a:cxn ang="0">
                    <a:pos x="73" y="35"/>
                  </a:cxn>
                  <a:cxn ang="0">
                    <a:pos x="73" y="39"/>
                  </a:cxn>
                  <a:cxn ang="0">
                    <a:pos x="72" y="43"/>
                  </a:cxn>
                  <a:cxn ang="0">
                    <a:pos x="67" y="46"/>
                  </a:cxn>
                  <a:cxn ang="0">
                    <a:pos x="31" y="66"/>
                  </a:cxn>
                  <a:cxn ang="0">
                    <a:pos x="31" y="66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4"/>
                  </a:cxn>
                  <a:cxn ang="0">
                    <a:pos x="15" y="61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2" y="28"/>
                  </a:cxn>
                  <a:cxn ang="0">
                    <a:pos x="3" y="25"/>
                  </a:cxn>
                  <a:cxn ang="0">
                    <a:pos x="7" y="22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7" y="4"/>
                  </a:cxn>
                  <a:cxn ang="0">
                    <a:pos x="59" y="7"/>
                  </a:cxn>
                  <a:cxn ang="0">
                    <a:pos x="72" y="30"/>
                  </a:cxn>
                </a:cxnLst>
                <a:rect l="0" t="0" r="r" b="b"/>
                <a:pathLst>
                  <a:path w="73" h="67">
                    <a:moveTo>
                      <a:pt x="72" y="30"/>
                    </a:moveTo>
                    <a:lnTo>
                      <a:pt x="72" y="30"/>
                    </a:lnTo>
                    <a:lnTo>
                      <a:pt x="73" y="35"/>
                    </a:lnTo>
                    <a:lnTo>
                      <a:pt x="73" y="39"/>
                    </a:lnTo>
                    <a:lnTo>
                      <a:pt x="72" y="43"/>
                    </a:lnTo>
                    <a:lnTo>
                      <a:pt x="67" y="4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4"/>
                    </a:lnTo>
                    <a:lnTo>
                      <a:pt x="15" y="61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3" y="25"/>
                    </a:lnTo>
                    <a:lnTo>
                      <a:pt x="7" y="2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4"/>
                    </a:lnTo>
                    <a:lnTo>
                      <a:pt x="59" y="7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9" name="Freeform 3804"/>
              <p:cNvSpPr/>
              <p:nvPr/>
            </p:nvSpPr>
            <p:spPr bwMode="auto">
              <a:xfrm>
                <a:off x="2352676" y="2324100"/>
                <a:ext cx="57150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4" y="39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6"/>
                  </a:cxn>
                  <a:cxn ang="0">
                    <a:pos x="22" y="66"/>
                  </a:cxn>
                  <a:cxn ang="0">
                    <a:pos x="18" y="65"/>
                  </a:cxn>
                  <a:cxn ang="0">
                    <a:pos x="15" y="61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4" y="24"/>
                  </a:cxn>
                  <a:cxn ang="0">
                    <a:pos x="7" y="21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8" y="0"/>
                  </a:cxn>
                  <a:cxn ang="0">
                    <a:pos x="52" y="1"/>
                  </a:cxn>
                  <a:cxn ang="0">
                    <a:pos x="56" y="3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4" h="66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4" y="39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6"/>
                    </a:lnTo>
                    <a:lnTo>
                      <a:pt x="22" y="66"/>
                    </a:lnTo>
                    <a:lnTo>
                      <a:pt x="18" y="65"/>
                    </a:lnTo>
                    <a:lnTo>
                      <a:pt x="15" y="61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4" y="24"/>
                    </a:lnTo>
                    <a:lnTo>
                      <a:pt x="7" y="2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8" y="0"/>
                    </a:lnTo>
                    <a:lnTo>
                      <a:pt x="52" y="1"/>
                    </a:lnTo>
                    <a:lnTo>
                      <a:pt x="56" y="3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0" name="Freeform 3805"/>
              <p:cNvSpPr/>
              <p:nvPr/>
            </p:nvSpPr>
            <p:spPr bwMode="auto">
              <a:xfrm>
                <a:off x="2403476" y="2297113"/>
                <a:ext cx="58738" cy="52388"/>
              </a:xfrm>
              <a:custGeom>
                <a:avLst/>
                <a:gdLst/>
                <a:ahLst/>
                <a:cxnLst>
                  <a:cxn ang="0">
                    <a:pos x="71" y="30"/>
                  </a:cxn>
                  <a:cxn ang="0">
                    <a:pos x="71" y="30"/>
                  </a:cxn>
                  <a:cxn ang="0">
                    <a:pos x="73" y="33"/>
                  </a:cxn>
                  <a:cxn ang="0">
                    <a:pos x="71" y="38"/>
                  </a:cxn>
                  <a:cxn ang="0">
                    <a:pos x="70" y="43"/>
                  </a:cxn>
                  <a:cxn ang="0">
                    <a:pos x="66" y="46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6" y="67"/>
                  </a:cxn>
                  <a:cxn ang="0">
                    <a:pos x="21" y="65"/>
                  </a:cxn>
                  <a:cxn ang="0">
                    <a:pos x="16" y="64"/>
                  </a:cxn>
                  <a:cxn ang="0">
                    <a:pos x="14" y="61"/>
                  </a:cxn>
                  <a:cxn ang="0">
                    <a:pos x="1" y="38"/>
                  </a:cxn>
                  <a:cxn ang="0">
                    <a:pos x="1" y="38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6" y="2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8" y="5"/>
                  </a:cxn>
                  <a:cxn ang="0">
                    <a:pos x="71" y="30"/>
                  </a:cxn>
                </a:cxnLst>
                <a:rect l="0" t="0" r="r" b="b"/>
                <a:pathLst>
                  <a:path w="73" h="67">
                    <a:moveTo>
                      <a:pt x="71" y="30"/>
                    </a:moveTo>
                    <a:lnTo>
                      <a:pt x="71" y="30"/>
                    </a:lnTo>
                    <a:lnTo>
                      <a:pt x="73" y="33"/>
                    </a:lnTo>
                    <a:lnTo>
                      <a:pt x="71" y="38"/>
                    </a:lnTo>
                    <a:lnTo>
                      <a:pt x="70" y="43"/>
                    </a:lnTo>
                    <a:lnTo>
                      <a:pt x="66" y="46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6" y="67"/>
                    </a:lnTo>
                    <a:lnTo>
                      <a:pt x="21" y="65"/>
                    </a:lnTo>
                    <a:lnTo>
                      <a:pt x="16" y="64"/>
                    </a:lnTo>
                    <a:lnTo>
                      <a:pt x="14" y="61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6" y="2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2"/>
                    </a:lnTo>
                    <a:lnTo>
                      <a:pt x="58" y="5"/>
                    </a:lnTo>
                    <a:lnTo>
                      <a:pt x="71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1" name="Freeform 3806"/>
              <p:cNvSpPr/>
              <p:nvPr/>
            </p:nvSpPr>
            <p:spPr bwMode="auto">
              <a:xfrm>
                <a:off x="2430463" y="2224088"/>
                <a:ext cx="82550" cy="96838"/>
              </a:xfrm>
              <a:custGeom>
                <a:avLst/>
                <a:gdLst/>
                <a:ahLst/>
                <a:cxnLst>
                  <a:cxn ang="0">
                    <a:pos x="42" y="2"/>
                  </a:cxn>
                  <a:cxn ang="0">
                    <a:pos x="6" y="21"/>
                  </a:cxn>
                  <a:cxn ang="0">
                    <a:pos x="6" y="21"/>
                  </a:cxn>
                  <a:cxn ang="0">
                    <a:pos x="3" y="25"/>
                  </a:cxn>
                  <a:cxn ang="0">
                    <a:pos x="1" y="29"/>
                  </a:cxn>
                  <a:cxn ang="0">
                    <a:pos x="0" y="33"/>
                  </a:cxn>
                  <a:cxn ang="0">
                    <a:pos x="1" y="38"/>
                  </a:cxn>
                  <a:cxn ang="0">
                    <a:pos x="44" y="116"/>
                  </a:cxn>
                  <a:cxn ang="0">
                    <a:pos x="44" y="116"/>
                  </a:cxn>
                  <a:cxn ang="0">
                    <a:pos x="47" y="119"/>
                  </a:cxn>
                  <a:cxn ang="0">
                    <a:pos x="52" y="122"/>
                  </a:cxn>
                  <a:cxn ang="0">
                    <a:pos x="57" y="122"/>
                  </a:cxn>
                  <a:cxn ang="0">
                    <a:pos x="60" y="121"/>
                  </a:cxn>
                  <a:cxn ang="0">
                    <a:pos x="97" y="101"/>
                  </a:cxn>
                  <a:cxn ang="0">
                    <a:pos x="97" y="101"/>
                  </a:cxn>
                  <a:cxn ang="0">
                    <a:pos x="101" y="98"/>
                  </a:cxn>
                  <a:cxn ang="0">
                    <a:pos x="102" y="95"/>
                  </a:cxn>
                  <a:cxn ang="0">
                    <a:pos x="102" y="90"/>
                  </a:cxn>
                  <a:cxn ang="0">
                    <a:pos x="102" y="85"/>
                  </a:cxn>
                  <a:cxn ang="0">
                    <a:pos x="58" y="7"/>
                  </a:cxn>
                  <a:cxn ang="0">
                    <a:pos x="58" y="7"/>
                  </a:cxn>
                  <a:cxn ang="0">
                    <a:pos x="57" y="3"/>
                  </a:cxn>
                  <a:cxn ang="0">
                    <a:pos x="52" y="0"/>
                  </a:cxn>
                  <a:cxn ang="0">
                    <a:pos x="47" y="0"/>
                  </a:cxn>
                  <a:cxn ang="0">
                    <a:pos x="42" y="2"/>
                  </a:cxn>
                  <a:cxn ang="0">
                    <a:pos x="42" y="2"/>
                  </a:cxn>
                </a:cxnLst>
                <a:rect l="0" t="0" r="r" b="b"/>
                <a:pathLst>
                  <a:path w="102" h="122">
                    <a:moveTo>
                      <a:pt x="42" y="2"/>
                    </a:moveTo>
                    <a:lnTo>
                      <a:pt x="6" y="21"/>
                    </a:lnTo>
                    <a:lnTo>
                      <a:pt x="6" y="21"/>
                    </a:lnTo>
                    <a:lnTo>
                      <a:pt x="3" y="25"/>
                    </a:lnTo>
                    <a:lnTo>
                      <a:pt x="1" y="29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4" y="116"/>
                    </a:lnTo>
                    <a:lnTo>
                      <a:pt x="44" y="116"/>
                    </a:lnTo>
                    <a:lnTo>
                      <a:pt x="47" y="119"/>
                    </a:lnTo>
                    <a:lnTo>
                      <a:pt x="52" y="122"/>
                    </a:lnTo>
                    <a:lnTo>
                      <a:pt x="57" y="122"/>
                    </a:lnTo>
                    <a:lnTo>
                      <a:pt x="60" y="121"/>
                    </a:lnTo>
                    <a:lnTo>
                      <a:pt x="97" y="101"/>
                    </a:lnTo>
                    <a:lnTo>
                      <a:pt x="97" y="101"/>
                    </a:lnTo>
                    <a:lnTo>
                      <a:pt x="101" y="98"/>
                    </a:lnTo>
                    <a:lnTo>
                      <a:pt x="102" y="95"/>
                    </a:lnTo>
                    <a:lnTo>
                      <a:pt x="102" y="90"/>
                    </a:lnTo>
                    <a:lnTo>
                      <a:pt x="102" y="85"/>
                    </a:lnTo>
                    <a:lnTo>
                      <a:pt x="58" y="7"/>
                    </a:lnTo>
                    <a:lnTo>
                      <a:pt x="58" y="7"/>
                    </a:lnTo>
                    <a:lnTo>
                      <a:pt x="57" y="3"/>
                    </a:lnTo>
                    <a:lnTo>
                      <a:pt x="52" y="0"/>
                    </a:lnTo>
                    <a:lnTo>
                      <a:pt x="47" y="0"/>
                    </a:lnTo>
                    <a:lnTo>
                      <a:pt x="42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2" name="Freeform 3807"/>
              <p:cNvSpPr/>
              <p:nvPr/>
            </p:nvSpPr>
            <p:spPr bwMode="auto">
              <a:xfrm>
                <a:off x="2506663" y="2239963"/>
                <a:ext cx="57150" cy="52388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70" y="29"/>
                  </a:cxn>
                  <a:cxn ang="0">
                    <a:pos x="71" y="34"/>
                  </a:cxn>
                  <a:cxn ang="0">
                    <a:pos x="71" y="39"/>
                  </a:cxn>
                  <a:cxn ang="0">
                    <a:pos x="70" y="42"/>
                  </a:cxn>
                  <a:cxn ang="0">
                    <a:pos x="65" y="45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4" y="66"/>
                  </a:cxn>
                  <a:cxn ang="0">
                    <a:pos x="21" y="66"/>
                  </a:cxn>
                  <a:cxn ang="0">
                    <a:pos x="16" y="65"/>
                  </a:cxn>
                  <a:cxn ang="0">
                    <a:pos x="13" y="62"/>
                  </a:cxn>
                  <a:cxn ang="0">
                    <a:pos x="0" y="37"/>
                  </a:cxn>
                  <a:cxn ang="0">
                    <a:pos x="0" y="37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1" y="24"/>
                  </a:cxn>
                  <a:cxn ang="0">
                    <a:pos x="5" y="21"/>
                  </a:cxn>
                  <a:cxn ang="0">
                    <a:pos x="42" y="1"/>
                  </a:cxn>
                  <a:cxn ang="0">
                    <a:pos x="42" y="1"/>
                  </a:cxn>
                  <a:cxn ang="0">
                    <a:pos x="45" y="0"/>
                  </a:cxn>
                  <a:cxn ang="0">
                    <a:pos x="50" y="1"/>
                  </a:cxn>
                  <a:cxn ang="0">
                    <a:pos x="55" y="3"/>
                  </a:cxn>
                  <a:cxn ang="0">
                    <a:pos x="58" y="6"/>
                  </a:cxn>
                  <a:cxn ang="0">
                    <a:pos x="70" y="29"/>
                  </a:cxn>
                </a:cxnLst>
                <a:rect l="0" t="0" r="r" b="b"/>
                <a:pathLst>
                  <a:path w="71" h="66">
                    <a:moveTo>
                      <a:pt x="70" y="29"/>
                    </a:moveTo>
                    <a:lnTo>
                      <a:pt x="70" y="29"/>
                    </a:lnTo>
                    <a:lnTo>
                      <a:pt x="71" y="34"/>
                    </a:lnTo>
                    <a:lnTo>
                      <a:pt x="71" y="39"/>
                    </a:lnTo>
                    <a:lnTo>
                      <a:pt x="70" y="42"/>
                    </a:lnTo>
                    <a:lnTo>
                      <a:pt x="65" y="45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4" y="66"/>
                    </a:lnTo>
                    <a:lnTo>
                      <a:pt x="21" y="66"/>
                    </a:lnTo>
                    <a:lnTo>
                      <a:pt x="16" y="65"/>
                    </a:lnTo>
                    <a:lnTo>
                      <a:pt x="13" y="62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5" y="21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5" y="0"/>
                    </a:lnTo>
                    <a:lnTo>
                      <a:pt x="50" y="1"/>
                    </a:lnTo>
                    <a:lnTo>
                      <a:pt x="55" y="3"/>
                    </a:lnTo>
                    <a:lnTo>
                      <a:pt x="58" y="6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3" name="Freeform 3808"/>
              <p:cNvSpPr/>
              <p:nvPr/>
            </p:nvSpPr>
            <p:spPr bwMode="auto">
              <a:xfrm>
                <a:off x="2124076" y="1930400"/>
                <a:ext cx="292100" cy="193675"/>
              </a:xfrm>
              <a:custGeom>
                <a:avLst/>
                <a:gdLst/>
                <a:ahLst/>
                <a:cxnLst>
                  <a:cxn ang="0">
                    <a:pos x="40" y="243"/>
                  </a:cxn>
                  <a:cxn ang="0">
                    <a:pos x="40" y="243"/>
                  </a:cxn>
                  <a:cxn ang="0">
                    <a:pos x="37" y="245"/>
                  </a:cxn>
                  <a:cxn ang="0">
                    <a:pos x="32" y="245"/>
                  </a:cxn>
                  <a:cxn ang="0">
                    <a:pos x="31" y="243"/>
                  </a:cxn>
                  <a:cxn ang="0">
                    <a:pos x="27" y="240"/>
                  </a:cxn>
                  <a:cxn ang="0">
                    <a:pos x="0" y="189"/>
                  </a:cxn>
                  <a:cxn ang="0">
                    <a:pos x="0" y="189"/>
                  </a:cxn>
                  <a:cxn ang="0">
                    <a:pos x="0" y="186"/>
                  </a:cxn>
                  <a:cxn ang="0">
                    <a:pos x="0" y="183"/>
                  </a:cxn>
                  <a:cxn ang="0">
                    <a:pos x="1" y="180"/>
                  </a:cxn>
                  <a:cxn ang="0">
                    <a:pos x="3" y="176"/>
                  </a:cxn>
                  <a:cxn ang="0">
                    <a:pos x="325" y="2"/>
                  </a:cxn>
                  <a:cxn ang="0">
                    <a:pos x="325" y="2"/>
                  </a:cxn>
                  <a:cxn ang="0">
                    <a:pos x="329" y="0"/>
                  </a:cxn>
                  <a:cxn ang="0">
                    <a:pos x="332" y="0"/>
                  </a:cxn>
                  <a:cxn ang="0">
                    <a:pos x="335" y="2"/>
                  </a:cxn>
                  <a:cxn ang="0">
                    <a:pos x="337" y="5"/>
                  </a:cxn>
                  <a:cxn ang="0">
                    <a:pos x="365" y="56"/>
                  </a:cxn>
                  <a:cxn ang="0">
                    <a:pos x="365" y="56"/>
                  </a:cxn>
                  <a:cxn ang="0">
                    <a:pos x="366" y="59"/>
                  </a:cxn>
                  <a:cxn ang="0">
                    <a:pos x="366" y="62"/>
                  </a:cxn>
                  <a:cxn ang="0">
                    <a:pos x="365" y="66"/>
                  </a:cxn>
                  <a:cxn ang="0">
                    <a:pos x="361" y="69"/>
                  </a:cxn>
                  <a:cxn ang="0">
                    <a:pos x="40" y="243"/>
                  </a:cxn>
                </a:cxnLst>
                <a:rect l="0" t="0" r="r" b="b"/>
                <a:pathLst>
                  <a:path w="366" h="245">
                    <a:moveTo>
                      <a:pt x="40" y="243"/>
                    </a:moveTo>
                    <a:lnTo>
                      <a:pt x="40" y="243"/>
                    </a:lnTo>
                    <a:lnTo>
                      <a:pt x="37" y="245"/>
                    </a:lnTo>
                    <a:lnTo>
                      <a:pt x="32" y="245"/>
                    </a:lnTo>
                    <a:lnTo>
                      <a:pt x="31" y="243"/>
                    </a:lnTo>
                    <a:lnTo>
                      <a:pt x="27" y="240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0" y="186"/>
                    </a:lnTo>
                    <a:lnTo>
                      <a:pt x="0" y="183"/>
                    </a:lnTo>
                    <a:lnTo>
                      <a:pt x="1" y="180"/>
                    </a:lnTo>
                    <a:lnTo>
                      <a:pt x="3" y="176"/>
                    </a:lnTo>
                    <a:lnTo>
                      <a:pt x="325" y="2"/>
                    </a:lnTo>
                    <a:lnTo>
                      <a:pt x="325" y="2"/>
                    </a:lnTo>
                    <a:lnTo>
                      <a:pt x="329" y="0"/>
                    </a:lnTo>
                    <a:lnTo>
                      <a:pt x="332" y="0"/>
                    </a:lnTo>
                    <a:lnTo>
                      <a:pt x="335" y="2"/>
                    </a:lnTo>
                    <a:lnTo>
                      <a:pt x="337" y="5"/>
                    </a:lnTo>
                    <a:lnTo>
                      <a:pt x="365" y="56"/>
                    </a:lnTo>
                    <a:lnTo>
                      <a:pt x="365" y="56"/>
                    </a:lnTo>
                    <a:lnTo>
                      <a:pt x="366" y="59"/>
                    </a:lnTo>
                    <a:lnTo>
                      <a:pt x="366" y="62"/>
                    </a:lnTo>
                    <a:lnTo>
                      <a:pt x="365" y="66"/>
                    </a:lnTo>
                    <a:lnTo>
                      <a:pt x="361" y="69"/>
                    </a:lnTo>
                    <a:lnTo>
                      <a:pt x="40" y="243"/>
                    </a:lnTo>
                    <a:close/>
                  </a:path>
                </a:pathLst>
              </a:custGeom>
              <a:solidFill>
                <a:srgbClr val="FBF9E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4" name="Freeform 3809"/>
              <p:cNvSpPr/>
              <p:nvPr/>
            </p:nvSpPr>
            <p:spPr bwMode="auto">
              <a:xfrm>
                <a:off x="2136776" y="1944688"/>
                <a:ext cx="265113" cy="165100"/>
              </a:xfrm>
              <a:custGeom>
                <a:avLst/>
                <a:gdLst/>
                <a:ahLst/>
                <a:cxnLst>
                  <a:cxn ang="0">
                    <a:pos x="332" y="33"/>
                  </a:cxn>
                  <a:cxn ang="0">
                    <a:pos x="332" y="33"/>
                  </a:cxn>
                  <a:cxn ang="0">
                    <a:pos x="334" y="36"/>
                  </a:cxn>
                  <a:cxn ang="0">
                    <a:pos x="334" y="39"/>
                  </a:cxn>
                  <a:cxn ang="0">
                    <a:pos x="332" y="43"/>
                  </a:cxn>
                  <a:cxn ang="0">
                    <a:pos x="329" y="44"/>
                  </a:cxn>
                  <a:cxn ang="0">
                    <a:pos x="28" y="209"/>
                  </a:cxn>
                  <a:cxn ang="0">
                    <a:pos x="28" y="209"/>
                  </a:cxn>
                  <a:cxn ang="0">
                    <a:pos x="24" y="209"/>
                  </a:cxn>
                  <a:cxn ang="0">
                    <a:pos x="21" y="209"/>
                  </a:cxn>
                  <a:cxn ang="0">
                    <a:pos x="18" y="207"/>
                  </a:cxn>
                  <a:cxn ang="0">
                    <a:pos x="16" y="206"/>
                  </a:cxn>
                  <a:cxn ang="0">
                    <a:pos x="0" y="178"/>
                  </a:cxn>
                  <a:cxn ang="0">
                    <a:pos x="0" y="178"/>
                  </a:cxn>
                  <a:cxn ang="0">
                    <a:pos x="0" y="173"/>
                  </a:cxn>
                  <a:cxn ang="0">
                    <a:pos x="0" y="170"/>
                  </a:cxn>
                  <a:cxn ang="0">
                    <a:pos x="2" y="166"/>
                  </a:cxn>
                  <a:cxn ang="0">
                    <a:pos x="5" y="165"/>
                  </a:cxn>
                  <a:cxn ang="0">
                    <a:pos x="306" y="0"/>
                  </a:cxn>
                  <a:cxn ang="0">
                    <a:pos x="306" y="0"/>
                  </a:cxn>
                  <a:cxn ang="0">
                    <a:pos x="309" y="0"/>
                  </a:cxn>
                  <a:cxn ang="0">
                    <a:pos x="313" y="0"/>
                  </a:cxn>
                  <a:cxn ang="0">
                    <a:pos x="316" y="2"/>
                  </a:cxn>
                  <a:cxn ang="0">
                    <a:pos x="318" y="4"/>
                  </a:cxn>
                  <a:cxn ang="0">
                    <a:pos x="332" y="33"/>
                  </a:cxn>
                </a:cxnLst>
                <a:rect l="0" t="0" r="r" b="b"/>
                <a:pathLst>
                  <a:path w="334" h="209">
                    <a:moveTo>
                      <a:pt x="332" y="33"/>
                    </a:moveTo>
                    <a:lnTo>
                      <a:pt x="332" y="33"/>
                    </a:lnTo>
                    <a:lnTo>
                      <a:pt x="334" y="36"/>
                    </a:lnTo>
                    <a:lnTo>
                      <a:pt x="334" y="39"/>
                    </a:lnTo>
                    <a:lnTo>
                      <a:pt x="332" y="43"/>
                    </a:lnTo>
                    <a:lnTo>
                      <a:pt x="329" y="44"/>
                    </a:lnTo>
                    <a:lnTo>
                      <a:pt x="28" y="209"/>
                    </a:lnTo>
                    <a:lnTo>
                      <a:pt x="28" y="209"/>
                    </a:lnTo>
                    <a:lnTo>
                      <a:pt x="24" y="209"/>
                    </a:lnTo>
                    <a:lnTo>
                      <a:pt x="21" y="209"/>
                    </a:lnTo>
                    <a:lnTo>
                      <a:pt x="18" y="207"/>
                    </a:lnTo>
                    <a:lnTo>
                      <a:pt x="16" y="20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73"/>
                    </a:lnTo>
                    <a:lnTo>
                      <a:pt x="0" y="170"/>
                    </a:lnTo>
                    <a:lnTo>
                      <a:pt x="2" y="166"/>
                    </a:lnTo>
                    <a:lnTo>
                      <a:pt x="5" y="165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9" y="0"/>
                    </a:lnTo>
                    <a:lnTo>
                      <a:pt x="313" y="0"/>
                    </a:lnTo>
                    <a:lnTo>
                      <a:pt x="316" y="2"/>
                    </a:lnTo>
                    <a:lnTo>
                      <a:pt x="318" y="4"/>
                    </a:lnTo>
                    <a:lnTo>
                      <a:pt x="332" y="33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5" name="Freeform 3810"/>
              <p:cNvSpPr/>
              <p:nvPr/>
            </p:nvSpPr>
            <p:spPr bwMode="auto">
              <a:xfrm>
                <a:off x="2136776" y="1944688"/>
                <a:ext cx="254000" cy="142875"/>
              </a:xfrm>
              <a:custGeom>
                <a:avLst/>
                <a:gdLst/>
                <a:ahLst/>
                <a:cxnLst>
                  <a:cxn ang="0">
                    <a:pos x="306" y="0"/>
                  </a:cxn>
                  <a:cxn ang="0">
                    <a:pos x="5" y="165"/>
                  </a:cxn>
                  <a:cxn ang="0">
                    <a:pos x="5" y="165"/>
                  </a:cxn>
                  <a:cxn ang="0">
                    <a:pos x="2" y="166"/>
                  </a:cxn>
                  <a:cxn ang="0">
                    <a:pos x="0" y="170"/>
                  </a:cxn>
                  <a:cxn ang="0">
                    <a:pos x="0" y="173"/>
                  </a:cxn>
                  <a:cxn ang="0">
                    <a:pos x="0" y="178"/>
                  </a:cxn>
                  <a:cxn ang="0">
                    <a:pos x="2" y="180"/>
                  </a:cxn>
                  <a:cxn ang="0">
                    <a:pos x="2" y="180"/>
                  </a:cxn>
                  <a:cxn ang="0">
                    <a:pos x="2" y="176"/>
                  </a:cxn>
                  <a:cxn ang="0">
                    <a:pos x="2" y="173"/>
                  </a:cxn>
                  <a:cxn ang="0">
                    <a:pos x="3" y="170"/>
                  </a:cxn>
                  <a:cxn ang="0">
                    <a:pos x="5" y="168"/>
                  </a:cxn>
                  <a:cxn ang="0">
                    <a:pos x="306" y="4"/>
                  </a:cxn>
                  <a:cxn ang="0">
                    <a:pos x="306" y="4"/>
                  </a:cxn>
                  <a:cxn ang="0">
                    <a:pos x="309" y="2"/>
                  </a:cxn>
                  <a:cxn ang="0">
                    <a:pos x="314" y="2"/>
                  </a:cxn>
                  <a:cxn ang="0">
                    <a:pos x="316" y="4"/>
                  </a:cxn>
                  <a:cxn ang="0">
                    <a:pos x="319" y="7"/>
                  </a:cxn>
                  <a:cxn ang="0">
                    <a:pos x="318" y="4"/>
                  </a:cxn>
                  <a:cxn ang="0">
                    <a:pos x="318" y="4"/>
                  </a:cxn>
                  <a:cxn ang="0">
                    <a:pos x="316" y="2"/>
                  </a:cxn>
                  <a:cxn ang="0">
                    <a:pos x="313" y="0"/>
                  </a:cxn>
                  <a:cxn ang="0">
                    <a:pos x="309" y="0"/>
                  </a:cxn>
                  <a:cxn ang="0">
                    <a:pos x="306" y="0"/>
                  </a:cxn>
                  <a:cxn ang="0">
                    <a:pos x="306" y="0"/>
                  </a:cxn>
                </a:cxnLst>
                <a:rect l="0" t="0" r="r" b="b"/>
                <a:pathLst>
                  <a:path w="319" h="180">
                    <a:moveTo>
                      <a:pt x="306" y="0"/>
                    </a:moveTo>
                    <a:lnTo>
                      <a:pt x="5" y="165"/>
                    </a:lnTo>
                    <a:lnTo>
                      <a:pt x="5" y="165"/>
                    </a:lnTo>
                    <a:lnTo>
                      <a:pt x="2" y="166"/>
                    </a:lnTo>
                    <a:lnTo>
                      <a:pt x="0" y="170"/>
                    </a:lnTo>
                    <a:lnTo>
                      <a:pt x="0" y="173"/>
                    </a:lnTo>
                    <a:lnTo>
                      <a:pt x="0" y="178"/>
                    </a:lnTo>
                    <a:lnTo>
                      <a:pt x="2" y="180"/>
                    </a:lnTo>
                    <a:lnTo>
                      <a:pt x="2" y="180"/>
                    </a:lnTo>
                    <a:lnTo>
                      <a:pt x="2" y="176"/>
                    </a:lnTo>
                    <a:lnTo>
                      <a:pt x="2" y="173"/>
                    </a:lnTo>
                    <a:lnTo>
                      <a:pt x="3" y="170"/>
                    </a:lnTo>
                    <a:lnTo>
                      <a:pt x="5" y="168"/>
                    </a:lnTo>
                    <a:lnTo>
                      <a:pt x="306" y="4"/>
                    </a:lnTo>
                    <a:lnTo>
                      <a:pt x="306" y="4"/>
                    </a:lnTo>
                    <a:lnTo>
                      <a:pt x="309" y="2"/>
                    </a:lnTo>
                    <a:lnTo>
                      <a:pt x="314" y="2"/>
                    </a:lnTo>
                    <a:lnTo>
                      <a:pt x="316" y="4"/>
                    </a:lnTo>
                    <a:lnTo>
                      <a:pt x="319" y="7"/>
                    </a:lnTo>
                    <a:lnTo>
                      <a:pt x="318" y="4"/>
                    </a:lnTo>
                    <a:lnTo>
                      <a:pt x="318" y="4"/>
                    </a:lnTo>
                    <a:lnTo>
                      <a:pt x="316" y="2"/>
                    </a:lnTo>
                    <a:lnTo>
                      <a:pt x="313" y="0"/>
                    </a:lnTo>
                    <a:lnTo>
                      <a:pt x="309" y="0"/>
                    </a:lnTo>
                    <a:lnTo>
                      <a:pt x="306" y="0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BDC7B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6" name="Freeform 3811"/>
              <p:cNvSpPr/>
              <p:nvPr/>
            </p:nvSpPr>
            <p:spPr bwMode="auto">
              <a:xfrm>
                <a:off x="2411413" y="2066925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72" y="30"/>
                  </a:cxn>
                  <a:cxn ang="0">
                    <a:pos x="74" y="35"/>
                  </a:cxn>
                  <a:cxn ang="0">
                    <a:pos x="74" y="40"/>
                  </a:cxn>
                  <a:cxn ang="0">
                    <a:pos x="72" y="43"/>
                  </a:cxn>
                  <a:cxn ang="0">
                    <a:pos x="67" y="46"/>
                  </a:cxn>
                  <a:cxn ang="0">
                    <a:pos x="31" y="66"/>
                  </a:cxn>
                  <a:cxn ang="0">
                    <a:pos x="31" y="66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6"/>
                  </a:cxn>
                  <a:cxn ang="0">
                    <a:pos x="15" y="61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2" y="30"/>
                  </a:cxn>
                  <a:cxn ang="0">
                    <a:pos x="4" y="25"/>
                  </a:cxn>
                  <a:cxn ang="0">
                    <a:pos x="7" y="22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48" y="0"/>
                  </a:cxn>
                  <a:cxn ang="0">
                    <a:pos x="52" y="0"/>
                  </a:cxn>
                  <a:cxn ang="0">
                    <a:pos x="57" y="4"/>
                  </a:cxn>
                  <a:cxn ang="0">
                    <a:pos x="61" y="7"/>
                  </a:cxn>
                  <a:cxn ang="0">
                    <a:pos x="72" y="30"/>
                  </a:cxn>
                </a:cxnLst>
                <a:rect l="0" t="0" r="r" b="b"/>
                <a:pathLst>
                  <a:path w="74" h="67">
                    <a:moveTo>
                      <a:pt x="72" y="30"/>
                    </a:moveTo>
                    <a:lnTo>
                      <a:pt x="72" y="30"/>
                    </a:lnTo>
                    <a:lnTo>
                      <a:pt x="74" y="35"/>
                    </a:lnTo>
                    <a:lnTo>
                      <a:pt x="74" y="40"/>
                    </a:lnTo>
                    <a:lnTo>
                      <a:pt x="72" y="43"/>
                    </a:lnTo>
                    <a:lnTo>
                      <a:pt x="67" y="4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6"/>
                    </a:lnTo>
                    <a:lnTo>
                      <a:pt x="15" y="61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2" y="30"/>
                    </a:lnTo>
                    <a:lnTo>
                      <a:pt x="4" y="25"/>
                    </a:lnTo>
                    <a:lnTo>
                      <a:pt x="7" y="2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7" y="4"/>
                    </a:lnTo>
                    <a:lnTo>
                      <a:pt x="61" y="7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7" name="Freeform 3812"/>
              <p:cNvSpPr/>
              <p:nvPr/>
            </p:nvSpPr>
            <p:spPr bwMode="auto">
              <a:xfrm>
                <a:off x="2411413" y="2065338"/>
                <a:ext cx="57150" cy="52388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70" y="29"/>
                  </a:cxn>
                  <a:cxn ang="0">
                    <a:pos x="72" y="32"/>
                  </a:cxn>
                  <a:cxn ang="0">
                    <a:pos x="72" y="37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0" y="65"/>
                  </a:cxn>
                  <a:cxn ang="0">
                    <a:pos x="30" y="65"/>
                  </a:cxn>
                  <a:cxn ang="0">
                    <a:pos x="25" y="67"/>
                  </a:cxn>
                  <a:cxn ang="0">
                    <a:pos x="21" y="65"/>
                  </a:cxn>
                  <a:cxn ang="0">
                    <a:pos x="17" y="63"/>
                  </a:cxn>
                  <a:cxn ang="0">
                    <a:pos x="13" y="60"/>
                  </a:cxn>
                  <a:cxn ang="0">
                    <a:pos x="0" y="37"/>
                  </a:cxn>
                  <a:cxn ang="0">
                    <a:pos x="0" y="37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5" y="21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8" y="0"/>
                  </a:cxn>
                  <a:cxn ang="0">
                    <a:pos x="51" y="0"/>
                  </a:cxn>
                  <a:cxn ang="0">
                    <a:pos x="56" y="1"/>
                  </a:cxn>
                  <a:cxn ang="0">
                    <a:pos x="59" y="5"/>
                  </a:cxn>
                  <a:cxn ang="0">
                    <a:pos x="70" y="29"/>
                  </a:cxn>
                </a:cxnLst>
                <a:rect l="0" t="0" r="r" b="b"/>
                <a:pathLst>
                  <a:path w="72" h="67">
                    <a:moveTo>
                      <a:pt x="70" y="29"/>
                    </a:moveTo>
                    <a:lnTo>
                      <a:pt x="70" y="29"/>
                    </a:lnTo>
                    <a:lnTo>
                      <a:pt x="72" y="32"/>
                    </a:lnTo>
                    <a:lnTo>
                      <a:pt x="72" y="37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25" y="67"/>
                    </a:lnTo>
                    <a:lnTo>
                      <a:pt x="21" y="65"/>
                    </a:lnTo>
                    <a:lnTo>
                      <a:pt x="17" y="63"/>
                    </a:lnTo>
                    <a:lnTo>
                      <a:pt x="13" y="6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5" y="2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51" y="0"/>
                    </a:lnTo>
                    <a:lnTo>
                      <a:pt x="56" y="1"/>
                    </a:lnTo>
                    <a:lnTo>
                      <a:pt x="59" y="5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8" name="Freeform 3813"/>
              <p:cNvSpPr/>
              <p:nvPr/>
            </p:nvSpPr>
            <p:spPr bwMode="auto">
              <a:xfrm>
                <a:off x="2422526" y="2089150"/>
                <a:ext cx="46038" cy="28575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7" y="13"/>
                  </a:cxn>
                  <a:cxn ang="0">
                    <a:pos x="52" y="16"/>
                  </a:cxn>
                  <a:cxn ang="0">
                    <a:pos x="35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4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4" y="34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3" y="36"/>
                  </a:cxn>
                  <a:cxn ang="0">
                    <a:pos x="18" y="34"/>
                  </a:cxn>
                  <a:cxn ang="0">
                    <a:pos x="35" y="25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6" y="13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8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7" y="13"/>
                    </a:lnTo>
                    <a:lnTo>
                      <a:pt x="52" y="16"/>
                    </a:lnTo>
                    <a:lnTo>
                      <a:pt x="35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4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4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3" y="36"/>
                    </a:lnTo>
                    <a:lnTo>
                      <a:pt x="18" y="34"/>
                    </a:lnTo>
                    <a:lnTo>
                      <a:pt x="35" y="25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D34658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9" name="Freeform 3814"/>
              <p:cNvSpPr/>
              <p:nvPr/>
            </p:nvSpPr>
            <p:spPr bwMode="auto">
              <a:xfrm>
                <a:off x="2276476" y="2306638"/>
                <a:ext cx="57150" cy="53975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72" y="30"/>
                  </a:cxn>
                  <a:cxn ang="0">
                    <a:pos x="74" y="33"/>
                  </a:cxn>
                  <a:cxn ang="0">
                    <a:pos x="74" y="38"/>
                  </a:cxn>
                  <a:cxn ang="0">
                    <a:pos x="70" y="43"/>
                  </a:cxn>
                  <a:cxn ang="0">
                    <a:pos x="67" y="46"/>
                  </a:cxn>
                  <a:cxn ang="0">
                    <a:pos x="31" y="66"/>
                  </a:cxn>
                  <a:cxn ang="0">
                    <a:pos x="31" y="66"/>
                  </a:cxn>
                  <a:cxn ang="0">
                    <a:pos x="26" y="67"/>
                  </a:cxn>
                  <a:cxn ang="0">
                    <a:pos x="21" y="66"/>
                  </a:cxn>
                  <a:cxn ang="0">
                    <a:pos x="18" y="64"/>
                  </a:cxn>
                  <a:cxn ang="0">
                    <a:pos x="15" y="61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4" y="23"/>
                  </a:cxn>
                  <a:cxn ang="0">
                    <a:pos x="7" y="22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6" y="2"/>
                  </a:cxn>
                  <a:cxn ang="0">
                    <a:pos x="59" y="5"/>
                  </a:cxn>
                  <a:cxn ang="0">
                    <a:pos x="72" y="30"/>
                  </a:cxn>
                </a:cxnLst>
                <a:rect l="0" t="0" r="r" b="b"/>
                <a:pathLst>
                  <a:path w="74" h="67">
                    <a:moveTo>
                      <a:pt x="72" y="30"/>
                    </a:moveTo>
                    <a:lnTo>
                      <a:pt x="72" y="30"/>
                    </a:lnTo>
                    <a:lnTo>
                      <a:pt x="74" y="33"/>
                    </a:lnTo>
                    <a:lnTo>
                      <a:pt x="74" y="38"/>
                    </a:lnTo>
                    <a:lnTo>
                      <a:pt x="70" y="43"/>
                    </a:lnTo>
                    <a:lnTo>
                      <a:pt x="67" y="4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6" y="67"/>
                    </a:lnTo>
                    <a:lnTo>
                      <a:pt x="21" y="66"/>
                    </a:lnTo>
                    <a:lnTo>
                      <a:pt x="18" y="64"/>
                    </a:lnTo>
                    <a:lnTo>
                      <a:pt x="15" y="61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4" y="23"/>
                    </a:lnTo>
                    <a:lnTo>
                      <a:pt x="7" y="22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6" y="2"/>
                    </a:lnTo>
                    <a:lnTo>
                      <a:pt x="59" y="5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0" name="Freeform 3815"/>
              <p:cNvSpPr/>
              <p:nvPr/>
            </p:nvSpPr>
            <p:spPr bwMode="auto">
              <a:xfrm>
                <a:off x="2327276" y="2278063"/>
                <a:ext cx="58738" cy="53975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2" y="37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0" y="65"/>
                  </a:cxn>
                  <a:cxn ang="0">
                    <a:pos x="30" y="65"/>
                  </a:cxn>
                  <a:cxn ang="0">
                    <a:pos x="26" y="66"/>
                  </a:cxn>
                  <a:cxn ang="0">
                    <a:pos x="22" y="66"/>
                  </a:cxn>
                  <a:cxn ang="0">
                    <a:pos x="17" y="63"/>
                  </a:cxn>
                  <a:cxn ang="0">
                    <a:pos x="13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7"/>
                  </a:cxn>
                  <a:cxn ang="0">
                    <a:pos x="2" y="24"/>
                  </a:cxn>
                  <a:cxn ang="0">
                    <a:pos x="7" y="21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8" y="0"/>
                  </a:cxn>
                  <a:cxn ang="0">
                    <a:pos x="53" y="0"/>
                  </a:cxn>
                  <a:cxn ang="0">
                    <a:pos x="56" y="1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4" h="66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2" y="37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26" y="66"/>
                    </a:lnTo>
                    <a:lnTo>
                      <a:pt x="22" y="66"/>
                    </a:lnTo>
                    <a:lnTo>
                      <a:pt x="17" y="63"/>
                    </a:lnTo>
                    <a:lnTo>
                      <a:pt x="13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2" y="24"/>
                    </a:lnTo>
                    <a:lnTo>
                      <a:pt x="7" y="2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6" y="1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1" name="Freeform 3816"/>
              <p:cNvSpPr/>
              <p:nvPr/>
            </p:nvSpPr>
            <p:spPr bwMode="auto">
              <a:xfrm>
                <a:off x="2379663" y="2249488"/>
                <a:ext cx="57150" cy="53975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1" y="34"/>
                  </a:cxn>
                  <a:cxn ang="0">
                    <a:pos x="71" y="39"/>
                  </a:cxn>
                  <a:cxn ang="0">
                    <a:pos x="70" y="42"/>
                  </a:cxn>
                  <a:cxn ang="0">
                    <a:pos x="66" y="45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4" y="66"/>
                  </a:cxn>
                  <a:cxn ang="0">
                    <a:pos x="21" y="66"/>
                  </a:cxn>
                  <a:cxn ang="0">
                    <a:pos x="16" y="65"/>
                  </a:cxn>
                  <a:cxn ang="0">
                    <a:pos x="13" y="60"/>
                  </a:cxn>
                  <a:cxn ang="0">
                    <a:pos x="0" y="37"/>
                  </a:cxn>
                  <a:cxn ang="0">
                    <a:pos x="0" y="37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1" y="24"/>
                  </a:cxn>
                  <a:cxn ang="0">
                    <a:pos x="4" y="21"/>
                  </a:cxn>
                  <a:cxn ang="0">
                    <a:pos x="42" y="1"/>
                  </a:cxn>
                  <a:cxn ang="0">
                    <a:pos x="42" y="1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5" y="3"/>
                  </a:cxn>
                  <a:cxn ang="0">
                    <a:pos x="58" y="6"/>
                  </a:cxn>
                  <a:cxn ang="0">
                    <a:pos x="71" y="29"/>
                  </a:cxn>
                </a:cxnLst>
                <a:rect l="0" t="0" r="r" b="b"/>
                <a:pathLst>
                  <a:path w="71" h="66">
                    <a:moveTo>
                      <a:pt x="71" y="29"/>
                    </a:moveTo>
                    <a:lnTo>
                      <a:pt x="71" y="29"/>
                    </a:lnTo>
                    <a:lnTo>
                      <a:pt x="71" y="34"/>
                    </a:lnTo>
                    <a:lnTo>
                      <a:pt x="71" y="39"/>
                    </a:lnTo>
                    <a:lnTo>
                      <a:pt x="70" y="42"/>
                    </a:lnTo>
                    <a:lnTo>
                      <a:pt x="66" y="45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4" y="66"/>
                    </a:lnTo>
                    <a:lnTo>
                      <a:pt x="21" y="66"/>
                    </a:lnTo>
                    <a:lnTo>
                      <a:pt x="16" y="65"/>
                    </a:lnTo>
                    <a:lnTo>
                      <a:pt x="13" y="6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4" y="21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5" y="3"/>
                    </a:lnTo>
                    <a:lnTo>
                      <a:pt x="58" y="6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2" name="Freeform 3817"/>
              <p:cNvSpPr/>
              <p:nvPr/>
            </p:nvSpPr>
            <p:spPr bwMode="auto">
              <a:xfrm>
                <a:off x="2481263" y="2193925"/>
                <a:ext cx="58738" cy="53975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4" y="37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6"/>
                  </a:cxn>
                  <a:cxn ang="0">
                    <a:pos x="21" y="66"/>
                  </a:cxn>
                  <a:cxn ang="0">
                    <a:pos x="18" y="63"/>
                  </a:cxn>
                  <a:cxn ang="0">
                    <a:pos x="15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7"/>
                  </a:cxn>
                  <a:cxn ang="0">
                    <a:pos x="3" y="24"/>
                  </a:cxn>
                  <a:cxn ang="0">
                    <a:pos x="7" y="21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6" y="1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4" h="66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4" y="37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3"/>
                    </a:lnTo>
                    <a:lnTo>
                      <a:pt x="15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7" y="2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6" y="1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3" name="Freeform 3818"/>
              <p:cNvSpPr/>
              <p:nvPr/>
            </p:nvSpPr>
            <p:spPr bwMode="auto">
              <a:xfrm>
                <a:off x="2298701" y="2349500"/>
                <a:ext cx="58738" cy="52388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3" y="34"/>
                  </a:cxn>
                  <a:cxn ang="0">
                    <a:pos x="73" y="39"/>
                  </a:cxn>
                  <a:cxn ang="0">
                    <a:pos x="71" y="42"/>
                  </a:cxn>
                  <a:cxn ang="0">
                    <a:pos x="66" y="46"/>
                  </a:cxn>
                  <a:cxn ang="0">
                    <a:pos x="31" y="67"/>
                  </a:cxn>
                  <a:cxn ang="0">
                    <a:pos x="31" y="67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7" y="65"/>
                  </a:cxn>
                  <a:cxn ang="0">
                    <a:pos x="14" y="62"/>
                  </a:cxn>
                  <a:cxn ang="0">
                    <a:pos x="1" y="38"/>
                  </a:cxn>
                  <a:cxn ang="0">
                    <a:pos x="1" y="38"/>
                  </a:cxn>
                  <a:cxn ang="0">
                    <a:pos x="0" y="34"/>
                  </a:cxn>
                  <a:cxn ang="0">
                    <a:pos x="1" y="29"/>
                  </a:cxn>
                  <a:cxn ang="0">
                    <a:pos x="3" y="25"/>
                  </a:cxn>
                  <a:cxn ang="0">
                    <a:pos x="6" y="21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47" y="0"/>
                  </a:cxn>
                  <a:cxn ang="0">
                    <a:pos x="52" y="2"/>
                  </a:cxn>
                  <a:cxn ang="0">
                    <a:pos x="57" y="3"/>
                  </a:cxn>
                  <a:cxn ang="0">
                    <a:pos x="60" y="7"/>
                  </a:cxn>
                  <a:cxn ang="0">
                    <a:pos x="71" y="29"/>
                  </a:cxn>
                </a:cxnLst>
                <a:rect l="0" t="0" r="r" b="b"/>
                <a:pathLst>
                  <a:path w="73" h="67">
                    <a:moveTo>
                      <a:pt x="71" y="29"/>
                    </a:moveTo>
                    <a:lnTo>
                      <a:pt x="71" y="29"/>
                    </a:lnTo>
                    <a:lnTo>
                      <a:pt x="73" y="34"/>
                    </a:lnTo>
                    <a:lnTo>
                      <a:pt x="73" y="39"/>
                    </a:lnTo>
                    <a:lnTo>
                      <a:pt x="71" y="42"/>
                    </a:lnTo>
                    <a:lnTo>
                      <a:pt x="66" y="46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7" y="65"/>
                    </a:lnTo>
                    <a:lnTo>
                      <a:pt x="14" y="62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4"/>
                    </a:lnTo>
                    <a:lnTo>
                      <a:pt x="1" y="29"/>
                    </a:lnTo>
                    <a:lnTo>
                      <a:pt x="3" y="25"/>
                    </a:lnTo>
                    <a:lnTo>
                      <a:pt x="6" y="21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7" y="0"/>
                    </a:lnTo>
                    <a:lnTo>
                      <a:pt x="52" y="2"/>
                    </a:lnTo>
                    <a:lnTo>
                      <a:pt x="57" y="3"/>
                    </a:lnTo>
                    <a:lnTo>
                      <a:pt x="60" y="7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4" name="Freeform 3819"/>
              <p:cNvSpPr/>
              <p:nvPr/>
            </p:nvSpPr>
            <p:spPr bwMode="auto">
              <a:xfrm>
                <a:off x="2351088" y="2322513"/>
                <a:ext cx="58738" cy="52388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3" y="34"/>
                  </a:cxn>
                  <a:cxn ang="0">
                    <a:pos x="73" y="37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7"/>
                  </a:cxn>
                  <a:cxn ang="0">
                    <a:pos x="21" y="65"/>
                  </a:cxn>
                  <a:cxn ang="0">
                    <a:pos x="18" y="63"/>
                  </a:cxn>
                  <a:cxn ang="0">
                    <a:pos x="14" y="6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32"/>
                  </a:cxn>
                  <a:cxn ang="0">
                    <a:pos x="1" y="28"/>
                  </a:cxn>
                  <a:cxn ang="0">
                    <a:pos x="3" y="24"/>
                  </a:cxn>
                  <a:cxn ang="0">
                    <a:pos x="6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7" y="2"/>
                  </a:cxn>
                  <a:cxn ang="0">
                    <a:pos x="58" y="5"/>
                  </a:cxn>
                  <a:cxn ang="0">
                    <a:pos x="71" y="29"/>
                  </a:cxn>
                </a:cxnLst>
                <a:rect l="0" t="0" r="r" b="b"/>
                <a:pathLst>
                  <a:path w="73" h="67">
                    <a:moveTo>
                      <a:pt x="71" y="29"/>
                    </a:moveTo>
                    <a:lnTo>
                      <a:pt x="71" y="29"/>
                    </a:lnTo>
                    <a:lnTo>
                      <a:pt x="73" y="34"/>
                    </a:lnTo>
                    <a:lnTo>
                      <a:pt x="73" y="37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7"/>
                    </a:lnTo>
                    <a:lnTo>
                      <a:pt x="21" y="65"/>
                    </a:lnTo>
                    <a:lnTo>
                      <a:pt x="18" y="63"/>
                    </a:lnTo>
                    <a:lnTo>
                      <a:pt x="14" y="6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1" y="28"/>
                    </a:lnTo>
                    <a:lnTo>
                      <a:pt x="3" y="24"/>
                    </a:lnTo>
                    <a:lnTo>
                      <a:pt x="6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58" y="5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pic>
            <p:nvPicPr>
              <p:cNvPr id="235" name="Picture 382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395538" y="2287588"/>
                <a:ext cx="69850" cy="65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6" name="Picture 382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422526" y="2216150"/>
                <a:ext cx="93663" cy="109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7" name="Freeform 3822"/>
              <p:cNvSpPr/>
              <p:nvPr/>
            </p:nvSpPr>
            <p:spPr bwMode="auto">
              <a:xfrm>
                <a:off x="2228851" y="2220913"/>
                <a:ext cx="58738" cy="53975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3" y="34"/>
                  </a:cxn>
                  <a:cxn ang="0">
                    <a:pos x="73" y="39"/>
                  </a:cxn>
                  <a:cxn ang="0">
                    <a:pos x="71" y="42"/>
                  </a:cxn>
                  <a:cxn ang="0">
                    <a:pos x="66" y="45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5"/>
                  </a:cxn>
                  <a:cxn ang="0">
                    <a:pos x="14" y="6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32"/>
                  </a:cxn>
                  <a:cxn ang="0">
                    <a:pos x="1" y="29"/>
                  </a:cxn>
                  <a:cxn ang="0">
                    <a:pos x="3" y="24"/>
                  </a:cxn>
                  <a:cxn ang="0">
                    <a:pos x="6" y="21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7" y="3"/>
                  </a:cxn>
                  <a:cxn ang="0">
                    <a:pos x="60" y="6"/>
                  </a:cxn>
                  <a:cxn ang="0">
                    <a:pos x="71" y="29"/>
                  </a:cxn>
                </a:cxnLst>
                <a:rect l="0" t="0" r="r" b="b"/>
                <a:pathLst>
                  <a:path w="73" h="67">
                    <a:moveTo>
                      <a:pt x="71" y="29"/>
                    </a:moveTo>
                    <a:lnTo>
                      <a:pt x="71" y="29"/>
                    </a:lnTo>
                    <a:lnTo>
                      <a:pt x="73" y="34"/>
                    </a:lnTo>
                    <a:lnTo>
                      <a:pt x="73" y="39"/>
                    </a:lnTo>
                    <a:lnTo>
                      <a:pt x="71" y="42"/>
                    </a:lnTo>
                    <a:lnTo>
                      <a:pt x="66" y="45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5"/>
                    </a:lnTo>
                    <a:lnTo>
                      <a:pt x="14" y="6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1" y="29"/>
                    </a:lnTo>
                    <a:lnTo>
                      <a:pt x="3" y="24"/>
                    </a:lnTo>
                    <a:lnTo>
                      <a:pt x="6" y="21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3"/>
                    </a:lnTo>
                    <a:lnTo>
                      <a:pt x="60" y="6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8" name="Freeform 3823"/>
              <p:cNvSpPr/>
              <p:nvPr/>
            </p:nvSpPr>
            <p:spPr bwMode="auto">
              <a:xfrm>
                <a:off x="2281238" y="2193925"/>
                <a:ext cx="58738" cy="53975"/>
              </a:xfrm>
              <a:custGeom>
                <a:avLst/>
                <a:gdLst/>
                <a:ahLst/>
                <a:cxnLst>
                  <a:cxn ang="0">
                    <a:pos x="71" y="31"/>
                  </a:cxn>
                  <a:cxn ang="0">
                    <a:pos x="71" y="31"/>
                  </a:cxn>
                  <a:cxn ang="0">
                    <a:pos x="73" y="34"/>
                  </a:cxn>
                  <a:cxn ang="0">
                    <a:pos x="73" y="39"/>
                  </a:cxn>
                  <a:cxn ang="0">
                    <a:pos x="70" y="44"/>
                  </a:cxn>
                  <a:cxn ang="0">
                    <a:pos x="67" y="46"/>
                  </a:cxn>
                  <a:cxn ang="0">
                    <a:pos x="31" y="67"/>
                  </a:cxn>
                  <a:cxn ang="0">
                    <a:pos x="31" y="67"/>
                  </a:cxn>
                  <a:cxn ang="0">
                    <a:pos x="26" y="68"/>
                  </a:cxn>
                  <a:cxn ang="0">
                    <a:pos x="21" y="67"/>
                  </a:cxn>
                  <a:cxn ang="0">
                    <a:pos x="18" y="65"/>
                  </a:cxn>
                  <a:cxn ang="0">
                    <a:pos x="14" y="62"/>
                  </a:cxn>
                  <a:cxn ang="0">
                    <a:pos x="1" y="38"/>
                  </a:cxn>
                  <a:cxn ang="0">
                    <a:pos x="1" y="38"/>
                  </a:cxn>
                  <a:cxn ang="0">
                    <a:pos x="0" y="34"/>
                  </a:cxn>
                  <a:cxn ang="0">
                    <a:pos x="0" y="29"/>
                  </a:cxn>
                  <a:cxn ang="0">
                    <a:pos x="3" y="24"/>
                  </a:cxn>
                  <a:cxn ang="0">
                    <a:pos x="6" y="23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2"/>
                  </a:cxn>
                  <a:cxn ang="0">
                    <a:pos x="55" y="3"/>
                  </a:cxn>
                  <a:cxn ang="0">
                    <a:pos x="58" y="7"/>
                  </a:cxn>
                  <a:cxn ang="0">
                    <a:pos x="71" y="31"/>
                  </a:cxn>
                </a:cxnLst>
                <a:rect l="0" t="0" r="r" b="b"/>
                <a:pathLst>
                  <a:path w="73" h="68">
                    <a:moveTo>
                      <a:pt x="71" y="31"/>
                    </a:moveTo>
                    <a:lnTo>
                      <a:pt x="71" y="31"/>
                    </a:lnTo>
                    <a:lnTo>
                      <a:pt x="73" y="34"/>
                    </a:lnTo>
                    <a:lnTo>
                      <a:pt x="73" y="39"/>
                    </a:lnTo>
                    <a:lnTo>
                      <a:pt x="70" y="44"/>
                    </a:lnTo>
                    <a:lnTo>
                      <a:pt x="67" y="46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26" y="68"/>
                    </a:lnTo>
                    <a:lnTo>
                      <a:pt x="21" y="67"/>
                    </a:lnTo>
                    <a:lnTo>
                      <a:pt x="18" y="65"/>
                    </a:lnTo>
                    <a:lnTo>
                      <a:pt x="14" y="62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3" y="24"/>
                    </a:lnTo>
                    <a:lnTo>
                      <a:pt x="6" y="23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2"/>
                    </a:lnTo>
                    <a:lnTo>
                      <a:pt x="55" y="3"/>
                    </a:lnTo>
                    <a:lnTo>
                      <a:pt x="58" y="7"/>
                    </a:lnTo>
                    <a:lnTo>
                      <a:pt x="71" y="3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9" name="Freeform 3824"/>
              <p:cNvSpPr/>
              <p:nvPr/>
            </p:nvSpPr>
            <p:spPr bwMode="auto">
              <a:xfrm>
                <a:off x="2332038" y="2165350"/>
                <a:ext cx="58738" cy="53975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3" y="34"/>
                  </a:cxn>
                  <a:cxn ang="0">
                    <a:pos x="72" y="37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6" y="63"/>
                  </a:cxn>
                  <a:cxn ang="0">
                    <a:pos x="15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3" y="24"/>
                  </a:cxn>
                  <a:cxn ang="0">
                    <a:pos x="6" y="21"/>
                  </a:cxn>
                  <a:cxn ang="0">
                    <a:pos x="42" y="1"/>
                  </a:cxn>
                  <a:cxn ang="0">
                    <a:pos x="42" y="1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1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3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3" y="34"/>
                    </a:lnTo>
                    <a:lnTo>
                      <a:pt x="72" y="37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6" y="63"/>
                    </a:lnTo>
                    <a:lnTo>
                      <a:pt x="15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3" y="24"/>
                    </a:lnTo>
                    <a:lnTo>
                      <a:pt x="6" y="21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1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0" name="Freeform 3825"/>
              <p:cNvSpPr/>
              <p:nvPr/>
            </p:nvSpPr>
            <p:spPr bwMode="auto">
              <a:xfrm>
                <a:off x="2384426" y="2138363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3" y="34"/>
                  </a:cxn>
                  <a:cxn ang="0">
                    <a:pos x="72" y="39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6" y="65"/>
                  </a:cxn>
                  <a:cxn ang="0">
                    <a:pos x="13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3"/>
                  </a:cxn>
                  <a:cxn ang="0">
                    <a:pos x="0" y="29"/>
                  </a:cxn>
                  <a:cxn ang="0">
                    <a:pos x="2" y="24"/>
                  </a:cxn>
                  <a:cxn ang="0">
                    <a:pos x="7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3"/>
                  </a:cxn>
                  <a:cxn ang="0">
                    <a:pos x="59" y="7"/>
                  </a:cxn>
                  <a:cxn ang="0">
                    <a:pos x="72" y="29"/>
                  </a:cxn>
                </a:cxnLst>
                <a:rect l="0" t="0" r="r" b="b"/>
                <a:pathLst>
                  <a:path w="73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3" y="34"/>
                    </a:lnTo>
                    <a:lnTo>
                      <a:pt x="72" y="39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6" y="65"/>
                    </a:lnTo>
                    <a:lnTo>
                      <a:pt x="13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2" y="24"/>
                    </a:lnTo>
                    <a:lnTo>
                      <a:pt x="7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3"/>
                    </a:lnTo>
                    <a:lnTo>
                      <a:pt x="59" y="7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1" name="Freeform 3826"/>
              <p:cNvSpPr/>
              <p:nvPr/>
            </p:nvSpPr>
            <p:spPr bwMode="auto">
              <a:xfrm>
                <a:off x="2436813" y="2109788"/>
                <a:ext cx="55563" cy="52388"/>
              </a:xfrm>
              <a:custGeom>
                <a:avLst/>
                <a:gdLst/>
                <a:ahLst/>
                <a:cxnLst>
                  <a:cxn ang="0">
                    <a:pos x="70" y="30"/>
                  </a:cxn>
                  <a:cxn ang="0">
                    <a:pos x="70" y="30"/>
                  </a:cxn>
                  <a:cxn ang="0">
                    <a:pos x="72" y="34"/>
                  </a:cxn>
                  <a:cxn ang="0">
                    <a:pos x="72" y="39"/>
                  </a:cxn>
                  <a:cxn ang="0">
                    <a:pos x="70" y="44"/>
                  </a:cxn>
                  <a:cxn ang="0">
                    <a:pos x="67" y="46"/>
                  </a:cxn>
                  <a:cxn ang="0">
                    <a:pos x="30" y="67"/>
                  </a:cxn>
                  <a:cxn ang="0">
                    <a:pos x="30" y="67"/>
                  </a:cxn>
                  <a:cxn ang="0">
                    <a:pos x="25" y="67"/>
                  </a:cxn>
                  <a:cxn ang="0">
                    <a:pos x="21" y="67"/>
                  </a:cxn>
                  <a:cxn ang="0">
                    <a:pos x="17" y="65"/>
                  </a:cxn>
                  <a:cxn ang="0">
                    <a:pos x="13" y="62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34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1"/>
                  </a:cxn>
                  <a:cxn ang="0">
                    <a:pos x="43" y="2"/>
                  </a:cxn>
                  <a:cxn ang="0">
                    <a:pos x="43" y="2"/>
                  </a:cxn>
                  <a:cxn ang="0">
                    <a:pos x="47" y="0"/>
                  </a:cxn>
                  <a:cxn ang="0">
                    <a:pos x="51" y="2"/>
                  </a:cxn>
                  <a:cxn ang="0">
                    <a:pos x="56" y="3"/>
                  </a:cxn>
                  <a:cxn ang="0">
                    <a:pos x="59" y="7"/>
                  </a:cxn>
                  <a:cxn ang="0">
                    <a:pos x="70" y="30"/>
                  </a:cxn>
                </a:cxnLst>
                <a:rect l="0" t="0" r="r" b="b"/>
                <a:pathLst>
                  <a:path w="72" h="67">
                    <a:moveTo>
                      <a:pt x="70" y="30"/>
                    </a:moveTo>
                    <a:lnTo>
                      <a:pt x="70" y="30"/>
                    </a:lnTo>
                    <a:lnTo>
                      <a:pt x="72" y="34"/>
                    </a:lnTo>
                    <a:lnTo>
                      <a:pt x="72" y="39"/>
                    </a:lnTo>
                    <a:lnTo>
                      <a:pt x="70" y="44"/>
                    </a:lnTo>
                    <a:lnTo>
                      <a:pt x="67" y="46"/>
                    </a:lnTo>
                    <a:lnTo>
                      <a:pt x="30" y="67"/>
                    </a:lnTo>
                    <a:lnTo>
                      <a:pt x="30" y="67"/>
                    </a:lnTo>
                    <a:lnTo>
                      <a:pt x="25" y="67"/>
                    </a:lnTo>
                    <a:lnTo>
                      <a:pt x="21" y="67"/>
                    </a:lnTo>
                    <a:lnTo>
                      <a:pt x="17" y="65"/>
                    </a:lnTo>
                    <a:lnTo>
                      <a:pt x="13" y="62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4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1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7" y="0"/>
                    </a:lnTo>
                    <a:lnTo>
                      <a:pt x="51" y="2"/>
                    </a:lnTo>
                    <a:lnTo>
                      <a:pt x="56" y="3"/>
                    </a:lnTo>
                    <a:lnTo>
                      <a:pt x="59" y="7"/>
                    </a:lnTo>
                    <a:lnTo>
                      <a:pt x="70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2" name="Freeform 3827"/>
              <p:cNvSpPr/>
              <p:nvPr/>
            </p:nvSpPr>
            <p:spPr bwMode="auto">
              <a:xfrm>
                <a:off x="2228851" y="2220913"/>
                <a:ext cx="57150" cy="52388"/>
              </a:xfrm>
              <a:custGeom>
                <a:avLst/>
                <a:gdLst/>
                <a:ahLst/>
                <a:cxnLst>
                  <a:cxn ang="0">
                    <a:pos x="70" y="30"/>
                  </a:cxn>
                  <a:cxn ang="0">
                    <a:pos x="70" y="30"/>
                  </a:cxn>
                  <a:cxn ang="0">
                    <a:pos x="71" y="33"/>
                  </a:cxn>
                  <a:cxn ang="0">
                    <a:pos x="71" y="38"/>
                  </a:cxn>
                  <a:cxn ang="0">
                    <a:pos x="70" y="43"/>
                  </a:cxn>
                  <a:cxn ang="0">
                    <a:pos x="66" y="44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4" y="67"/>
                  </a:cxn>
                  <a:cxn ang="0">
                    <a:pos x="21" y="65"/>
                  </a:cxn>
                  <a:cxn ang="0">
                    <a:pos x="16" y="64"/>
                  </a:cxn>
                  <a:cxn ang="0">
                    <a:pos x="13" y="61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1" y="23"/>
                  </a:cxn>
                  <a:cxn ang="0">
                    <a:pos x="5" y="21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5" y="2"/>
                  </a:cxn>
                  <a:cxn ang="0">
                    <a:pos x="58" y="5"/>
                  </a:cxn>
                  <a:cxn ang="0">
                    <a:pos x="70" y="30"/>
                  </a:cxn>
                </a:cxnLst>
                <a:rect l="0" t="0" r="r" b="b"/>
                <a:pathLst>
                  <a:path w="71" h="67">
                    <a:moveTo>
                      <a:pt x="70" y="30"/>
                    </a:moveTo>
                    <a:lnTo>
                      <a:pt x="70" y="30"/>
                    </a:lnTo>
                    <a:lnTo>
                      <a:pt x="71" y="33"/>
                    </a:lnTo>
                    <a:lnTo>
                      <a:pt x="71" y="38"/>
                    </a:lnTo>
                    <a:lnTo>
                      <a:pt x="70" y="43"/>
                    </a:lnTo>
                    <a:lnTo>
                      <a:pt x="66" y="44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4" y="67"/>
                    </a:lnTo>
                    <a:lnTo>
                      <a:pt x="21" y="65"/>
                    </a:lnTo>
                    <a:lnTo>
                      <a:pt x="16" y="64"/>
                    </a:lnTo>
                    <a:lnTo>
                      <a:pt x="13" y="61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3"/>
                    </a:lnTo>
                    <a:lnTo>
                      <a:pt x="5" y="21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5" y="2"/>
                    </a:lnTo>
                    <a:lnTo>
                      <a:pt x="58" y="5"/>
                    </a:lnTo>
                    <a:lnTo>
                      <a:pt x="70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3" name="Freeform 3829"/>
              <p:cNvSpPr/>
              <p:nvPr/>
            </p:nvSpPr>
            <p:spPr bwMode="auto">
              <a:xfrm>
                <a:off x="2239963" y="2243138"/>
                <a:ext cx="46038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8" y="3"/>
                  </a:cxn>
                  <a:cxn ang="0">
                    <a:pos x="58" y="9"/>
                  </a:cxn>
                  <a:cxn ang="0">
                    <a:pos x="58" y="9"/>
                  </a:cxn>
                  <a:cxn ang="0">
                    <a:pos x="55" y="13"/>
                  </a:cxn>
                  <a:cxn ang="0">
                    <a:pos x="52" y="16"/>
                  </a:cxn>
                  <a:cxn ang="0">
                    <a:pos x="34" y="26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13" y="37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3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4"/>
                  </a:cxn>
                  <a:cxn ang="0">
                    <a:pos x="8" y="35"/>
                  </a:cxn>
                  <a:cxn ang="0">
                    <a:pos x="8" y="35"/>
                  </a:cxn>
                  <a:cxn ang="0">
                    <a:pos x="13" y="35"/>
                  </a:cxn>
                  <a:cxn ang="0">
                    <a:pos x="18" y="34"/>
                  </a:cxn>
                  <a:cxn ang="0">
                    <a:pos x="34" y="24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5" y="13"/>
                  </a:cxn>
                  <a:cxn ang="0">
                    <a:pos x="58" y="8"/>
                  </a:cxn>
                  <a:cxn ang="0">
                    <a:pos x="58" y="8"/>
                  </a:cxn>
                  <a:cxn ang="0">
                    <a:pos x="58" y="3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lnTo>
                      <a:pt x="57" y="0"/>
                    </a:lnTo>
                    <a:lnTo>
                      <a:pt x="58" y="3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5" y="13"/>
                    </a:lnTo>
                    <a:lnTo>
                      <a:pt x="52" y="16"/>
                    </a:lnTo>
                    <a:lnTo>
                      <a:pt x="34" y="26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13" y="37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3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13" y="35"/>
                    </a:lnTo>
                    <a:lnTo>
                      <a:pt x="18" y="34"/>
                    </a:lnTo>
                    <a:lnTo>
                      <a:pt x="34" y="24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5" y="13"/>
                    </a:lnTo>
                    <a:lnTo>
                      <a:pt x="58" y="8"/>
                    </a:lnTo>
                    <a:lnTo>
                      <a:pt x="58" y="8"/>
                    </a:lnTo>
                    <a:lnTo>
                      <a:pt x="58" y="3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4" name="Freeform 3830"/>
              <p:cNvSpPr/>
              <p:nvPr/>
            </p:nvSpPr>
            <p:spPr bwMode="auto">
              <a:xfrm>
                <a:off x="2279650" y="2192338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72" y="30"/>
                  </a:cxn>
                  <a:cxn ang="0">
                    <a:pos x="73" y="35"/>
                  </a:cxn>
                  <a:cxn ang="0">
                    <a:pos x="73" y="38"/>
                  </a:cxn>
                  <a:cxn ang="0">
                    <a:pos x="72" y="43"/>
                  </a:cxn>
                  <a:cxn ang="0">
                    <a:pos x="67" y="46"/>
                  </a:cxn>
                  <a:cxn ang="0">
                    <a:pos x="31" y="66"/>
                  </a:cxn>
                  <a:cxn ang="0">
                    <a:pos x="31" y="66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4"/>
                  </a:cxn>
                  <a:cxn ang="0">
                    <a:pos x="15" y="61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2" y="28"/>
                  </a:cxn>
                  <a:cxn ang="0">
                    <a:pos x="3" y="25"/>
                  </a:cxn>
                  <a:cxn ang="0">
                    <a:pos x="7" y="22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7" y="2"/>
                  </a:cxn>
                  <a:cxn ang="0">
                    <a:pos x="59" y="7"/>
                  </a:cxn>
                  <a:cxn ang="0">
                    <a:pos x="72" y="30"/>
                  </a:cxn>
                </a:cxnLst>
                <a:rect l="0" t="0" r="r" b="b"/>
                <a:pathLst>
                  <a:path w="73" h="67">
                    <a:moveTo>
                      <a:pt x="72" y="30"/>
                    </a:moveTo>
                    <a:lnTo>
                      <a:pt x="72" y="30"/>
                    </a:lnTo>
                    <a:lnTo>
                      <a:pt x="73" y="35"/>
                    </a:lnTo>
                    <a:lnTo>
                      <a:pt x="73" y="38"/>
                    </a:lnTo>
                    <a:lnTo>
                      <a:pt x="72" y="43"/>
                    </a:lnTo>
                    <a:lnTo>
                      <a:pt x="67" y="4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4"/>
                    </a:lnTo>
                    <a:lnTo>
                      <a:pt x="15" y="61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3" y="25"/>
                    </a:lnTo>
                    <a:lnTo>
                      <a:pt x="7" y="22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59" y="7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5" name="Freeform 3831"/>
              <p:cNvSpPr/>
              <p:nvPr/>
            </p:nvSpPr>
            <p:spPr bwMode="auto">
              <a:xfrm>
                <a:off x="2290763" y="2214563"/>
                <a:ext cx="47625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8" y="5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5" y="13"/>
                  </a:cxn>
                  <a:cxn ang="0">
                    <a:pos x="52" y="16"/>
                  </a:cxn>
                  <a:cxn ang="0">
                    <a:pos x="34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7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3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4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13" y="37"/>
                  </a:cxn>
                  <a:cxn ang="0">
                    <a:pos x="16" y="36"/>
                  </a:cxn>
                  <a:cxn ang="0">
                    <a:pos x="34" y="26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5" y="13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8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8" h="37">
                    <a:moveTo>
                      <a:pt x="57" y="0"/>
                    </a:moveTo>
                    <a:lnTo>
                      <a:pt x="57" y="0"/>
                    </a:lnTo>
                    <a:lnTo>
                      <a:pt x="58" y="5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5" y="13"/>
                    </a:lnTo>
                    <a:lnTo>
                      <a:pt x="52" y="16"/>
                    </a:lnTo>
                    <a:lnTo>
                      <a:pt x="34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7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3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6" y="36"/>
                    </a:lnTo>
                    <a:lnTo>
                      <a:pt x="34" y="2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5" y="13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6" name="Freeform 3832"/>
              <p:cNvSpPr/>
              <p:nvPr/>
            </p:nvSpPr>
            <p:spPr bwMode="auto">
              <a:xfrm>
                <a:off x="2332038" y="2163763"/>
                <a:ext cx="57150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4" y="39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6"/>
                  </a:cxn>
                  <a:cxn ang="0">
                    <a:pos x="21" y="66"/>
                  </a:cxn>
                  <a:cxn ang="0">
                    <a:pos x="18" y="65"/>
                  </a:cxn>
                  <a:cxn ang="0">
                    <a:pos x="15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4" y="24"/>
                  </a:cxn>
                  <a:cxn ang="0">
                    <a:pos x="7" y="21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8" y="0"/>
                  </a:cxn>
                  <a:cxn ang="0">
                    <a:pos x="52" y="0"/>
                  </a:cxn>
                  <a:cxn ang="0">
                    <a:pos x="56" y="3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4" h="66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4" y="39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5"/>
                    </a:lnTo>
                    <a:lnTo>
                      <a:pt x="15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4" y="24"/>
                    </a:lnTo>
                    <a:lnTo>
                      <a:pt x="7" y="2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8" y="0"/>
                    </a:lnTo>
                    <a:lnTo>
                      <a:pt x="52" y="0"/>
                    </a:lnTo>
                    <a:lnTo>
                      <a:pt x="56" y="3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7" name="Freeform 3833"/>
              <p:cNvSpPr/>
              <p:nvPr/>
            </p:nvSpPr>
            <p:spPr bwMode="auto">
              <a:xfrm>
                <a:off x="2382838" y="2135188"/>
                <a:ext cx="58738" cy="53975"/>
              </a:xfrm>
              <a:custGeom>
                <a:avLst/>
                <a:gdLst/>
                <a:ahLst/>
                <a:cxnLst>
                  <a:cxn ang="0">
                    <a:pos x="72" y="31"/>
                  </a:cxn>
                  <a:cxn ang="0">
                    <a:pos x="72" y="31"/>
                  </a:cxn>
                  <a:cxn ang="0">
                    <a:pos x="74" y="34"/>
                  </a:cxn>
                  <a:cxn ang="0">
                    <a:pos x="72" y="39"/>
                  </a:cxn>
                  <a:cxn ang="0">
                    <a:pos x="70" y="44"/>
                  </a:cxn>
                  <a:cxn ang="0">
                    <a:pos x="67" y="45"/>
                  </a:cxn>
                  <a:cxn ang="0">
                    <a:pos x="30" y="67"/>
                  </a:cxn>
                  <a:cxn ang="0">
                    <a:pos x="30" y="67"/>
                  </a:cxn>
                  <a:cxn ang="0">
                    <a:pos x="27" y="68"/>
                  </a:cxn>
                  <a:cxn ang="0">
                    <a:pos x="22" y="67"/>
                  </a:cxn>
                  <a:cxn ang="0">
                    <a:pos x="17" y="65"/>
                  </a:cxn>
                  <a:cxn ang="0">
                    <a:pos x="15" y="62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4"/>
                  </a:cxn>
                  <a:cxn ang="0">
                    <a:pos x="0" y="29"/>
                  </a:cxn>
                  <a:cxn ang="0">
                    <a:pos x="2" y="24"/>
                  </a:cxn>
                  <a:cxn ang="0">
                    <a:pos x="7" y="23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8" y="0"/>
                  </a:cxn>
                  <a:cxn ang="0">
                    <a:pos x="53" y="1"/>
                  </a:cxn>
                  <a:cxn ang="0">
                    <a:pos x="56" y="3"/>
                  </a:cxn>
                  <a:cxn ang="0">
                    <a:pos x="59" y="6"/>
                  </a:cxn>
                  <a:cxn ang="0">
                    <a:pos x="72" y="31"/>
                  </a:cxn>
                </a:cxnLst>
                <a:rect l="0" t="0" r="r" b="b"/>
                <a:pathLst>
                  <a:path w="74" h="68">
                    <a:moveTo>
                      <a:pt x="72" y="31"/>
                    </a:moveTo>
                    <a:lnTo>
                      <a:pt x="72" y="31"/>
                    </a:lnTo>
                    <a:lnTo>
                      <a:pt x="74" y="34"/>
                    </a:lnTo>
                    <a:lnTo>
                      <a:pt x="72" y="39"/>
                    </a:lnTo>
                    <a:lnTo>
                      <a:pt x="70" y="44"/>
                    </a:lnTo>
                    <a:lnTo>
                      <a:pt x="67" y="45"/>
                    </a:lnTo>
                    <a:lnTo>
                      <a:pt x="30" y="67"/>
                    </a:lnTo>
                    <a:lnTo>
                      <a:pt x="30" y="67"/>
                    </a:lnTo>
                    <a:lnTo>
                      <a:pt x="27" y="68"/>
                    </a:lnTo>
                    <a:lnTo>
                      <a:pt x="22" y="67"/>
                    </a:lnTo>
                    <a:lnTo>
                      <a:pt x="17" y="65"/>
                    </a:lnTo>
                    <a:lnTo>
                      <a:pt x="15" y="62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2" y="24"/>
                    </a:lnTo>
                    <a:lnTo>
                      <a:pt x="7" y="23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6" y="3"/>
                    </a:lnTo>
                    <a:lnTo>
                      <a:pt x="59" y="6"/>
                    </a:lnTo>
                    <a:lnTo>
                      <a:pt x="72" y="3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8" name="Freeform 3834"/>
              <p:cNvSpPr/>
              <p:nvPr/>
            </p:nvSpPr>
            <p:spPr bwMode="auto">
              <a:xfrm>
                <a:off x="2435225" y="2108200"/>
                <a:ext cx="57150" cy="52388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1" y="34"/>
                  </a:cxn>
                  <a:cxn ang="0">
                    <a:pos x="71" y="37"/>
                  </a:cxn>
                  <a:cxn ang="0">
                    <a:pos x="70" y="42"/>
                  </a:cxn>
                  <a:cxn ang="0">
                    <a:pos x="66" y="45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4" y="66"/>
                  </a:cxn>
                  <a:cxn ang="0">
                    <a:pos x="21" y="66"/>
                  </a:cxn>
                  <a:cxn ang="0">
                    <a:pos x="16" y="63"/>
                  </a:cxn>
                  <a:cxn ang="0">
                    <a:pos x="13" y="6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32"/>
                  </a:cxn>
                  <a:cxn ang="0">
                    <a:pos x="0" y="27"/>
                  </a:cxn>
                  <a:cxn ang="0">
                    <a:pos x="1" y="24"/>
                  </a:cxn>
                  <a:cxn ang="0">
                    <a:pos x="4" y="21"/>
                  </a:cxn>
                  <a:cxn ang="0">
                    <a:pos x="42" y="1"/>
                  </a:cxn>
                  <a:cxn ang="0">
                    <a:pos x="42" y="1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5" y="1"/>
                  </a:cxn>
                  <a:cxn ang="0">
                    <a:pos x="58" y="6"/>
                  </a:cxn>
                  <a:cxn ang="0">
                    <a:pos x="71" y="29"/>
                  </a:cxn>
                </a:cxnLst>
                <a:rect l="0" t="0" r="r" b="b"/>
                <a:pathLst>
                  <a:path w="71" h="66">
                    <a:moveTo>
                      <a:pt x="71" y="29"/>
                    </a:moveTo>
                    <a:lnTo>
                      <a:pt x="71" y="29"/>
                    </a:lnTo>
                    <a:lnTo>
                      <a:pt x="71" y="34"/>
                    </a:lnTo>
                    <a:lnTo>
                      <a:pt x="71" y="37"/>
                    </a:lnTo>
                    <a:lnTo>
                      <a:pt x="70" y="42"/>
                    </a:lnTo>
                    <a:lnTo>
                      <a:pt x="66" y="45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4" y="66"/>
                    </a:lnTo>
                    <a:lnTo>
                      <a:pt x="21" y="66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4" y="21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5" y="1"/>
                    </a:lnTo>
                    <a:lnTo>
                      <a:pt x="58" y="6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9" name="Freeform 3835"/>
              <p:cNvSpPr/>
              <p:nvPr/>
            </p:nvSpPr>
            <p:spPr bwMode="auto">
              <a:xfrm>
                <a:off x="2343150" y="2185988"/>
                <a:ext cx="46038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5" y="15"/>
                  </a:cxn>
                  <a:cxn ang="0">
                    <a:pos x="52" y="18"/>
                  </a:cxn>
                  <a:cxn ang="0">
                    <a:pos x="34" y="2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1" y="37"/>
                  </a:cxn>
                  <a:cxn ang="0">
                    <a:pos x="6" y="37"/>
                  </a:cxn>
                  <a:cxn ang="0">
                    <a:pos x="6" y="37"/>
                  </a:cxn>
                  <a:cxn ang="0">
                    <a:pos x="3" y="36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6"/>
                  </a:cxn>
                  <a:cxn ang="0">
                    <a:pos x="6" y="37"/>
                  </a:cxn>
                  <a:cxn ang="0">
                    <a:pos x="6" y="37"/>
                  </a:cxn>
                  <a:cxn ang="0">
                    <a:pos x="11" y="37"/>
                  </a:cxn>
                  <a:cxn ang="0">
                    <a:pos x="16" y="36"/>
                  </a:cxn>
                  <a:cxn ang="0">
                    <a:pos x="34" y="26"/>
                  </a:cxn>
                  <a:cxn ang="0">
                    <a:pos x="50" y="16"/>
                  </a:cxn>
                  <a:cxn ang="0">
                    <a:pos x="50" y="16"/>
                  </a:cxn>
                  <a:cxn ang="0">
                    <a:pos x="55" y="15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7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5" y="15"/>
                    </a:lnTo>
                    <a:lnTo>
                      <a:pt x="52" y="18"/>
                    </a:lnTo>
                    <a:lnTo>
                      <a:pt x="34" y="2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1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3" y="3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6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11" y="37"/>
                    </a:lnTo>
                    <a:lnTo>
                      <a:pt x="16" y="36"/>
                    </a:lnTo>
                    <a:lnTo>
                      <a:pt x="34" y="2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5" y="15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0" name="Freeform 3836"/>
              <p:cNvSpPr/>
              <p:nvPr/>
            </p:nvSpPr>
            <p:spPr bwMode="auto">
              <a:xfrm>
                <a:off x="2395538" y="2159000"/>
                <a:ext cx="46038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3"/>
                  </a:cxn>
                  <a:cxn ang="0">
                    <a:pos x="57" y="8"/>
                  </a:cxn>
                  <a:cxn ang="0">
                    <a:pos x="57" y="8"/>
                  </a:cxn>
                  <a:cxn ang="0">
                    <a:pos x="55" y="13"/>
                  </a:cxn>
                  <a:cxn ang="0">
                    <a:pos x="51" y="16"/>
                  </a:cxn>
                  <a:cxn ang="0">
                    <a:pos x="34" y="2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2" y="37"/>
                  </a:cxn>
                  <a:cxn ang="0">
                    <a:pos x="7" y="36"/>
                  </a:cxn>
                  <a:cxn ang="0">
                    <a:pos x="7" y="36"/>
                  </a:cxn>
                  <a:cxn ang="0">
                    <a:pos x="2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4"/>
                  </a:cxn>
                  <a:cxn ang="0">
                    <a:pos x="7" y="36"/>
                  </a:cxn>
                  <a:cxn ang="0">
                    <a:pos x="7" y="36"/>
                  </a:cxn>
                  <a:cxn ang="0">
                    <a:pos x="12" y="36"/>
                  </a:cxn>
                  <a:cxn ang="0">
                    <a:pos x="16" y="34"/>
                  </a:cxn>
                  <a:cxn ang="0">
                    <a:pos x="34" y="24"/>
                  </a:cxn>
                  <a:cxn ang="0">
                    <a:pos x="51" y="16"/>
                  </a:cxn>
                  <a:cxn ang="0">
                    <a:pos x="51" y="16"/>
                  </a:cxn>
                  <a:cxn ang="0">
                    <a:pos x="55" y="13"/>
                  </a:cxn>
                  <a:cxn ang="0">
                    <a:pos x="57" y="8"/>
                  </a:cxn>
                  <a:cxn ang="0">
                    <a:pos x="57" y="8"/>
                  </a:cxn>
                  <a:cxn ang="0">
                    <a:pos x="59" y="3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7">
                    <a:moveTo>
                      <a:pt x="57" y="0"/>
                    </a:moveTo>
                    <a:lnTo>
                      <a:pt x="57" y="0"/>
                    </a:lnTo>
                    <a:lnTo>
                      <a:pt x="59" y="3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55" y="13"/>
                    </a:lnTo>
                    <a:lnTo>
                      <a:pt x="51" y="16"/>
                    </a:lnTo>
                    <a:lnTo>
                      <a:pt x="34" y="2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2" y="37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12" y="36"/>
                    </a:lnTo>
                    <a:lnTo>
                      <a:pt x="16" y="34"/>
                    </a:lnTo>
                    <a:lnTo>
                      <a:pt x="34" y="24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55" y="13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59" y="3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1" name="Freeform 3837"/>
              <p:cNvSpPr/>
              <p:nvPr/>
            </p:nvSpPr>
            <p:spPr bwMode="auto">
              <a:xfrm>
                <a:off x="2444750" y="2130425"/>
                <a:ext cx="47625" cy="301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8" y="0"/>
                  </a:cxn>
                  <a:cxn ang="0">
                    <a:pos x="60" y="5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7" y="13"/>
                  </a:cxn>
                  <a:cxn ang="0">
                    <a:pos x="52" y="16"/>
                  </a:cxn>
                  <a:cxn ang="0">
                    <a:pos x="35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7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3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4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13" y="37"/>
                  </a:cxn>
                  <a:cxn ang="0">
                    <a:pos x="18" y="36"/>
                  </a:cxn>
                  <a:cxn ang="0">
                    <a:pos x="34" y="26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5" y="13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8" y="5"/>
                  </a:cxn>
                  <a:cxn ang="0">
                    <a:pos x="58" y="0"/>
                  </a:cxn>
                  <a:cxn ang="0">
                    <a:pos x="58" y="0"/>
                  </a:cxn>
                </a:cxnLst>
                <a:rect l="0" t="0" r="r" b="b"/>
                <a:pathLst>
                  <a:path w="60" h="37">
                    <a:moveTo>
                      <a:pt x="58" y="0"/>
                    </a:moveTo>
                    <a:lnTo>
                      <a:pt x="58" y="0"/>
                    </a:lnTo>
                    <a:lnTo>
                      <a:pt x="60" y="5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7" y="13"/>
                    </a:lnTo>
                    <a:lnTo>
                      <a:pt x="52" y="16"/>
                    </a:lnTo>
                    <a:lnTo>
                      <a:pt x="35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7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3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6"/>
                    </a:lnTo>
                    <a:lnTo>
                      <a:pt x="34" y="2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5" y="13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5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2" name="Freeform 3838"/>
              <p:cNvSpPr/>
              <p:nvPr/>
            </p:nvSpPr>
            <p:spPr bwMode="auto">
              <a:xfrm>
                <a:off x="2254250" y="2263775"/>
                <a:ext cx="57150" cy="53975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70" y="29"/>
                  </a:cxn>
                  <a:cxn ang="0">
                    <a:pos x="71" y="34"/>
                  </a:cxn>
                  <a:cxn ang="0">
                    <a:pos x="71" y="39"/>
                  </a:cxn>
                  <a:cxn ang="0">
                    <a:pos x="70" y="42"/>
                  </a:cxn>
                  <a:cxn ang="0">
                    <a:pos x="65" y="45"/>
                  </a:cxn>
                  <a:cxn ang="0">
                    <a:pos x="29" y="66"/>
                  </a:cxn>
                  <a:cxn ang="0">
                    <a:pos x="29" y="66"/>
                  </a:cxn>
                  <a:cxn ang="0">
                    <a:pos x="24" y="66"/>
                  </a:cxn>
                  <a:cxn ang="0">
                    <a:pos x="21" y="66"/>
                  </a:cxn>
                  <a:cxn ang="0">
                    <a:pos x="16" y="65"/>
                  </a:cxn>
                  <a:cxn ang="0">
                    <a:pos x="13" y="62"/>
                  </a:cxn>
                  <a:cxn ang="0">
                    <a:pos x="0" y="37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0" y="29"/>
                  </a:cxn>
                  <a:cxn ang="0">
                    <a:pos x="1" y="24"/>
                  </a:cxn>
                  <a:cxn ang="0">
                    <a:pos x="4" y="21"/>
                  </a:cxn>
                  <a:cxn ang="0">
                    <a:pos x="42" y="1"/>
                  </a:cxn>
                  <a:cxn ang="0">
                    <a:pos x="42" y="1"/>
                  </a:cxn>
                  <a:cxn ang="0">
                    <a:pos x="45" y="0"/>
                  </a:cxn>
                  <a:cxn ang="0">
                    <a:pos x="50" y="1"/>
                  </a:cxn>
                  <a:cxn ang="0">
                    <a:pos x="55" y="3"/>
                  </a:cxn>
                  <a:cxn ang="0">
                    <a:pos x="58" y="6"/>
                  </a:cxn>
                  <a:cxn ang="0">
                    <a:pos x="70" y="29"/>
                  </a:cxn>
                </a:cxnLst>
                <a:rect l="0" t="0" r="r" b="b"/>
                <a:pathLst>
                  <a:path w="71" h="66">
                    <a:moveTo>
                      <a:pt x="70" y="29"/>
                    </a:moveTo>
                    <a:lnTo>
                      <a:pt x="70" y="29"/>
                    </a:lnTo>
                    <a:lnTo>
                      <a:pt x="71" y="34"/>
                    </a:lnTo>
                    <a:lnTo>
                      <a:pt x="71" y="39"/>
                    </a:lnTo>
                    <a:lnTo>
                      <a:pt x="70" y="42"/>
                    </a:lnTo>
                    <a:lnTo>
                      <a:pt x="65" y="45"/>
                    </a:lnTo>
                    <a:lnTo>
                      <a:pt x="29" y="66"/>
                    </a:lnTo>
                    <a:lnTo>
                      <a:pt x="29" y="66"/>
                    </a:lnTo>
                    <a:lnTo>
                      <a:pt x="24" y="66"/>
                    </a:lnTo>
                    <a:lnTo>
                      <a:pt x="21" y="66"/>
                    </a:lnTo>
                    <a:lnTo>
                      <a:pt x="16" y="65"/>
                    </a:lnTo>
                    <a:lnTo>
                      <a:pt x="13" y="62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4" y="21"/>
                    </a:lnTo>
                    <a:lnTo>
                      <a:pt x="42" y="1"/>
                    </a:lnTo>
                    <a:lnTo>
                      <a:pt x="42" y="1"/>
                    </a:lnTo>
                    <a:lnTo>
                      <a:pt x="45" y="0"/>
                    </a:lnTo>
                    <a:lnTo>
                      <a:pt x="50" y="1"/>
                    </a:lnTo>
                    <a:lnTo>
                      <a:pt x="55" y="3"/>
                    </a:lnTo>
                    <a:lnTo>
                      <a:pt x="58" y="6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3" name="Freeform 3839"/>
              <p:cNvSpPr/>
              <p:nvPr/>
            </p:nvSpPr>
            <p:spPr bwMode="auto">
              <a:xfrm>
                <a:off x="2305050" y="2236788"/>
                <a:ext cx="57150" cy="53975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72" y="30"/>
                  </a:cxn>
                  <a:cxn ang="0">
                    <a:pos x="73" y="33"/>
                  </a:cxn>
                  <a:cxn ang="0">
                    <a:pos x="73" y="38"/>
                  </a:cxn>
                  <a:cxn ang="0">
                    <a:pos x="70" y="43"/>
                  </a:cxn>
                  <a:cxn ang="0">
                    <a:pos x="67" y="46"/>
                  </a:cxn>
                  <a:cxn ang="0">
                    <a:pos x="31" y="66"/>
                  </a:cxn>
                  <a:cxn ang="0">
                    <a:pos x="31" y="66"/>
                  </a:cxn>
                  <a:cxn ang="0">
                    <a:pos x="26" y="67"/>
                  </a:cxn>
                  <a:cxn ang="0">
                    <a:pos x="21" y="66"/>
                  </a:cxn>
                  <a:cxn ang="0">
                    <a:pos x="18" y="64"/>
                  </a:cxn>
                  <a:cxn ang="0">
                    <a:pos x="15" y="61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2" y="28"/>
                  </a:cxn>
                  <a:cxn ang="0">
                    <a:pos x="3" y="25"/>
                  </a:cxn>
                  <a:cxn ang="0">
                    <a:pos x="7" y="2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7" y="2"/>
                  </a:cxn>
                  <a:cxn ang="0">
                    <a:pos x="59" y="5"/>
                  </a:cxn>
                  <a:cxn ang="0">
                    <a:pos x="72" y="30"/>
                  </a:cxn>
                </a:cxnLst>
                <a:rect l="0" t="0" r="r" b="b"/>
                <a:pathLst>
                  <a:path w="73" h="67">
                    <a:moveTo>
                      <a:pt x="72" y="30"/>
                    </a:moveTo>
                    <a:lnTo>
                      <a:pt x="72" y="30"/>
                    </a:lnTo>
                    <a:lnTo>
                      <a:pt x="73" y="33"/>
                    </a:lnTo>
                    <a:lnTo>
                      <a:pt x="73" y="38"/>
                    </a:lnTo>
                    <a:lnTo>
                      <a:pt x="70" y="43"/>
                    </a:lnTo>
                    <a:lnTo>
                      <a:pt x="67" y="4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6" y="67"/>
                    </a:lnTo>
                    <a:lnTo>
                      <a:pt x="21" y="66"/>
                    </a:lnTo>
                    <a:lnTo>
                      <a:pt x="18" y="64"/>
                    </a:lnTo>
                    <a:lnTo>
                      <a:pt x="15" y="61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3" y="25"/>
                    </a:lnTo>
                    <a:lnTo>
                      <a:pt x="7" y="2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7" y="2"/>
                    </a:lnTo>
                    <a:lnTo>
                      <a:pt x="59" y="5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4" name="Freeform 3840"/>
              <p:cNvSpPr/>
              <p:nvPr/>
            </p:nvSpPr>
            <p:spPr bwMode="auto">
              <a:xfrm>
                <a:off x="2355850" y="2208213"/>
                <a:ext cx="58738" cy="53975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4" y="39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6"/>
                  </a:cxn>
                  <a:cxn ang="0">
                    <a:pos x="21" y="66"/>
                  </a:cxn>
                  <a:cxn ang="0">
                    <a:pos x="18" y="63"/>
                  </a:cxn>
                  <a:cxn ang="0">
                    <a:pos x="15" y="60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7"/>
                  </a:cxn>
                  <a:cxn ang="0">
                    <a:pos x="3" y="24"/>
                  </a:cxn>
                  <a:cxn ang="0">
                    <a:pos x="7" y="21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6" y="3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4" h="66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4" y="39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3"/>
                    </a:lnTo>
                    <a:lnTo>
                      <a:pt x="15" y="60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7" y="2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6" y="3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5" name="Freeform 3841"/>
              <p:cNvSpPr/>
              <p:nvPr/>
            </p:nvSpPr>
            <p:spPr bwMode="auto">
              <a:xfrm>
                <a:off x="2408238" y="2179638"/>
                <a:ext cx="57150" cy="53975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2" y="39"/>
                  </a:cxn>
                  <a:cxn ang="0">
                    <a:pos x="70" y="42"/>
                  </a:cxn>
                  <a:cxn ang="0">
                    <a:pos x="67" y="45"/>
                  </a:cxn>
                  <a:cxn ang="0">
                    <a:pos x="30" y="65"/>
                  </a:cxn>
                  <a:cxn ang="0">
                    <a:pos x="30" y="65"/>
                  </a:cxn>
                  <a:cxn ang="0">
                    <a:pos x="26" y="67"/>
                  </a:cxn>
                  <a:cxn ang="0">
                    <a:pos x="22" y="67"/>
                  </a:cxn>
                  <a:cxn ang="0">
                    <a:pos x="17" y="65"/>
                  </a:cxn>
                  <a:cxn ang="0">
                    <a:pos x="15" y="62"/>
                  </a:cxn>
                  <a:cxn ang="0">
                    <a:pos x="2" y="37"/>
                  </a:cxn>
                  <a:cxn ang="0">
                    <a:pos x="2" y="37"/>
                  </a:cxn>
                  <a:cxn ang="0">
                    <a:pos x="0" y="32"/>
                  </a:cxn>
                  <a:cxn ang="0">
                    <a:pos x="0" y="29"/>
                  </a:cxn>
                  <a:cxn ang="0">
                    <a:pos x="2" y="24"/>
                  </a:cxn>
                  <a:cxn ang="0">
                    <a:pos x="7" y="21"/>
                  </a:cxn>
                  <a:cxn ang="0">
                    <a:pos x="43" y="1"/>
                  </a:cxn>
                  <a:cxn ang="0">
                    <a:pos x="43" y="1"/>
                  </a:cxn>
                  <a:cxn ang="0">
                    <a:pos x="48" y="0"/>
                  </a:cxn>
                  <a:cxn ang="0">
                    <a:pos x="53" y="1"/>
                  </a:cxn>
                  <a:cxn ang="0">
                    <a:pos x="56" y="3"/>
                  </a:cxn>
                  <a:cxn ang="0">
                    <a:pos x="59" y="6"/>
                  </a:cxn>
                  <a:cxn ang="0">
                    <a:pos x="72" y="29"/>
                  </a:cxn>
                </a:cxnLst>
                <a:rect l="0" t="0" r="r" b="b"/>
                <a:pathLst>
                  <a:path w="74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2" y="39"/>
                    </a:lnTo>
                    <a:lnTo>
                      <a:pt x="70" y="42"/>
                    </a:lnTo>
                    <a:lnTo>
                      <a:pt x="67" y="45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26" y="67"/>
                    </a:lnTo>
                    <a:lnTo>
                      <a:pt x="22" y="67"/>
                    </a:lnTo>
                    <a:lnTo>
                      <a:pt x="17" y="65"/>
                    </a:lnTo>
                    <a:lnTo>
                      <a:pt x="15" y="62"/>
                    </a:lnTo>
                    <a:lnTo>
                      <a:pt x="2" y="37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2" y="24"/>
                    </a:lnTo>
                    <a:lnTo>
                      <a:pt x="7" y="21"/>
                    </a:lnTo>
                    <a:lnTo>
                      <a:pt x="43" y="1"/>
                    </a:lnTo>
                    <a:lnTo>
                      <a:pt x="43" y="1"/>
                    </a:lnTo>
                    <a:lnTo>
                      <a:pt x="48" y="0"/>
                    </a:lnTo>
                    <a:lnTo>
                      <a:pt x="53" y="1"/>
                    </a:lnTo>
                    <a:lnTo>
                      <a:pt x="56" y="3"/>
                    </a:lnTo>
                    <a:lnTo>
                      <a:pt x="59" y="6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6" name="Freeform 3842"/>
              <p:cNvSpPr/>
              <p:nvPr/>
            </p:nvSpPr>
            <p:spPr bwMode="auto">
              <a:xfrm>
                <a:off x="2459038" y="2152650"/>
                <a:ext cx="57150" cy="53975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1" y="32"/>
                  </a:cxn>
                  <a:cxn ang="0">
                    <a:pos x="71" y="37"/>
                  </a:cxn>
                  <a:cxn ang="0">
                    <a:pos x="70" y="42"/>
                  </a:cxn>
                  <a:cxn ang="0">
                    <a:pos x="66" y="45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4" y="66"/>
                  </a:cxn>
                  <a:cxn ang="0">
                    <a:pos x="21" y="65"/>
                  </a:cxn>
                  <a:cxn ang="0">
                    <a:pos x="16" y="63"/>
                  </a:cxn>
                  <a:cxn ang="0">
                    <a:pos x="13" y="60"/>
                  </a:cxn>
                  <a:cxn ang="0">
                    <a:pos x="1" y="37"/>
                  </a:cxn>
                  <a:cxn ang="0">
                    <a:pos x="1" y="37"/>
                  </a:cxn>
                  <a:cxn ang="0">
                    <a:pos x="0" y="32"/>
                  </a:cxn>
                  <a:cxn ang="0">
                    <a:pos x="0" y="27"/>
                  </a:cxn>
                  <a:cxn ang="0">
                    <a:pos x="1" y="24"/>
                  </a:cxn>
                  <a:cxn ang="0">
                    <a:pos x="4" y="21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5" y="1"/>
                  </a:cxn>
                  <a:cxn ang="0">
                    <a:pos x="58" y="4"/>
                  </a:cxn>
                  <a:cxn ang="0">
                    <a:pos x="71" y="29"/>
                  </a:cxn>
                </a:cxnLst>
                <a:rect l="0" t="0" r="r" b="b"/>
                <a:pathLst>
                  <a:path w="71" h="66">
                    <a:moveTo>
                      <a:pt x="71" y="29"/>
                    </a:moveTo>
                    <a:lnTo>
                      <a:pt x="71" y="29"/>
                    </a:lnTo>
                    <a:lnTo>
                      <a:pt x="71" y="32"/>
                    </a:lnTo>
                    <a:lnTo>
                      <a:pt x="71" y="37"/>
                    </a:lnTo>
                    <a:lnTo>
                      <a:pt x="70" y="42"/>
                    </a:lnTo>
                    <a:lnTo>
                      <a:pt x="66" y="45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4" y="66"/>
                    </a:lnTo>
                    <a:lnTo>
                      <a:pt x="21" y="65"/>
                    </a:lnTo>
                    <a:lnTo>
                      <a:pt x="16" y="63"/>
                    </a:lnTo>
                    <a:lnTo>
                      <a:pt x="13" y="60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0" y="27"/>
                    </a:lnTo>
                    <a:lnTo>
                      <a:pt x="1" y="24"/>
                    </a:lnTo>
                    <a:lnTo>
                      <a:pt x="4" y="21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5" y="1"/>
                    </a:lnTo>
                    <a:lnTo>
                      <a:pt x="58" y="4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7" name="Freeform 3843"/>
              <p:cNvSpPr/>
              <p:nvPr/>
            </p:nvSpPr>
            <p:spPr bwMode="auto">
              <a:xfrm>
                <a:off x="2252663" y="2262188"/>
                <a:ext cx="57150" cy="53975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2" y="34"/>
                  </a:cxn>
                  <a:cxn ang="0">
                    <a:pos x="72" y="37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4" y="67"/>
                  </a:cxn>
                  <a:cxn ang="0">
                    <a:pos x="21" y="67"/>
                  </a:cxn>
                  <a:cxn ang="0">
                    <a:pos x="16" y="64"/>
                  </a:cxn>
                  <a:cxn ang="0">
                    <a:pos x="13" y="60"/>
                  </a:cxn>
                  <a:cxn ang="0">
                    <a:pos x="0" y="37"/>
                  </a:cxn>
                  <a:cxn ang="0">
                    <a:pos x="0" y="37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5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0" y="0"/>
                  </a:cxn>
                  <a:cxn ang="0">
                    <a:pos x="55" y="2"/>
                  </a:cxn>
                  <a:cxn ang="0">
                    <a:pos x="59" y="5"/>
                  </a:cxn>
                  <a:cxn ang="0">
                    <a:pos x="72" y="29"/>
                  </a:cxn>
                </a:cxnLst>
                <a:rect l="0" t="0" r="r" b="b"/>
                <a:pathLst>
                  <a:path w="72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2" y="34"/>
                    </a:lnTo>
                    <a:lnTo>
                      <a:pt x="72" y="37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4" y="67"/>
                    </a:lnTo>
                    <a:lnTo>
                      <a:pt x="21" y="67"/>
                    </a:lnTo>
                    <a:lnTo>
                      <a:pt x="16" y="64"/>
                    </a:lnTo>
                    <a:lnTo>
                      <a:pt x="13" y="6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5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5" y="2"/>
                    </a:lnTo>
                    <a:lnTo>
                      <a:pt x="59" y="5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8" name="Freeform 3844"/>
              <p:cNvSpPr/>
              <p:nvPr/>
            </p:nvSpPr>
            <p:spPr bwMode="auto">
              <a:xfrm>
                <a:off x="2303463" y="2235200"/>
                <a:ext cx="57150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4" y="34"/>
                  </a:cxn>
                  <a:cxn ang="0">
                    <a:pos x="74" y="39"/>
                  </a:cxn>
                  <a:cxn ang="0">
                    <a:pos x="72" y="43"/>
                  </a:cxn>
                  <a:cxn ang="0">
                    <a:pos x="67" y="46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7" y="67"/>
                  </a:cxn>
                  <a:cxn ang="0">
                    <a:pos x="22" y="67"/>
                  </a:cxn>
                  <a:cxn ang="0">
                    <a:pos x="18" y="65"/>
                  </a:cxn>
                  <a:cxn ang="0">
                    <a:pos x="15" y="6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2" y="28"/>
                  </a:cxn>
                  <a:cxn ang="0">
                    <a:pos x="4" y="25"/>
                  </a:cxn>
                  <a:cxn ang="0">
                    <a:pos x="7" y="21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48" y="0"/>
                  </a:cxn>
                  <a:cxn ang="0">
                    <a:pos x="53" y="0"/>
                  </a:cxn>
                  <a:cxn ang="0">
                    <a:pos x="57" y="3"/>
                  </a:cxn>
                  <a:cxn ang="0">
                    <a:pos x="61" y="7"/>
                  </a:cxn>
                  <a:cxn ang="0">
                    <a:pos x="72" y="29"/>
                  </a:cxn>
                </a:cxnLst>
                <a:rect l="0" t="0" r="r" b="b"/>
                <a:pathLst>
                  <a:path w="74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4" y="34"/>
                    </a:lnTo>
                    <a:lnTo>
                      <a:pt x="74" y="39"/>
                    </a:lnTo>
                    <a:lnTo>
                      <a:pt x="72" y="43"/>
                    </a:lnTo>
                    <a:lnTo>
                      <a:pt x="67" y="46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7" y="67"/>
                    </a:lnTo>
                    <a:lnTo>
                      <a:pt x="22" y="67"/>
                    </a:lnTo>
                    <a:lnTo>
                      <a:pt x="18" y="65"/>
                    </a:lnTo>
                    <a:lnTo>
                      <a:pt x="15" y="6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4" y="25"/>
                    </a:lnTo>
                    <a:lnTo>
                      <a:pt x="7" y="21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57" y="3"/>
                    </a:lnTo>
                    <a:lnTo>
                      <a:pt x="61" y="7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9" name="Freeform 3845"/>
              <p:cNvSpPr/>
              <p:nvPr/>
            </p:nvSpPr>
            <p:spPr bwMode="auto">
              <a:xfrm>
                <a:off x="2354263" y="2206625"/>
                <a:ext cx="58738" cy="52388"/>
              </a:xfrm>
              <a:custGeom>
                <a:avLst/>
                <a:gdLst/>
                <a:ahLst/>
                <a:cxnLst>
                  <a:cxn ang="0">
                    <a:pos x="71" y="30"/>
                  </a:cxn>
                  <a:cxn ang="0">
                    <a:pos x="71" y="30"/>
                  </a:cxn>
                  <a:cxn ang="0">
                    <a:pos x="73" y="35"/>
                  </a:cxn>
                  <a:cxn ang="0">
                    <a:pos x="73" y="39"/>
                  </a:cxn>
                  <a:cxn ang="0">
                    <a:pos x="70" y="43"/>
                  </a:cxn>
                  <a:cxn ang="0">
                    <a:pos x="66" y="46"/>
                  </a:cxn>
                  <a:cxn ang="0">
                    <a:pos x="31" y="67"/>
                  </a:cxn>
                  <a:cxn ang="0">
                    <a:pos x="31" y="67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5"/>
                  </a:cxn>
                  <a:cxn ang="0">
                    <a:pos x="14" y="62"/>
                  </a:cxn>
                  <a:cxn ang="0">
                    <a:pos x="1" y="38"/>
                  </a:cxn>
                  <a:cxn ang="0">
                    <a:pos x="1" y="38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3" y="25"/>
                  </a:cxn>
                  <a:cxn ang="0">
                    <a:pos x="6" y="22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2"/>
                  </a:cxn>
                  <a:cxn ang="0">
                    <a:pos x="55" y="4"/>
                  </a:cxn>
                  <a:cxn ang="0">
                    <a:pos x="58" y="7"/>
                  </a:cxn>
                  <a:cxn ang="0">
                    <a:pos x="71" y="30"/>
                  </a:cxn>
                </a:cxnLst>
                <a:rect l="0" t="0" r="r" b="b"/>
                <a:pathLst>
                  <a:path w="73" h="67">
                    <a:moveTo>
                      <a:pt x="71" y="30"/>
                    </a:moveTo>
                    <a:lnTo>
                      <a:pt x="71" y="30"/>
                    </a:lnTo>
                    <a:lnTo>
                      <a:pt x="73" y="35"/>
                    </a:lnTo>
                    <a:lnTo>
                      <a:pt x="73" y="39"/>
                    </a:lnTo>
                    <a:lnTo>
                      <a:pt x="70" y="43"/>
                    </a:lnTo>
                    <a:lnTo>
                      <a:pt x="66" y="46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5"/>
                    </a:lnTo>
                    <a:lnTo>
                      <a:pt x="14" y="62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3" y="25"/>
                    </a:lnTo>
                    <a:lnTo>
                      <a:pt x="6" y="2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2"/>
                    </a:lnTo>
                    <a:lnTo>
                      <a:pt x="55" y="4"/>
                    </a:lnTo>
                    <a:lnTo>
                      <a:pt x="58" y="7"/>
                    </a:lnTo>
                    <a:lnTo>
                      <a:pt x="71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0" name="Freeform 3846"/>
              <p:cNvSpPr/>
              <p:nvPr/>
            </p:nvSpPr>
            <p:spPr bwMode="auto">
              <a:xfrm>
                <a:off x="2406650" y="2179638"/>
                <a:ext cx="58738" cy="52388"/>
              </a:xfrm>
              <a:custGeom>
                <a:avLst/>
                <a:gdLst/>
                <a:ahLst/>
                <a:cxnLst>
                  <a:cxn ang="0">
                    <a:pos x="71" y="29"/>
                  </a:cxn>
                  <a:cxn ang="0">
                    <a:pos x="71" y="29"/>
                  </a:cxn>
                  <a:cxn ang="0">
                    <a:pos x="73" y="34"/>
                  </a:cxn>
                  <a:cxn ang="0">
                    <a:pos x="71" y="38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7"/>
                  </a:cxn>
                  <a:cxn ang="0">
                    <a:pos x="21" y="65"/>
                  </a:cxn>
                  <a:cxn ang="0">
                    <a:pos x="18" y="64"/>
                  </a:cxn>
                  <a:cxn ang="0">
                    <a:pos x="14" y="60"/>
                  </a:cxn>
                  <a:cxn ang="0">
                    <a:pos x="1" y="38"/>
                  </a:cxn>
                  <a:cxn ang="0">
                    <a:pos x="1" y="38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3" y="25"/>
                  </a:cxn>
                  <a:cxn ang="0">
                    <a:pos x="6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2"/>
                  </a:cxn>
                  <a:cxn ang="0">
                    <a:pos x="58" y="5"/>
                  </a:cxn>
                  <a:cxn ang="0">
                    <a:pos x="71" y="29"/>
                  </a:cxn>
                </a:cxnLst>
                <a:rect l="0" t="0" r="r" b="b"/>
                <a:pathLst>
                  <a:path w="73" h="67">
                    <a:moveTo>
                      <a:pt x="71" y="29"/>
                    </a:moveTo>
                    <a:lnTo>
                      <a:pt x="71" y="29"/>
                    </a:lnTo>
                    <a:lnTo>
                      <a:pt x="73" y="34"/>
                    </a:lnTo>
                    <a:lnTo>
                      <a:pt x="71" y="38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7"/>
                    </a:lnTo>
                    <a:lnTo>
                      <a:pt x="21" y="65"/>
                    </a:lnTo>
                    <a:lnTo>
                      <a:pt x="18" y="64"/>
                    </a:lnTo>
                    <a:lnTo>
                      <a:pt x="14" y="60"/>
                    </a:lnTo>
                    <a:lnTo>
                      <a:pt x="1" y="38"/>
                    </a:lnTo>
                    <a:lnTo>
                      <a:pt x="1" y="38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3" y="25"/>
                    </a:lnTo>
                    <a:lnTo>
                      <a:pt x="6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2"/>
                    </a:lnTo>
                    <a:lnTo>
                      <a:pt x="58" y="5"/>
                    </a:lnTo>
                    <a:lnTo>
                      <a:pt x="71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1" name="Freeform 3847"/>
              <p:cNvSpPr/>
              <p:nvPr/>
            </p:nvSpPr>
            <p:spPr bwMode="auto">
              <a:xfrm>
                <a:off x="2457450" y="2151063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30"/>
                  </a:cxn>
                  <a:cxn ang="0">
                    <a:pos x="72" y="30"/>
                  </a:cxn>
                  <a:cxn ang="0">
                    <a:pos x="73" y="35"/>
                  </a:cxn>
                  <a:cxn ang="0">
                    <a:pos x="72" y="39"/>
                  </a:cxn>
                  <a:cxn ang="0">
                    <a:pos x="70" y="43"/>
                  </a:cxn>
                  <a:cxn ang="0">
                    <a:pos x="67" y="46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6" y="65"/>
                  </a:cxn>
                  <a:cxn ang="0">
                    <a:pos x="13" y="61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2" y="25"/>
                  </a:cxn>
                  <a:cxn ang="0">
                    <a:pos x="6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4"/>
                  </a:cxn>
                  <a:cxn ang="0">
                    <a:pos x="59" y="7"/>
                  </a:cxn>
                  <a:cxn ang="0">
                    <a:pos x="72" y="30"/>
                  </a:cxn>
                </a:cxnLst>
                <a:rect l="0" t="0" r="r" b="b"/>
                <a:pathLst>
                  <a:path w="73" h="67">
                    <a:moveTo>
                      <a:pt x="72" y="30"/>
                    </a:moveTo>
                    <a:lnTo>
                      <a:pt x="72" y="30"/>
                    </a:lnTo>
                    <a:lnTo>
                      <a:pt x="73" y="35"/>
                    </a:lnTo>
                    <a:lnTo>
                      <a:pt x="72" y="39"/>
                    </a:lnTo>
                    <a:lnTo>
                      <a:pt x="70" y="43"/>
                    </a:lnTo>
                    <a:lnTo>
                      <a:pt x="67" y="46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6" y="65"/>
                    </a:lnTo>
                    <a:lnTo>
                      <a:pt x="13" y="61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2" y="25"/>
                    </a:lnTo>
                    <a:lnTo>
                      <a:pt x="6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4"/>
                    </a:lnTo>
                    <a:lnTo>
                      <a:pt x="59" y="7"/>
                    </a:lnTo>
                    <a:lnTo>
                      <a:pt x="72" y="3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2" name="Freeform 3848"/>
              <p:cNvSpPr/>
              <p:nvPr/>
            </p:nvSpPr>
            <p:spPr bwMode="auto">
              <a:xfrm>
                <a:off x="2262188" y="2286000"/>
                <a:ext cx="47625" cy="30163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7" y="13"/>
                  </a:cxn>
                  <a:cxn ang="0">
                    <a:pos x="52" y="17"/>
                  </a:cxn>
                  <a:cxn ang="0">
                    <a:pos x="36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3" y="35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5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3" y="38"/>
                  </a:cxn>
                  <a:cxn ang="0">
                    <a:pos x="18" y="35"/>
                  </a:cxn>
                  <a:cxn ang="0">
                    <a:pos x="34" y="26"/>
                  </a:cxn>
                  <a:cxn ang="0">
                    <a:pos x="52" y="17"/>
                  </a:cxn>
                  <a:cxn ang="0">
                    <a:pos x="52" y="17"/>
                  </a:cxn>
                  <a:cxn ang="0">
                    <a:pos x="55" y="13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9" y="5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59" h="38">
                    <a:moveTo>
                      <a:pt x="59" y="0"/>
                    </a:moveTo>
                    <a:lnTo>
                      <a:pt x="59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7" y="13"/>
                    </a:lnTo>
                    <a:lnTo>
                      <a:pt x="52" y="17"/>
                    </a:lnTo>
                    <a:lnTo>
                      <a:pt x="36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3" y="3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5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3" y="38"/>
                    </a:lnTo>
                    <a:lnTo>
                      <a:pt x="18" y="35"/>
                    </a:lnTo>
                    <a:lnTo>
                      <a:pt x="34" y="26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5" y="13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3" name="Freeform 3849"/>
              <p:cNvSpPr/>
              <p:nvPr/>
            </p:nvSpPr>
            <p:spPr bwMode="auto">
              <a:xfrm>
                <a:off x="2314575" y="2257425"/>
                <a:ext cx="46038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5" y="15"/>
                  </a:cxn>
                  <a:cxn ang="0">
                    <a:pos x="52" y="17"/>
                  </a:cxn>
                  <a:cxn ang="0">
                    <a:pos x="34" y="27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3" y="36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3" y="38"/>
                  </a:cxn>
                  <a:cxn ang="0">
                    <a:pos x="16" y="36"/>
                  </a:cxn>
                  <a:cxn ang="0">
                    <a:pos x="34" y="27"/>
                  </a:cxn>
                  <a:cxn ang="0">
                    <a:pos x="52" y="17"/>
                  </a:cxn>
                  <a:cxn ang="0">
                    <a:pos x="52" y="17"/>
                  </a:cxn>
                  <a:cxn ang="0">
                    <a:pos x="55" y="14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8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5" y="15"/>
                    </a:lnTo>
                    <a:lnTo>
                      <a:pt x="52" y="17"/>
                    </a:lnTo>
                    <a:lnTo>
                      <a:pt x="34" y="27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3" y="3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3" y="38"/>
                    </a:lnTo>
                    <a:lnTo>
                      <a:pt x="16" y="36"/>
                    </a:lnTo>
                    <a:lnTo>
                      <a:pt x="34" y="27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5" y="14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4" name="Freeform 3850"/>
              <p:cNvSpPr/>
              <p:nvPr/>
            </p:nvSpPr>
            <p:spPr bwMode="auto">
              <a:xfrm>
                <a:off x="2366963" y="2228850"/>
                <a:ext cx="46038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9"/>
                  </a:cxn>
                  <a:cxn ang="0">
                    <a:pos x="59" y="9"/>
                  </a:cxn>
                  <a:cxn ang="0">
                    <a:pos x="56" y="14"/>
                  </a:cxn>
                  <a:cxn ang="0">
                    <a:pos x="52" y="18"/>
                  </a:cxn>
                  <a:cxn ang="0">
                    <a:pos x="34" y="27"/>
                  </a:cxn>
                  <a:cxn ang="0">
                    <a:pos x="17" y="35"/>
                  </a:cxn>
                  <a:cxn ang="0">
                    <a:pos x="17" y="35"/>
                  </a:cxn>
                  <a:cxn ang="0">
                    <a:pos x="13" y="37"/>
                  </a:cxn>
                  <a:cxn ang="0">
                    <a:pos x="7" y="37"/>
                  </a:cxn>
                  <a:cxn ang="0">
                    <a:pos x="7" y="37"/>
                  </a:cxn>
                  <a:cxn ang="0">
                    <a:pos x="4" y="35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4" y="35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12" y="37"/>
                  </a:cxn>
                  <a:cxn ang="0">
                    <a:pos x="17" y="35"/>
                  </a:cxn>
                  <a:cxn ang="0">
                    <a:pos x="34" y="26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56" y="14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7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6" y="14"/>
                    </a:lnTo>
                    <a:lnTo>
                      <a:pt x="52" y="18"/>
                    </a:lnTo>
                    <a:lnTo>
                      <a:pt x="34" y="27"/>
                    </a:lnTo>
                    <a:lnTo>
                      <a:pt x="17" y="35"/>
                    </a:lnTo>
                    <a:lnTo>
                      <a:pt x="17" y="35"/>
                    </a:lnTo>
                    <a:lnTo>
                      <a:pt x="13" y="37"/>
                    </a:lnTo>
                    <a:lnTo>
                      <a:pt x="7" y="37"/>
                    </a:lnTo>
                    <a:lnTo>
                      <a:pt x="7" y="37"/>
                    </a:lnTo>
                    <a:lnTo>
                      <a:pt x="4" y="35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2" y="37"/>
                    </a:lnTo>
                    <a:lnTo>
                      <a:pt x="17" y="35"/>
                    </a:lnTo>
                    <a:lnTo>
                      <a:pt x="34" y="26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6" y="14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5" name="Freeform 3851"/>
              <p:cNvSpPr/>
              <p:nvPr/>
            </p:nvSpPr>
            <p:spPr bwMode="auto">
              <a:xfrm>
                <a:off x="2417763" y="2201863"/>
                <a:ext cx="47625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6" y="13"/>
                  </a:cxn>
                  <a:cxn ang="0">
                    <a:pos x="51" y="17"/>
                  </a:cxn>
                  <a:cxn ang="0">
                    <a:pos x="35" y="27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12" y="38"/>
                  </a:cxn>
                  <a:cxn ang="0">
                    <a:pos x="7" y="38"/>
                  </a:cxn>
                  <a:cxn ang="0">
                    <a:pos x="7" y="38"/>
                  </a:cxn>
                  <a:cxn ang="0">
                    <a:pos x="4" y="35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4" y="35"/>
                  </a:cxn>
                  <a:cxn ang="0">
                    <a:pos x="7" y="36"/>
                  </a:cxn>
                  <a:cxn ang="0">
                    <a:pos x="7" y="36"/>
                  </a:cxn>
                  <a:cxn ang="0">
                    <a:pos x="12" y="38"/>
                  </a:cxn>
                  <a:cxn ang="0">
                    <a:pos x="17" y="35"/>
                  </a:cxn>
                  <a:cxn ang="0">
                    <a:pos x="35" y="27"/>
                  </a:cxn>
                  <a:cxn ang="0">
                    <a:pos x="51" y="17"/>
                  </a:cxn>
                  <a:cxn ang="0">
                    <a:pos x="51" y="17"/>
                  </a:cxn>
                  <a:cxn ang="0">
                    <a:pos x="56" y="13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8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6" y="13"/>
                    </a:lnTo>
                    <a:lnTo>
                      <a:pt x="51" y="17"/>
                    </a:lnTo>
                    <a:lnTo>
                      <a:pt x="35" y="27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12" y="38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4" y="3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12" y="38"/>
                    </a:lnTo>
                    <a:lnTo>
                      <a:pt x="17" y="35"/>
                    </a:lnTo>
                    <a:lnTo>
                      <a:pt x="35" y="27"/>
                    </a:lnTo>
                    <a:lnTo>
                      <a:pt x="51" y="17"/>
                    </a:lnTo>
                    <a:lnTo>
                      <a:pt x="51" y="17"/>
                    </a:lnTo>
                    <a:lnTo>
                      <a:pt x="56" y="13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6" name="Freeform 3852"/>
              <p:cNvSpPr/>
              <p:nvPr/>
            </p:nvSpPr>
            <p:spPr bwMode="auto">
              <a:xfrm>
                <a:off x="2468563" y="2173288"/>
                <a:ext cx="47625" cy="30163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60" y="5"/>
                  </a:cxn>
                  <a:cxn ang="0">
                    <a:pos x="59" y="9"/>
                  </a:cxn>
                  <a:cxn ang="0">
                    <a:pos x="59" y="9"/>
                  </a:cxn>
                  <a:cxn ang="0">
                    <a:pos x="57" y="14"/>
                  </a:cxn>
                  <a:cxn ang="0">
                    <a:pos x="52" y="16"/>
                  </a:cxn>
                  <a:cxn ang="0">
                    <a:pos x="36" y="26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13" y="37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3" y="35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5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13" y="37"/>
                  </a:cxn>
                  <a:cxn ang="0">
                    <a:pos x="18" y="35"/>
                  </a:cxn>
                  <a:cxn ang="0">
                    <a:pos x="34" y="26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7" y="13"/>
                  </a:cxn>
                  <a:cxn ang="0">
                    <a:pos x="59" y="9"/>
                  </a:cxn>
                  <a:cxn ang="0">
                    <a:pos x="59" y="9"/>
                  </a:cxn>
                  <a:cxn ang="0">
                    <a:pos x="59" y="5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60" h="37">
                    <a:moveTo>
                      <a:pt x="59" y="0"/>
                    </a:moveTo>
                    <a:lnTo>
                      <a:pt x="59" y="0"/>
                    </a:lnTo>
                    <a:lnTo>
                      <a:pt x="60" y="5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7" y="14"/>
                    </a:lnTo>
                    <a:lnTo>
                      <a:pt x="52" y="16"/>
                    </a:lnTo>
                    <a:lnTo>
                      <a:pt x="36" y="26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13" y="37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3" y="3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5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5"/>
                    </a:lnTo>
                    <a:lnTo>
                      <a:pt x="34" y="2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7" y="13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9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7" name="Freeform 3853"/>
              <p:cNvSpPr/>
              <p:nvPr/>
            </p:nvSpPr>
            <p:spPr bwMode="auto">
              <a:xfrm>
                <a:off x="2287588" y="2330450"/>
                <a:ext cx="46038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3"/>
                  </a:cxn>
                  <a:cxn ang="0">
                    <a:pos x="59" y="9"/>
                  </a:cxn>
                  <a:cxn ang="0">
                    <a:pos x="59" y="9"/>
                  </a:cxn>
                  <a:cxn ang="0">
                    <a:pos x="55" y="13"/>
                  </a:cxn>
                  <a:cxn ang="0">
                    <a:pos x="52" y="16"/>
                  </a:cxn>
                  <a:cxn ang="0">
                    <a:pos x="34" y="2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1" y="37"/>
                  </a:cxn>
                  <a:cxn ang="0">
                    <a:pos x="6" y="37"/>
                  </a:cxn>
                  <a:cxn ang="0">
                    <a:pos x="6" y="37"/>
                  </a:cxn>
                  <a:cxn ang="0">
                    <a:pos x="3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4"/>
                  </a:cxn>
                  <a:cxn ang="0">
                    <a:pos x="6" y="36"/>
                  </a:cxn>
                  <a:cxn ang="0">
                    <a:pos x="6" y="36"/>
                  </a:cxn>
                  <a:cxn ang="0">
                    <a:pos x="11" y="36"/>
                  </a:cxn>
                  <a:cxn ang="0">
                    <a:pos x="16" y="34"/>
                  </a:cxn>
                  <a:cxn ang="0">
                    <a:pos x="34" y="24"/>
                  </a:cxn>
                  <a:cxn ang="0">
                    <a:pos x="50" y="16"/>
                  </a:cxn>
                  <a:cxn ang="0">
                    <a:pos x="50" y="16"/>
                  </a:cxn>
                  <a:cxn ang="0">
                    <a:pos x="55" y="13"/>
                  </a:cxn>
                  <a:cxn ang="0">
                    <a:pos x="57" y="8"/>
                  </a:cxn>
                  <a:cxn ang="0">
                    <a:pos x="57" y="8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7">
                    <a:moveTo>
                      <a:pt x="57" y="0"/>
                    </a:moveTo>
                    <a:lnTo>
                      <a:pt x="57" y="0"/>
                    </a:lnTo>
                    <a:lnTo>
                      <a:pt x="59" y="3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5" y="13"/>
                    </a:lnTo>
                    <a:lnTo>
                      <a:pt x="52" y="16"/>
                    </a:lnTo>
                    <a:lnTo>
                      <a:pt x="34" y="2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1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3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1" y="36"/>
                    </a:lnTo>
                    <a:lnTo>
                      <a:pt x="16" y="34"/>
                    </a:lnTo>
                    <a:lnTo>
                      <a:pt x="34" y="24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5" y="13"/>
                    </a:lnTo>
                    <a:lnTo>
                      <a:pt x="57" y="8"/>
                    </a:lnTo>
                    <a:lnTo>
                      <a:pt x="57" y="8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8" name="Freeform 3854"/>
              <p:cNvSpPr/>
              <p:nvPr/>
            </p:nvSpPr>
            <p:spPr bwMode="auto">
              <a:xfrm>
                <a:off x="2338388" y="2301875"/>
                <a:ext cx="47625" cy="30163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61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7" y="13"/>
                  </a:cxn>
                  <a:cxn ang="0">
                    <a:pos x="53" y="16"/>
                  </a:cxn>
                  <a:cxn ang="0">
                    <a:pos x="36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7"/>
                  </a:cxn>
                  <a:cxn ang="0">
                    <a:pos x="9" y="37"/>
                  </a:cxn>
                  <a:cxn ang="0">
                    <a:pos x="9" y="37"/>
                  </a:cxn>
                  <a:cxn ang="0">
                    <a:pos x="4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4" y="34"/>
                  </a:cxn>
                  <a:cxn ang="0">
                    <a:pos x="9" y="37"/>
                  </a:cxn>
                  <a:cxn ang="0">
                    <a:pos x="9" y="37"/>
                  </a:cxn>
                  <a:cxn ang="0">
                    <a:pos x="13" y="37"/>
                  </a:cxn>
                  <a:cxn ang="0">
                    <a:pos x="18" y="36"/>
                  </a:cxn>
                  <a:cxn ang="0">
                    <a:pos x="36" y="26"/>
                  </a:cxn>
                  <a:cxn ang="0">
                    <a:pos x="53" y="16"/>
                  </a:cxn>
                  <a:cxn ang="0">
                    <a:pos x="53" y="16"/>
                  </a:cxn>
                  <a:cxn ang="0">
                    <a:pos x="57" y="13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61" y="5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61" h="37">
                    <a:moveTo>
                      <a:pt x="59" y="0"/>
                    </a:moveTo>
                    <a:lnTo>
                      <a:pt x="59" y="0"/>
                    </a:lnTo>
                    <a:lnTo>
                      <a:pt x="61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7" y="13"/>
                    </a:lnTo>
                    <a:lnTo>
                      <a:pt x="53" y="16"/>
                    </a:lnTo>
                    <a:lnTo>
                      <a:pt x="36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7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4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4"/>
                    </a:lnTo>
                    <a:lnTo>
                      <a:pt x="9" y="37"/>
                    </a:lnTo>
                    <a:lnTo>
                      <a:pt x="9" y="37"/>
                    </a:lnTo>
                    <a:lnTo>
                      <a:pt x="13" y="37"/>
                    </a:lnTo>
                    <a:lnTo>
                      <a:pt x="18" y="36"/>
                    </a:lnTo>
                    <a:lnTo>
                      <a:pt x="36" y="26"/>
                    </a:lnTo>
                    <a:lnTo>
                      <a:pt x="53" y="16"/>
                    </a:lnTo>
                    <a:lnTo>
                      <a:pt x="53" y="16"/>
                    </a:lnTo>
                    <a:lnTo>
                      <a:pt x="57" y="13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61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9" name="Freeform 3855"/>
              <p:cNvSpPr/>
              <p:nvPr/>
            </p:nvSpPr>
            <p:spPr bwMode="auto">
              <a:xfrm>
                <a:off x="2389188" y="2273300"/>
                <a:ext cx="47625" cy="30163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8" y="0"/>
                  </a:cxn>
                  <a:cxn ang="0">
                    <a:pos x="58" y="5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7" y="15"/>
                  </a:cxn>
                  <a:cxn ang="0">
                    <a:pos x="52" y="18"/>
                  </a:cxn>
                  <a:cxn ang="0">
                    <a:pos x="35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7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3" y="36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6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13" y="37"/>
                  </a:cxn>
                  <a:cxn ang="0">
                    <a:pos x="18" y="36"/>
                  </a:cxn>
                  <a:cxn ang="0">
                    <a:pos x="34" y="26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5" y="15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8" y="5"/>
                  </a:cxn>
                  <a:cxn ang="0">
                    <a:pos x="58" y="0"/>
                  </a:cxn>
                  <a:cxn ang="0">
                    <a:pos x="58" y="0"/>
                  </a:cxn>
                </a:cxnLst>
                <a:rect l="0" t="0" r="r" b="b"/>
                <a:pathLst>
                  <a:path w="58" h="37">
                    <a:moveTo>
                      <a:pt x="58" y="0"/>
                    </a:moveTo>
                    <a:lnTo>
                      <a:pt x="58" y="0"/>
                    </a:lnTo>
                    <a:lnTo>
                      <a:pt x="58" y="5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7" y="15"/>
                    </a:lnTo>
                    <a:lnTo>
                      <a:pt x="52" y="18"/>
                    </a:lnTo>
                    <a:lnTo>
                      <a:pt x="35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7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3" y="3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6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3" y="37"/>
                    </a:lnTo>
                    <a:lnTo>
                      <a:pt x="18" y="36"/>
                    </a:lnTo>
                    <a:lnTo>
                      <a:pt x="34" y="2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5" y="15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8" y="5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0" name="Freeform 3856"/>
              <p:cNvSpPr/>
              <p:nvPr/>
            </p:nvSpPr>
            <p:spPr bwMode="auto">
              <a:xfrm>
                <a:off x="2492375" y="2217738"/>
                <a:ext cx="47625" cy="30163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5" y="13"/>
                  </a:cxn>
                  <a:cxn ang="0">
                    <a:pos x="52" y="16"/>
                  </a:cxn>
                  <a:cxn ang="0">
                    <a:pos x="34" y="2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3" y="37"/>
                  </a:cxn>
                  <a:cxn ang="0">
                    <a:pos x="6" y="37"/>
                  </a:cxn>
                  <a:cxn ang="0">
                    <a:pos x="6" y="37"/>
                  </a:cxn>
                  <a:cxn ang="0">
                    <a:pos x="3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4"/>
                  </a:cxn>
                  <a:cxn ang="0">
                    <a:pos x="8" y="37"/>
                  </a:cxn>
                  <a:cxn ang="0">
                    <a:pos x="8" y="37"/>
                  </a:cxn>
                  <a:cxn ang="0">
                    <a:pos x="11" y="37"/>
                  </a:cxn>
                  <a:cxn ang="0">
                    <a:pos x="16" y="36"/>
                  </a:cxn>
                  <a:cxn ang="0">
                    <a:pos x="34" y="26"/>
                  </a:cxn>
                  <a:cxn ang="0">
                    <a:pos x="52" y="16"/>
                  </a:cxn>
                  <a:cxn ang="0">
                    <a:pos x="52" y="16"/>
                  </a:cxn>
                  <a:cxn ang="0">
                    <a:pos x="55" y="13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7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5" y="13"/>
                    </a:lnTo>
                    <a:lnTo>
                      <a:pt x="52" y="16"/>
                    </a:lnTo>
                    <a:lnTo>
                      <a:pt x="34" y="2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3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3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8" y="37"/>
                    </a:lnTo>
                    <a:lnTo>
                      <a:pt x="8" y="37"/>
                    </a:lnTo>
                    <a:lnTo>
                      <a:pt x="11" y="37"/>
                    </a:lnTo>
                    <a:lnTo>
                      <a:pt x="16" y="36"/>
                    </a:lnTo>
                    <a:lnTo>
                      <a:pt x="34" y="2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5" y="13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1" name="Freeform 3857"/>
              <p:cNvSpPr/>
              <p:nvPr/>
            </p:nvSpPr>
            <p:spPr bwMode="auto">
              <a:xfrm>
                <a:off x="2401888" y="2293938"/>
                <a:ext cx="58738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3" y="34"/>
                  </a:cxn>
                  <a:cxn ang="0">
                    <a:pos x="73" y="39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31" y="65"/>
                  </a:cxn>
                  <a:cxn ang="0">
                    <a:pos x="31" y="65"/>
                  </a:cxn>
                  <a:cxn ang="0">
                    <a:pos x="26" y="67"/>
                  </a:cxn>
                  <a:cxn ang="0">
                    <a:pos x="21" y="67"/>
                  </a:cxn>
                  <a:cxn ang="0">
                    <a:pos x="18" y="65"/>
                  </a:cxn>
                  <a:cxn ang="0">
                    <a:pos x="15" y="60"/>
                  </a:cxn>
                  <a:cxn ang="0">
                    <a:pos x="2" y="38"/>
                  </a:cxn>
                  <a:cxn ang="0">
                    <a:pos x="2" y="38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3" y="25"/>
                  </a:cxn>
                  <a:cxn ang="0">
                    <a:pos x="6" y="21"/>
                  </a:cxn>
                  <a:cxn ang="0">
                    <a:pos x="42" y="2"/>
                  </a:cxn>
                  <a:cxn ang="0">
                    <a:pos x="42" y="2"/>
                  </a:cxn>
                  <a:cxn ang="0">
                    <a:pos x="47" y="0"/>
                  </a:cxn>
                  <a:cxn ang="0">
                    <a:pos x="52" y="0"/>
                  </a:cxn>
                  <a:cxn ang="0">
                    <a:pos x="55" y="3"/>
                  </a:cxn>
                  <a:cxn ang="0">
                    <a:pos x="59" y="7"/>
                  </a:cxn>
                  <a:cxn ang="0">
                    <a:pos x="72" y="29"/>
                  </a:cxn>
                </a:cxnLst>
                <a:rect l="0" t="0" r="r" b="b"/>
                <a:pathLst>
                  <a:path w="73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3" y="34"/>
                    </a:lnTo>
                    <a:lnTo>
                      <a:pt x="73" y="39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31" y="65"/>
                    </a:lnTo>
                    <a:lnTo>
                      <a:pt x="31" y="65"/>
                    </a:lnTo>
                    <a:lnTo>
                      <a:pt x="26" y="67"/>
                    </a:lnTo>
                    <a:lnTo>
                      <a:pt x="21" y="67"/>
                    </a:lnTo>
                    <a:lnTo>
                      <a:pt x="18" y="65"/>
                    </a:lnTo>
                    <a:lnTo>
                      <a:pt x="15" y="60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3" y="25"/>
                    </a:lnTo>
                    <a:lnTo>
                      <a:pt x="6" y="21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7" y="0"/>
                    </a:lnTo>
                    <a:lnTo>
                      <a:pt x="52" y="0"/>
                    </a:lnTo>
                    <a:lnTo>
                      <a:pt x="55" y="3"/>
                    </a:lnTo>
                    <a:lnTo>
                      <a:pt x="59" y="7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2" name="Freeform 3858"/>
              <p:cNvSpPr/>
              <p:nvPr/>
            </p:nvSpPr>
            <p:spPr bwMode="auto">
              <a:xfrm>
                <a:off x="2430463" y="2220913"/>
                <a:ext cx="82550" cy="98425"/>
              </a:xfrm>
              <a:custGeom>
                <a:avLst/>
                <a:gdLst/>
                <a:ahLst/>
                <a:cxnLst>
                  <a:cxn ang="0">
                    <a:pos x="44" y="2"/>
                  </a:cxn>
                  <a:cxn ang="0">
                    <a:pos x="7" y="23"/>
                  </a:cxn>
                  <a:cxn ang="0">
                    <a:pos x="7" y="23"/>
                  </a:cxn>
                  <a:cxn ang="0">
                    <a:pos x="3" y="24"/>
                  </a:cxn>
                  <a:cxn ang="0">
                    <a:pos x="2" y="29"/>
                  </a:cxn>
                  <a:cxn ang="0">
                    <a:pos x="0" y="34"/>
                  </a:cxn>
                  <a:cxn ang="0">
                    <a:pos x="2" y="37"/>
                  </a:cxn>
                  <a:cxn ang="0">
                    <a:pos x="46" y="117"/>
                  </a:cxn>
                  <a:cxn ang="0">
                    <a:pos x="46" y="117"/>
                  </a:cxn>
                  <a:cxn ang="0">
                    <a:pos x="47" y="120"/>
                  </a:cxn>
                  <a:cxn ang="0">
                    <a:pos x="52" y="122"/>
                  </a:cxn>
                  <a:cxn ang="0">
                    <a:pos x="57" y="122"/>
                  </a:cxn>
                  <a:cxn ang="0">
                    <a:pos x="60" y="122"/>
                  </a:cxn>
                  <a:cxn ang="0">
                    <a:pos x="98" y="101"/>
                  </a:cxn>
                  <a:cxn ang="0">
                    <a:pos x="98" y="101"/>
                  </a:cxn>
                  <a:cxn ang="0">
                    <a:pos x="101" y="98"/>
                  </a:cxn>
                  <a:cxn ang="0">
                    <a:pos x="103" y="94"/>
                  </a:cxn>
                  <a:cxn ang="0">
                    <a:pos x="104" y="89"/>
                  </a:cxn>
                  <a:cxn ang="0">
                    <a:pos x="103" y="85"/>
                  </a:cxn>
                  <a:cxn ang="0">
                    <a:pos x="60" y="6"/>
                  </a:cxn>
                  <a:cxn ang="0">
                    <a:pos x="60" y="6"/>
                  </a:cxn>
                  <a:cxn ang="0">
                    <a:pos x="57" y="3"/>
                  </a:cxn>
                  <a:cxn ang="0">
                    <a:pos x="52" y="2"/>
                  </a:cxn>
                  <a:cxn ang="0">
                    <a:pos x="47" y="0"/>
                  </a:cxn>
                  <a:cxn ang="0">
                    <a:pos x="44" y="2"/>
                  </a:cxn>
                  <a:cxn ang="0">
                    <a:pos x="44" y="2"/>
                  </a:cxn>
                </a:cxnLst>
                <a:rect l="0" t="0" r="r" b="b"/>
                <a:pathLst>
                  <a:path w="104" h="122">
                    <a:moveTo>
                      <a:pt x="44" y="2"/>
                    </a:moveTo>
                    <a:lnTo>
                      <a:pt x="7" y="23"/>
                    </a:lnTo>
                    <a:lnTo>
                      <a:pt x="7" y="23"/>
                    </a:lnTo>
                    <a:lnTo>
                      <a:pt x="3" y="24"/>
                    </a:lnTo>
                    <a:lnTo>
                      <a:pt x="2" y="29"/>
                    </a:lnTo>
                    <a:lnTo>
                      <a:pt x="0" y="34"/>
                    </a:lnTo>
                    <a:lnTo>
                      <a:pt x="2" y="37"/>
                    </a:lnTo>
                    <a:lnTo>
                      <a:pt x="46" y="117"/>
                    </a:lnTo>
                    <a:lnTo>
                      <a:pt x="46" y="117"/>
                    </a:lnTo>
                    <a:lnTo>
                      <a:pt x="47" y="120"/>
                    </a:lnTo>
                    <a:lnTo>
                      <a:pt x="52" y="122"/>
                    </a:lnTo>
                    <a:lnTo>
                      <a:pt x="57" y="122"/>
                    </a:lnTo>
                    <a:lnTo>
                      <a:pt x="60" y="122"/>
                    </a:lnTo>
                    <a:lnTo>
                      <a:pt x="98" y="101"/>
                    </a:lnTo>
                    <a:lnTo>
                      <a:pt x="98" y="101"/>
                    </a:lnTo>
                    <a:lnTo>
                      <a:pt x="101" y="98"/>
                    </a:lnTo>
                    <a:lnTo>
                      <a:pt x="103" y="94"/>
                    </a:lnTo>
                    <a:lnTo>
                      <a:pt x="104" y="89"/>
                    </a:lnTo>
                    <a:lnTo>
                      <a:pt x="103" y="85"/>
                    </a:lnTo>
                    <a:lnTo>
                      <a:pt x="60" y="6"/>
                    </a:lnTo>
                    <a:lnTo>
                      <a:pt x="60" y="6"/>
                    </a:lnTo>
                    <a:lnTo>
                      <a:pt x="57" y="3"/>
                    </a:lnTo>
                    <a:lnTo>
                      <a:pt x="52" y="2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4" y="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3" name="Freeform 3859"/>
              <p:cNvSpPr/>
              <p:nvPr/>
            </p:nvSpPr>
            <p:spPr bwMode="auto">
              <a:xfrm>
                <a:off x="2465388" y="2289175"/>
                <a:ext cx="47625" cy="3016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32"/>
                  </a:cxn>
                  <a:cxn ang="0">
                    <a:pos x="1" y="35"/>
                  </a:cxn>
                  <a:cxn ang="0">
                    <a:pos x="6" y="37"/>
                  </a:cxn>
                  <a:cxn ang="0">
                    <a:pos x="6" y="37"/>
                  </a:cxn>
                  <a:cxn ang="0">
                    <a:pos x="11" y="37"/>
                  </a:cxn>
                  <a:cxn ang="0">
                    <a:pos x="16" y="35"/>
                  </a:cxn>
                  <a:cxn ang="0">
                    <a:pos x="34" y="26"/>
                  </a:cxn>
                  <a:cxn ang="0">
                    <a:pos x="50" y="16"/>
                  </a:cxn>
                  <a:cxn ang="0">
                    <a:pos x="50" y="16"/>
                  </a:cxn>
                  <a:cxn ang="0">
                    <a:pos x="55" y="14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58" y="4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8" y="4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55" y="14"/>
                  </a:cxn>
                  <a:cxn ang="0">
                    <a:pos x="50" y="17"/>
                  </a:cxn>
                  <a:cxn ang="0">
                    <a:pos x="34" y="27"/>
                  </a:cxn>
                  <a:cxn ang="0">
                    <a:pos x="16" y="35"/>
                  </a:cxn>
                  <a:cxn ang="0">
                    <a:pos x="16" y="35"/>
                  </a:cxn>
                  <a:cxn ang="0">
                    <a:pos x="11" y="37"/>
                  </a:cxn>
                  <a:cxn ang="0">
                    <a:pos x="6" y="37"/>
                  </a:cxn>
                  <a:cxn ang="0">
                    <a:pos x="6" y="37"/>
                  </a:cxn>
                  <a:cxn ang="0">
                    <a:pos x="1" y="35"/>
                  </a:cxn>
                  <a:cxn ang="0">
                    <a:pos x="0" y="32"/>
                  </a:cxn>
                  <a:cxn ang="0">
                    <a:pos x="0" y="32"/>
                  </a:cxn>
                </a:cxnLst>
                <a:rect l="0" t="0" r="r" b="b"/>
                <a:pathLst>
                  <a:path w="58" h="37">
                    <a:moveTo>
                      <a:pt x="0" y="32"/>
                    </a:moveTo>
                    <a:lnTo>
                      <a:pt x="0" y="32"/>
                    </a:lnTo>
                    <a:lnTo>
                      <a:pt x="1" y="35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11" y="37"/>
                    </a:lnTo>
                    <a:lnTo>
                      <a:pt x="16" y="35"/>
                    </a:lnTo>
                    <a:lnTo>
                      <a:pt x="34" y="2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5" y="14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8" y="4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8" y="4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5" y="14"/>
                    </a:lnTo>
                    <a:lnTo>
                      <a:pt x="50" y="17"/>
                    </a:lnTo>
                    <a:lnTo>
                      <a:pt x="34" y="27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1" y="37"/>
                    </a:lnTo>
                    <a:lnTo>
                      <a:pt x="6" y="37"/>
                    </a:lnTo>
                    <a:lnTo>
                      <a:pt x="6" y="37"/>
                    </a:lnTo>
                    <a:lnTo>
                      <a:pt x="1" y="35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4" name="Freeform 3860"/>
              <p:cNvSpPr/>
              <p:nvPr/>
            </p:nvSpPr>
            <p:spPr bwMode="auto">
              <a:xfrm>
                <a:off x="2506663" y="2238375"/>
                <a:ext cx="55563" cy="52388"/>
              </a:xfrm>
              <a:custGeom>
                <a:avLst/>
                <a:gdLst/>
                <a:ahLst/>
                <a:cxnLst>
                  <a:cxn ang="0">
                    <a:pos x="72" y="29"/>
                  </a:cxn>
                  <a:cxn ang="0">
                    <a:pos x="72" y="29"/>
                  </a:cxn>
                  <a:cxn ang="0">
                    <a:pos x="72" y="33"/>
                  </a:cxn>
                  <a:cxn ang="0">
                    <a:pos x="72" y="38"/>
                  </a:cxn>
                  <a:cxn ang="0">
                    <a:pos x="70" y="42"/>
                  </a:cxn>
                  <a:cxn ang="0">
                    <a:pos x="67" y="46"/>
                  </a:cxn>
                  <a:cxn ang="0">
                    <a:pos x="29" y="65"/>
                  </a:cxn>
                  <a:cxn ang="0">
                    <a:pos x="29" y="65"/>
                  </a:cxn>
                  <a:cxn ang="0">
                    <a:pos x="25" y="67"/>
                  </a:cxn>
                  <a:cxn ang="0">
                    <a:pos x="21" y="65"/>
                  </a:cxn>
                  <a:cxn ang="0">
                    <a:pos x="16" y="64"/>
                  </a:cxn>
                  <a:cxn ang="0">
                    <a:pos x="13" y="60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0" y="33"/>
                  </a:cxn>
                  <a:cxn ang="0">
                    <a:pos x="0" y="28"/>
                  </a:cxn>
                  <a:cxn ang="0">
                    <a:pos x="2" y="24"/>
                  </a:cxn>
                  <a:cxn ang="0">
                    <a:pos x="5" y="21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47" y="0"/>
                  </a:cxn>
                  <a:cxn ang="0">
                    <a:pos x="51" y="0"/>
                  </a:cxn>
                  <a:cxn ang="0">
                    <a:pos x="56" y="2"/>
                  </a:cxn>
                  <a:cxn ang="0">
                    <a:pos x="59" y="5"/>
                  </a:cxn>
                  <a:cxn ang="0">
                    <a:pos x="72" y="29"/>
                  </a:cxn>
                </a:cxnLst>
                <a:rect l="0" t="0" r="r" b="b"/>
                <a:pathLst>
                  <a:path w="72" h="67">
                    <a:moveTo>
                      <a:pt x="72" y="29"/>
                    </a:moveTo>
                    <a:lnTo>
                      <a:pt x="72" y="29"/>
                    </a:lnTo>
                    <a:lnTo>
                      <a:pt x="72" y="33"/>
                    </a:lnTo>
                    <a:lnTo>
                      <a:pt x="72" y="38"/>
                    </a:lnTo>
                    <a:lnTo>
                      <a:pt x="70" y="42"/>
                    </a:lnTo>
                    <a:lnTo>
                      <a:pt x="67" y="46"/>
                    </a:lnTo>
                    <a:lnTo>
                      <a:pt x="29" y="65"/>
                    </a:lnTo>
                    <a:lnTo>
                      <a:pt x="29" y="65"/>
                    </a:lnTo>
                    <a:lnTo>
                      <a:pt x="25" y="67"/>
                    </a:lnTo>
                    <a:lnTo>
                      <a:pt x="21" y="65"/>
                    </a:lnTo>
                    <a:lnTo>
                      <a:pt x="16" y="64"/>
                    </a:lnTo>
                    <a:lnTo>
                      <a:pt x="13" y="6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2" y="24"/>
                    </a:lnTo>
                    <a:lnTo>
                      <a:pt x="5" y="21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7" y="0"/>
                    </a:lnTo>
                    <a:lnTo>
                      <a:pt x="51" y="0"/>
                    </a:lnTo>
                    <a:lnTo>
                      <a:pt x="56" y="2"/>
                    </a:lnTo>
                    <a:lnTo>
                      <a:pt x="59" y="5"/>
                    </a:lnTo>
                    <a:lnTo>
                      <a:pt x="72" y="2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5" name="Freeform 3861"/>
              <p:cNvSpPr/>
              <p:nvPr/>
            </p:nvSpPr>
            <p:spPr bwMode="auto">
              <a:xfrm>
                <a:off x="2311400" y="2373313"/>
                <a:ext cx="46038" cy="28575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6" y="15"/>
                  </a:cxn>
                  <a:cxn ang="0">
                    <a:pos x="52" y="18"/>
                  </a:cxn>
                  <a:cxn ang="0">
                    <a:pos x="34" y="28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3" y="36"/>
                  </a:cxn>
                  <a:cxn ang="0">
                    <a:pos x="0" y="33"/>
                  </a:cxn>
                  <a:cxn ang="0">
                    <a:pos x="0" y="33"/>
                  </a:cxn>
                  <a:cxn ang="0">
                    <a:pos x="3" y="36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13" y="38"/>
                  </a:cxn>
                  <a:cxn ang="0">
                    <a:pos x="18" y="36"/>
                  </a:cxn>
                  <a:cxn ang="0">
                    <a:pos x="34" y="26"/>
                  </a:cxn>
                  <a:cxn ang="0">
                    <a:pos x="52" y="18"/>
                  </a:cxn>
                  <a:cxn ang="0">
                    <a:pos x="52" y="18"/>
                  </a:cxn>
                  <a:cxn ang="0">
                    <a:pos x="56" y="1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8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6" y="15"/>
                    </a:lnTo>
                    <a:lnTo>
                      <a:pt x="52" y="18"/>
                    </a:lnTo>
                    <a:lnTo>
                      <a:pt x="34" y="28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3" y="36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3" y="36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3" y="38"/>
                    </a:lnTo>
                    <a:lnTo>
                      <a:pt x="18" y="36"/>
                    </a:lnTo>
                    <a:lnTo>
                      <a:pt x="34" y="26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6" y="1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6" name="Freeform 3862"/>
              <p:cNvSpPr/>
              <p:nvPr/>
            </p:nvSpPr>
            <p:spPr bwMode="auto">
              <a:xfrm>
                <a:off x="2362200" y="2346325"/>
                <a:ext cx="47625" cy="28575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6" y="13"/>
                  </a:cxn>
                  <a:cxn ang="0">
                    <a:pos x="53" y="17"/>
                  </a:cxn>
                  <a:cxn ang="0">
                    <a:pos x="35" y="26"/>
                  </a:cxn>
                  <a:cxn ang="0">
                    <a:pos x="17" y="36"/>
                  </a:cxn>
                  <a:cxn ang="0">
                    <a:pos x="17" y="36"/>
                  </a:cxn>
                  <a:cxn ang="0">
                    <a:pos x="13" y="38"/>
                  </a:cxn>
                  <a:cxn ang="0">
                    <a:pos x="9" y="38"/>
                  </a:cxn>
                  <a:cxn ang="0">
                    <a:pos x="9" y="38"/>
                  </a:cxn>
                  <a:cxn ang="0">
                    <a:pos x="4" y="3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4" y="34"/>
                  </a:cxn>
                  <a:cxn ang="0">
                    <a:pos x="9" y="36"/>
                  </a:cxn>
                  <a:cxn ang="0">
                    <a:pos x="9" y="36"/>
                  </a:cxn>
                  <a:cxn ang="0">
                    <a:pos x="13" y="38"/>
                  </a:cxn>
                  <a:cxn ang="0">
                    <a:pos x="17" y="34"/>
                  </a:cxn>
                  <a:cxn ang="0">
                    <a:pos x="35" y="26"/>
                  </a:cxn>
                  <a:cxn ang="0">
                    <a:pos x="53" y="17"/>
                  </a:cxn>
                  <a:cxn ang="0">
                    <a:pos x="53" y="17"/>
                  </a:cxn>
                  <a:cxn ang="0">
                    <a:pos x="56" y="13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9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9" h="38">
                    <a:moveTo>
                      <a:pt x="57" y="0"/>
                    </a:moveTo>
                    <a:lnTo>
                      <a:pt x="57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6" y="13"/>
                    </a:lnTo>
                    <a:lnTo>
                      <a:pt x="53" y="17"/>
                    </a:lnTo>
                    <a:lnTo>
                      <a:pt x="35" y="2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13" y="38"/>
                    </a:lnTo>
                    <a:lnTo>
                      <a:pt x="9" y="38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4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13" y="38"/>
                    </a:lnTo>
                    <a:lnTo>
                      <a:pt x="17" y="34"/>
                    </a:lnTo>
                    <a:lnTo>
                      <a:pt x="35" y="26"/>
                    </a:lnTo>
                    <a:lnTo>
                      <a:pt x="53" y="17"/>
                    </a:lnTo>
                    <a:lnTo>
                      <a:pt x="53" y="17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7" name="Freeform 3863"/>
              <p:cNvSpPr/>
              <p:nvPr/>
            </p:nvSpPr>
            <p:spPr bwMode="auto">
              <a:xfrm>
                <a:off x="2414588" y="2317750"/>
                <a:ext cx="46038" cy="28575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7" y="0"/>
                  </a:cxn>
                  <a:cxn ang="0">
                    <a:pos x="58" y="5"/>
                  </a:cxn>
                  <a:cxn ang="0">
                    <a:pos x="58" y="10"/>
                  </a:cxn>
                  <a:cxn ang="0">
                    <a:pos x="58" y="10"/>
                  </a:cxn>
                  <a:cxn ang="0">
                    <a:pos x="55" y="15"/>
                  </a:cxn>
                  <a:cxn ang="0">
                    <a:pos x="52" y="17"/>
                  </a:cxn>
                  <a:cxn ang="0">
                    <a:pos x="34" y="26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1" y="38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3" y="36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6"/>
                  </a:cxn>
                  <a:cxn ang="0">
                    <a:pos x="6" y="38"/>
                  </a:cxn>
                  <a:cxn ang="0">
                    <a:pos x="6" y="38"/>
                  </a:cxn>
                  <a:cxn ang="0">
                    <a:pos x="11" y="38"/>
                  </a:cxn>
                  <a:cxn ang="0">
                    <a:pos x="16" y="36"/>
                  </a:cxn>
                  <a:cxn ang="0">
                    <a:pos x="34" y="26"/>
                  </a:cxn>
                  <a:cxn ang="0">
                    <a:pos x="50" y="17"/>
                  </a:cxn>
                  <a:cxn ang="0">
                    <a:pos x="50" y="17"/>
                  </a:cxn>
                  <a:cxn ang="0">
                    <a:pos x="55" y="13"/>
                  </a:cxn>
                  <a:cxn ang="0">
                    <a:pos x="57" y="10"/>
                  </a:cxn>
                  <a:cxn ang="0">
                    <a:pos x="57" y="10"/>
                  </a:cxn>
                  <a:cxn ang="0">
                    <a:pos x="58" y="5"/>
                  </a:cxn>
                  <a:cxn ang="0">
                    <a:pos x="57" y="0"/>
                  </a:cxn>
                  <a:cxn ang="0">
                    <a:pos x="57" y="0"/>
                  </a:cxn>
                </a:cxnLst>
                <a:rect l="0" t="0" r="r" b="b"/>
                <a:pathLst>
                  <a:path w="58" h="38">
                    <a:moveTo>
                      <a:pt x="57" y="0"/>
                    </a:moveTo>
                    <a:lnTo>
                      <a:pt x="57" y="0"/>
                    </a:lnTo>
                    <a:lnTo>
                      <a:pt x="58" y="5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5" y="15"/>
                    </a:lnTo>
                    <a:lnTo>
                      <a:pt x="52" y="17"/>
                    </a:lnTo>
                    <a:lnTo>
                      <a:pt x="34" y="26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1" y="38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3" y="36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6"/>
                    </a:lnTo>
                    <a:lnTo>
                      <a:pt x="6" y="38"/>
                    </a:lnTo>
                    <a:lnTo>
                      <a:pt x="6" y="38"/>
                    </a:lnTo>
                    <a:lnTo>
                      <a:pt x="11" y="38"/>
                    </a:lnTo>
                    <a:lnTo>
                      <a:pt x="16" y="36"/>
                    </a:lnTo>
                    <a:lnTo>
                      <a:pt x="34" y="26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5" y="13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8" y="5"/>
                    </a:lnTo>
                    <a:lnTo>
                      <a:pt x="57" y="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8" name="Freeform 3864"/>
              <p:cNvSpPr/>
              <p:nvPr/>
            </p:nvSpPr>
            <p:spPr bwMode="auto">
              <a:xfrm>
                <a:off x="2516188" y="2262188"/>
                <a:ext cx="46038" cy="28575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0"/>
                  </a:cxn>
                  <a:cxn ang="0">
                    <a:pos x="59" y="5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7" y="13"/>
                  </a:cxn>
                  <a:cxn ang="0">
                    <a:pos x="52" y="17"/>
                  </a:cxn>
                  <a:cxn ang="0">
                    <a:pos x="36" y="26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3" y="38"/>
                  </a:cxn>
                  <a:cxn ang="0">
                    <a:pos x="8" y="38"/>
                  </a:cxn>
                  <a:cxn ang="0">
                    <a:pos x="8" y="38"/>
                  </a:cxn>
                  <a:cxn ang="0">
                    <a:pos x="3" y="35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3" y="35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3" y="36"/>
                  </a:cxn>
                  <a:cxn ang="0">
                    <a:pos x="18" y="35"/>
                  </a:cxn>
                  <a:cxn ang="0">
                    <a:pos x="34" y="26"/>
                  </a:cxn>
                  <a:cxn ang="0">
                    <a:pos x="52" y="17"/>
                  </a:cxn>
                  <a:cxn ang="0">
                    <a:pos x="52" y="17"/>
                  </a:cxn>
                  <a:cxn ang="0">
                    <a:pos x="56" y="13"/>
                  </a:cxn>
                  <a:cxn ang="0">
                    <a:pos x="59" y="10"/>
                  </a:cxn>
                  <a:cxn ang="0">
                    <a:pos x="59" y="10"/>
                  </a:cxn>
                  <a:cxn ang="0">
                    <a:pos x="59" y="5"/>
                  </a:cxn>
                  <a:cxn ang="0">
                    <a:pos x="59" y="0"/>
                  </a:cxn>
                  <a:cxn ang="0">
                    <a:pos x="59" y="0"/>
                  </a:cxn>
                </a:cxnLst>
                <a:rect l="0" t="0" r="r" b="b"/>
                <a:pathLst>
                  <a:path w="59" h="38">
                    <a:moveTo>
                      <a:pt x="59" y="0"/>
                    </a:moveTo>
                    <a:lnTo>
                      <a:pt x="59" y="0"/>
                    </a:lnTo>
                    <a:lnTo>
                      <a:pt x="59" y="5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7" y="13"/>
                    </a:lnTo>
                    <a:lnTo>
                      <a:pt x="52" y="17"/>
                    </a:lnTo>
                    <a:lnTo>
                      <a:pt x="36" y="2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3" y="38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3" y="35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3" y="35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3" y="36"/>
                    </a:lnTo>
                    <a:lnTo>
                      <a:pt x="18" y="35"/>
                    </a:lnTo>
                    <a:lnTo>
                      <a:pt x="34" y="26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5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51515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pic>
            <p:nvPicPr>
              <p:cNvPr id="279" name="Picture 3865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354263" y="1984375"/>
                <a:ext cx="77788" cy="57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0" name="Freeform 3866"/>
              <p:cNvSpPr>
                <a:spLocks noEditPoints="1"/>
              </p:cNvSpPr>
              <p:nvPr/>
            </p:nvSpPr>
            <p:spPr bwMode="auto">
              <a:xfrm>
                <a:off x="2360613" y="1989138"/>
                <a:ext cx="68263" cy="47625"/>
              </a:xfrm>
              <a:custGeom>
                <a:avLst/>
                <a:gdLst/>
                <a:ahLst/>
                <a:cxnLst>
                  <a:cxn ang="0">
                    <a:pos x="86" y="19"/>
                  </a:cxn>
                  <a:cxn ang="0">
                    <a:pos x="12" y="60"/>
                  </a:cxn>
                  <a:cxn ang="0">
                    <a:pos x="0" y="40"/>
                  </a:cxn>
                  <a:cxn ang="0">
                    <a:pos x="75" y="0"/>
                  </a:cxn>
                  <a:cxn ang="0">
                    <a:pos x="86" y="19"/>
                  </a:cxn>
                  <a:cxn ang="0">
                    <a:pos x="12" y="60"/>
                  </a:cxn>
                  <a:cxn ang="0">
                    <a:pos x="85" y="19"/>
                  </a:cxn>
                  <a:cxn ang="0">
                    <a:pos x="75" y="1"/>
                  </a:cxn>
                  <a:cxn ang="0">
                    <a:pos x="2" y="42"/>
                  </a:cxn>
                  <a:cxn ang="0">
                    <a:pos x="12" y="60"/>
                  </a:cxn>
                </a:cxnLst>
                <a:rect l="0" t="0" r="r" b="b"/>
                <a:pathLst>
                  <a:path w="86" h="60">
                    <a:moveTo>
                      <a:pt x="86" y="19"/>
                    </a:moveTo>
                    <a:lnTo>
                      <a:pt x="12" y="60"/>
                    </a:lnTo>
                    <a:lnTo>
                      <a:pt x="0" y="40"/>
                    </a:lnTo>
                    <a:lnTo>
                      <a:pt x="75" y="0"/>
                    </a:lnTo>
                    <a:lnTo>
                      <a:pt x="86" y="19"/>
                    </a:lnTo>
                    <a:close/>
                    <a:moveTo>
                      <a:pt x="12" y="60"/>
                    </a:moveTo>
                    <a:lnTo>
                      <a:pt x="85" y="19"/>
                    </a:lnTo>
                    <a:lnTo>
                      <a:pt x="75" y="1"/>
                    </a:lnTo>
                    <a:lnTo>
                      <a:pt x="2" y="42"/>
                    </a:lnTo>
                    <a:lnTo>
                      <a:pt x="12" y="60"/>
                    </a:lnTo>
                    <a:close/>
                  </a:path>
                </a:pathLst>
              </a:custGeom>
              <a:solidFill>
                <a:srgbClr val="523D2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1" name="Freeform 3867"/>
              <p:cNvSpPr/>
              <p:nvPr/>
            </p:nvSpPr>
            <p:spPr bwMode="auto">
              <a:xfrm>
                <a:off x="2374900" y="2012950"/>
                <a:ext cx="7938" cy="15875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9" y="1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9" y="19"/>
                  </a:cxn>
                </a:cxnLst>
                <a:rect l="0" t="0" r="r" b="b"/>
                <a:pathLst>
                  <a:path w="9" h="19">
                    <a:moveTo>
                      <a:pt x="9" y="19"/>
                    </a:moveTo>
                    <a:lnTo>
                      <a:pt x="9" y="1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19"/>
                    </a:lnTo>
                    <a:close/>
                  </a:path>
                </a:pathLst>
              </a:custGeom>
              <a:solidFill>
                <a:srgbClr val="523D2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2" name="Freeform 3868"/>
              <p:cNvSpPr/>
              <p:nvPr/>
            </p:nvSpPr>
            <p:spPr bwMode="auto">
              <a:xfrm>
                <a:off x="2390775" y="2005013"/>
                <a:ext cx="7938" cy="15875"/>
              </a:xfrm>
              <a:custGeom>
                <a:avLst/>
                <a:gdLst/>
                <a:ahLst/>
                <a:cxnLst>
                  <a:cxn ang="0">
                    <a:pos x="10" y="19"/>
                  </a:cxn>
                  <a:cxn ang="0">
                    <a:pos x="10" y="1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0" y="19"/>
                  </a:cxn>
                </a:cxnLst>
                <a:rect l="0" t="0" r="r" b="b"/>
                <a:pathLst>
                  <a:path w="10" h="19">
                    <a:moveTo>
                      <a:pt x="10" y="19"/>
                    </a:moveTo>
                    <a:lnTo>
                      <a:pt x="10" y="1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523D2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3" name="Freeform 3869"/>
              <p:cNvSpPr/>
              <p:nvPr/>
            </p:nvSpPr>
            <p:spPr bwMode="auto">
              <a:xfrm>
                <a:off x="2405063" y="1998663"/>
                <a:ext cx="9525" cy="1428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0" y="1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2" y="18"/>
                  </a:cxn>
                </a:cxnLst>
                <a:rect l="0" t="0" r="r" b="b"/>
                <a:pathLst>
                  <a:path w="12" h="18">
                    <a:moveTo>
                      <a:pt x="12" y="18"/>
                    </a:moveTo>
                    <a:lnTo>
                      <a:pt x="10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18"/>
                    </a:lnTo>
                    <a:close/>
                  </a:path>
                </a:pathLst>
              </a:custGeom>
              <a:solidFill>
                <a:srgbClr val="523D26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31470" y="265595"/>
            <a:ext cx="283845" cy="259715"/>
            <a:chOff x="3050307" y="3939558"/>
            <a:chExt cx="315129" cy="288032"/>
          </a:xfrm>
          <a:solidFill>
            <a:srgbClr val="826C4A"/>
          </a:solidFill>
        </p:grpSpPr>
        <p:sp>
          <p:nvSpPr>
            <p:cNvPr id="7" name="燕尾形 6"/>
            <p:cNvSpPr/>
            <p:nvPr/>
          </p:nvSpPr>
          <p:spPr>
            <a:xfrm>
              <a:off x="3050307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85588" y="3939558"/>
              <a:ext cx="179848" cy="288032"/>
            </a:xfrm>
            <a:prstGeom prst="chevron">
              <a:avLst>
                <a:gd name="adj" fmla="val 57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advTm="2067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ldLvl="0" animBg="1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1"/>
          <p:cNvSpPr txBox="1"/>
          <p:nvPr/>
        </p:nvSpPr>
        <p:spPr>
          <a:xfrm>
            <a:off x="4679564" y="1624918"/>
            <a:ext cx="955040" cy="193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9900" b="1">
                <a:solidFill>
                  <a:srgbClr val="5FCACB"/>
                </a:solidFill>
              </a:defRPr>
            </a:lvl1pPr>
          </a:lstStyle>
          <a:p>
            <a:r>
              <a:rPr lang="en-US" altLang="zh-CN" sz="12000" dirty="0">
                <a:solidFill>
                  <a:srgbClr val="6582A6"/>
                </a:solidFill>
              </a:rPr>
              <a:t>3</a:t>
            </a:r>
          </a:p>
        </p:txBody>
      </p:sp>
      <p:sp>
        <p:nvSpPr>
          <p:cNvPr id="6" name="文本框 78"/>
          <p:cNvSpPr txBox="1"/>
          <p:nvPr/>
        </p:nvSpPr>
        <p:spPr>
          <a:xfrm>
            <a:off x="4230553" y="3747232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5841C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7200" dirty="0">
                <a:solidFill>
                  <a:srgbClr val="6582A6"/>
                </a:solidFill>
              </a:rPr>
              <a:t>发展壮大</a:t>
            </a:r>
          </a:p>
        </p:txBody>
      </p:sp>
      <p:sp>
        <p:nvSpPr>
          <p:cNvPr id="7" name="文本框 46"/>
          <p:cNvSpPr txBox="1"/>
          <p:nvPr/>
        </p:nvSpPr>
        <p:spPr>
          <a:xfrm>
            <a:off x="5531403" y="2526653"/>
            <a:ext cx="21250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826C4A"/>
                </a:solidFill>
              </a:rPr>
              <a:t>Part one</a:t>
            </a:r>
          </a:p>
        </p:txBody>
      </p:sp>
      <p:grpSp>
        <p:nvGrpSpPr>
          <p:cNvPr id="8" name="组合 7"/>
          <p:cNvGrpSpPr/>
          <p:nvPr/>
        </p:nvGrpSpPr>
        <p:grpSpPr>
          <a:xfrm rot="2484086">
            <a:off x="3923329" y="3309854"/>
            <a:ext cx="406107" cy="1155987"/>
            <a:chOff x="4454660" y="3810474"/>
            <a:chExt cx="406107" cy="1155987"/>
          </a:xfrm>
        </p:grpSpPr>
        <p:sp>
          <p:nvSpPr>
            <p:cNvPr id="9" name="Freeform 16"/>
            <p:cNvSpPr/>
            <p:nvPr/>
          </p:nvSpPr>
          <p:spPr bwMode="auto">
            <a:xfrm flipV="1">
              <a:off x="4459674" y="3810474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 rot="15296182">
              <a:off x="4522923" y="4261161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 rot="7160246">
              <a:off x="4384500" y="4490194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3396910" flipV="1">
            <a:off x="7795736" y="4320800"/>
            <a:ext cx="406107" cy="1155987"/>
            <a:chOff x="11762339" y="3746221"/>
            <a:chExt cx="406107" cy="1155987"/>
          </a:xfrm>
        </p:grpSpPr>
        <p:sp>
          <p:nvSpPr>
            <p:cNvPr id="13" name="Freeform 16"/>
            <p:cNvSpPr/>
            <p:nvPr/>
          </p:nvSpPr>
          <p:spPr bwMode="auto">
            <a:xfrm flipV="1">
              <a:off x="11767353" y="3746221"/>
              <a:ext cx="396080" cy="564858"/>
            </a:xfrm>
            <a:custGeom>
              <a:avLst/>
              <a:gdLst>
                <a:gd name="T0" fmla="*/ 284 w 758"/>
                <a:gd name="T1" fmla="*/ 1081 h 1081"/>
                <a:gd name="T2" fmla="*/ 758 w 758"/>
                <a:gd name="T3" fmla="*/ 0 h 1081"/>
                <a:gd name="T4" fmla="*/ 0 w 758"/>
                <a:gd name="T5" fmla="*/ 288 h 1081"/>
                <a:gd name="T6" fmla="*/ 284 w 758"/>
                <a:gd name="T7" fmla="*/ 1081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8" h="1081">
                  <a:moveTo>
                    <a:pt x="284" y="1081"/>
                  </a:moveTo>
                  <a:lnTo>
                    <a:pt x="758" y="0"/>
                  </a:lnTo>
                  <a:lnTo>
                    <a:pt x="0" y="288"/>
                  </a:lnTo>
                  <a:lnTo>
                    <a:pt x="284" y="1081"/>
                  </a:lnTo>
                  <a:close/>
                </a:path>
              </a:pathLst>
            </a:custGeom>
            <a:solidFill>
              <a:srgbClr val="826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 rot="15296182">
              <a:off x="11830602" y="4196908"/>
              <a:ext cx="275725" cy="329602"/>
            </a:xfrm>
            <a:custGeom>
              <a:avLst/>
              <a:gdLst>
                <a:gd name="T0" fmla="*/ 0 w 261"/>
                <a:gd name="T1" fmla="*/ 0 h 312"/>
                <a:gd name="T2" fmla="*/ 119 w 261"/>
                <a:gd name="T3" fmla="*/ 312 h 312"/>
                <a:gd name="T4" fmla="*/ 119 w 261"/>
                <a:gd name="T5" fmla="*/ 312 h 312"/>
                <a:gd name="T6" fmla="*/ 261 w 261"/>
                <a:gd name="T7" fmla="*/ 0 h 312"/>
                <a:gd name="T8" fmla="*/ 0 w 261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312">
                  <a:moveTo>
                    <a:pt x="0" y="0"/>
                  </a:moveTo>
                  <a:lnTo>
                    <a:pt x="119" y="312"/>
                  </a:lnTo>
                  <a:lnTo>
                    <a:pt x="119" y="312"/>
                  </a:lnTo>
                  <a:lnTo>
                    <a:pt x="2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8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 rot="7160246">
              <a:off x="11692179" y="4425941"/>
              <a:ext cx="546427" cy="406107"/>
            </a:xfrm>
            <a:custGeom>
              <a:avLst/>
              <a:gdLst>
                <a:gd name="T0" fmla="*/ 782 w 1067"/>
                <a:gd name="T1" fmla="*/ 0 h 793"/>
                <a:gd name="T2" fmla="*/ 0 w 1067"/>
                <a:gd name="T3" fmla="*/ 288 h 793"/>
                <a:gd name="T4" fmla="*/ 1067 w 1067"/>
                <a:gd name="T5" fmla="*/ 793 h 793"/>
                <a:gd name="T6" fmla="*/ 782 w 106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7" h="793">
                  <a:moveTo>
                    <a:pt x="782" y="0"/>
                  </a:moveTo>
                  <a:lnTo>
                    <a:pt x="0" y="288"/>
                  </a:lnTo>
                  <a:lnTo>
                    <a:pt x="1067" y="793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C72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805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ENTRY"/>
  <p:tag name="ID" val="54713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NUMBER"/>
  <p:tag name="ID" val="547136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NUMBER"/>
  <p:tag name="ID" val="547136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ENTRY"/>
  <p:tag name="ID" val="547136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ENTRY"/>
  <p:tag name="ID" val="547136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ENTRY"/>
  <p:tag name="ID" val="547136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OTHERS"/>
  <p:tag name="ID" val="5471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OTHERS"/>
  <p:tag name="ID" val="5471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OTHERS"/>
  <p:tag name="ID" val="547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NUMBER"/>
  <p:tag name="ID" val="547136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622070742"/>
  <p:tag name="MH_LIBRARY" val="CONTENTS"/>
  <p:tag name="MH_TYPE" val="NUMBER"/>
  <p:tag name="ID" val="547136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997</Words>
  <Application>Microsoft Office PowerPoint</Application>
  <PresentationFormat>宽屏</PresentationFormat>
  <Paragraphs>112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 Jeffrey</cp:lastModifiedBy>
  <cp:revision>25</cp:revision>
  <dcterms:created xsi:type="dcterms:W3CDTF">2017-03-24T03:41:00Z</dcterms:created>
  <dcterms:modified xsi:type="dcterms:W3CDTF">2020-11-25T02:06:30Z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