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5349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28 Título"/>
          <p:cNvSpPr>
            <a:spLocks noGrp="1"/>
          </p:cNvSpPr>
          <p:nvPr>
            <p:ph type="ctrTitle"/>
          </p:nvPr>
        </p:nvSpPr>
        <p:spPr>
          <a:xfrm>
            <a:off x="381000" y="4853411"/>
            <a:ext cx="8458200" cy="1222375"/>
          </a:xfrm>
        </p:spPr>
        <p:txBody>
          <a:bodyPr anchor="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381000" y="3886200"/>
            <a:ext cx="8458200" cy="914400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tx2">
                    <a:shade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16" name="15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2" name="1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5" name="1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858000" y="549276"/>
            <a:ext cx="1828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549276"/>
            <a:ext cx="6248400" cy="5851525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2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7" name="26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581400" y="76200"/>
            <a:ext cx="2895600" cy="288925"/>
          </a:xfrm>
        </p:spPr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3952"/>
            <a:ext cx="758952" cy="246888"/>
          </a:xfrm>
        </p:spPr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3444902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5 Marcador de texto"/>
          <p:cNvSpPr>
            <a:spLocks noGrp="1"/>
          </p:cNvSpPr>
          <p:nvPr>
            <p:ph type="body" idx="1"/>
          </p:nvPr>
        </p:nvSpPr>
        <p:spPr>
          <a:xfrm>
            <a:off x="381000" y="1676400"/>
            <a:ext cx="8458200" cy="1219200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2">
                    <a:shade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9" name="18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11" name="1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16" name="1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8" name="7 Título"/>
          <p:cNvSpPr>
            <a:spLocks noGrp="1"/>
          </p:cNvSpPr>
          <p:nvPr>
            <p:ph type="title"/>
          </p:nvPr>
        </p:nvSpPr>
        <p:spPr>
          <a:xfrm>
            <a:off x="180475" y="2947085"/>
            <a:ext cx="8686800" cy="1184825"/>
          </a:xfrm>
        </p:spPr>
        <p:txBody>
          <a:bodyPr rtlCol="0" anchor="t"/>
          <a:lstStyle>
            <a:lvl1pPr algn="r"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1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04800" y="1600200"/>
            <a:ext cx="4191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3" name="12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434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1" name="20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10" name="9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28 Título"/>
          <p:cNvSpPr>
            <a:spLocks noGrp="1"/>
          </p:cNvSpPr>
          <p:nvPr>
            <p:ph type="title"/>
          </p:nvPr>
        </p:nvSpPr>
        <p:spPr>
          <a:xfrm>
            <a:off x="304800" y="5410200"/>
            <a:ext cx="8610600" cy="8826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281444" y="666750"/>
            <a:ext cx="4290556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5" name="24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666750"/>
            <a:ext cx="4292241" cy="639762"/>
          </a:xfrm>
        </p:spPr>
        <p:txBody>
          <a:bodyPr anchor="ctr"/>
          <a:lstStyle>
            <a:lvl1pPr marL="0" indent="0">
              <a:buNone/>
              <a:defRPr sz="1800" b="0" cap="all" baseline="0">
                <a:solidFill>
                  <a:schemeClr val="accent1">
                    <a:shade val="50000"/>
                  </a:schemeClr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281444" y="1316037"/>
            <a:ext cx="429055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8" name="27 Marcador de contenido"/>
          <p:cNvSpPr>
            <a:spLocks noGrp="1"/>
          </p:cNvSpPr>
          <p:nvPr>
            <p:ph sz="quarter" idx="4"/>
          </p:nvPr>
        </p:nvSpPr>
        <p:spPr>
          <a:xfrm>
            <a:off x="4648730" y="1316037"/>
            <a:ext cx="4288536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29600" y="6477000"/>
            <a:ext cx="762000" cy="246888"/>
          </a:xfrm>
        </p:spPr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11" name="10 Conector recto"/>
          <p:cNvSpPr>
            <a:spLocks noChangeShapeType="1"/>
          </p:cNvSpPr>
          <p:nvPr/>
        </p:nvSpPr>
        <p:spPr bwMode="auto">
          <a:xfrm>
            <a:off x="514350" y="6019800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29 Título"/>
          <p:cNvSpPr>
            <a:spLocks noGrp="1"/>
          </p:cNvSpPr>
          <p:nvPr>
            <p:ph type="title"/>
          </p:nvPr>
        </p:nvSpPr>
        <p:spPr>
          <a:xfrm>
            <a:off x="301752" y="457200"/>
            <a:ext cx="8686800" cy="841248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2" name="1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21" name="20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24" name="2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514350" y="5849117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Título"/>
          <p:cNvSpPr>
            <a:spLocks noGrp="1"/>
          </p:cNvSpPr>
          <p:nvPr>
            <p:ph type="title"/>
          </p:nvPr>
        </p:nvSpPr>
        <p:spPr>
          <a:xfrm>
            <a:off x="457200" y="5486400"/>
            <a:ext cx="8458200" cy="520700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idx="2"/>
          </p:nvPr>
        </p:nvSpPr>
        <p:spPr>
          <a:xfrm>
            <a:off x="457200" y="609600"/>
            <a:ext cx="3008313" cy="4800600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4" name="13 Marcador de contenido"/>
          <p:cNvSpPr>
            <a:spLocks noGrp="1"/>
          </p:cNvSpPr>
          <p:nvPr>
            <p:ph sz="half" idx="1"/>
          </p:nvPr>
        </p:nvSpPr>
        <p:spPr>
          <a:xfrm>
            <a:off x="3575050" y="609600"/>
            <a:ext cx="5340350" cy="4800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29" name="2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12 Marcador de posición de imagen"/>
          <p:cNvSpPr>
            <a:spLocks noGrp="1"/>
          </p:cNvSpPr>
          <p:nvPr>
            <p:ph type="pic" idx="1"/>
          </p:nvPr>
        </p:nvSpPr>
        <p:spPr>
          <a:xfrm>
            <a:off x="3505200" y="616634"/>
            <a:ext cx="5029200" cy="3657600"/>
          </a:xfrm>
          <a:solidFill>
            <a:schemeClr val="bg1"/>
          </a:solidFill>
          <a:ln w="6350">
            <a:solidFill>
              <a:schemeClr val="accent1"/>
            </a:solidFill>
          </a:ln>
          <a:effectLst>
            <a:reflection blurRad="1000" stA="49000" endA="500" endPos="10000" dist="900" dir="5400000" sy="-90000" algn="bl" rotWithShape="0"/>
          </a:effectLst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1" name="30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17" name="16 Título"/>
          <p:cNvSpPr>
            <a:spLocks noGrp="1"/>
          </p:cNvSpPr>
          <p:nvPr>
            <p:ph type="title"/>
          </p:nvPr>
        </p:nvSpPr>
        <p:spPr>
          <a:xfrm>
            <a:off x="381000" y="4993760"/>
            <a:ext cx="5867400" cy="522288"/>
          </a:xfrm>
        </p:spPr>
        <p:txBody>
          <a:bodyPr anchor="ctr"/>
          <a:lstStyle>
            <a:lvl1pPr algn="l">
              <a:buNone/>
              <a:defRPr sz="2000" b="1"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26" name="25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5533218"/>
            <a:ext cx="5867400" cy="768350"/>
          </a:xfrm>
        </p:spPr>
        <p:txBody>
          <a:bodyPr lIns="109728" tIns="0"/>
          <a:lstStyle>
            <a:lvl1pPr marL="0" indent="0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7 Marcador de texto"/>
          <p:cNvSpPr>
            <a:spLocks noGrp="1"/>
          </p:cNvSpPr>
          <p:nvPr>
            <p:ph type="body" idx="1"/>
          </p:nvPr>
        </p:nvSpPr>
        <p:spPr>
          <a:xfrm>
            <a:off x="304800" y="1554162"/>
            <a:ext cx="86868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1" name="10 Marcador de fecha"/>
          <p:cNvSpPr>
            <a:spLocks noGrp="1"/>
          </p:cNvSpPr>
          <p:nvPr>
            <p:ph type="dt" sz="half" idx="2"/>
          </p:nvPr>
        </p:nvSpPr>
        <p:spPr>
          <a:xfrm>
            <a:off x="6477000" y="76200"/>
            <a:ext cx="2514600" cy="2889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41D225BE-B6A0-4DB0-9304-A5D79925F74C}" type="datetimeFigureOut">
              <a:rPr lang="es-AR" smtClean="0"/>
              <a:t>01/07/2024</a:t>
            </a:fld>
            <a:endParaRPr lang="es-AR"/>
          </a:p>
        </p:txBody>
      </p:sp>
      <p:sp>
        <p:nvSpPr>
          <p:cNvPr id="28" name="27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76200"/>
            <a:ext cx="3352800" cy="2889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229600" y="6477000"/>
            <a:ext cx="762000" cy="24447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200">
                <a:solidFill>
                  <a:schemeClr val="accent1">
                    <a:shade val="75000"/>
                  </a:schemeClr>
                </a:solidFill>
              </a:defRPr>
            </a:lvl1pPr>
          </a:lstStyle>
          <a:p>
            <a:fld id="{743604A0-9A83-4977-A4D6-6F871542734A}" type="slidenum">
              <a:rPr lang="es-AR" smtClean="0"/>
              <a:t>‹Nº›</a:t>
            </a:fld>
            <a:endParaRPr lang="es-AR"/>
          </a:p>
        </p:txBody>
      </p:sp>
      <p:sp>
        <p:nvSpPr>
          <p:cNvPr id="10" name="9 Marcador de título"/>
          <p:cNvSpPr>
            <a:spLocks noGrp="1"/>
          </p:cNvSpPr>
          <p:nvPr>
            <p:ph type="title"/>
          </p:nvPr>
        </p:nvSpPr>
        <p:spPr>
          <a:xfrm>
            <a:off x="304800" y="457200"/>
            <a:ext cx="8686800" cy="8382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514350" y="1050898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11 Conector recto"/>
          <p:cNvSpPr>
            <a:spLocks noChangeShapeType="1"/>
          </p:cNvSpPr>
          <p:nvPr/>
        </p:nvSpPr>
        <p:spPr bwMode="auto">
          <a:xfrm>
            <a:off x="514350" y="1057986"/>
            <a:ext cx="8629650" cy="2381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0">
                  <a:schemeClr val="accent1">
                    <a:alpha val="0"/>
                  </a:schemeClr>
                </a:gs>
                <a:gs pos="17000">
                  <a:schemeClr val="accent1"/>
                </a:gs>
                <a:gs pos="100000">
                  <a:schemeClr val="accent1"/>
                </a:gs>
              </a:gsLst>
              <a:lin ang="0" scaled="1"/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kern="1200" cap="all" baseline="0">
          <a:solidFill>
            <a:schemeClr val="tx2"/>
          </a:solidFill>
          <a:effectLst>
            <a:reflection blurRad="12700" stA="48000" endA="300" endPos="55000" dir="5400000" sy="-90000" algn="bl" rotWithShape="0"/>
          </a:effectLst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"/>
        <a:defRPr kumimoji="0" sz="32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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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1"/>
        </a:buClr>
        <a:buSzPct val="70000"/>
        <a:buFont typeface="Wingdings 2"/>
        <a:buChar char="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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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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"/>
        <a:defRPr kumimoji="0"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lr>
          <a:schemeClr val="accent1"/>
        </a:buClr>
        <a:buSzPct val="60000"/>
        <a:buFont typeface="Wingdings 2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251520" y="2276872"/>
            <a:ext cx="8458200" cy="1222375"/>
          </a:xfrm>
        </p:spPr>
        <p:txBody>
          <a:bodyPr/>
          <a:lstStyle/>
          <a:p>
            <a:r>
              <a:rPr lang="es-AR" b="1" dirty="0"/>
              <a:t>UNAB - Programación Avanzada. Trabajo Integrador Final</a:t>
            </a:r>
            <a:endParaRPr lang="es-AR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395536" y="5517232"/>
            <a:ext cx="8458200" cy="914400"/>
          </a:xfrm>
        </p:spPr>
        <p:txBody>
          <a:bodyPr>
            <a:noAutofit/>
          </a:bodyPr>
          <a:lstStyle/>
          <a:p>
            <a:pPr>
              <a:spcBef>
                <a:spcPct val="0"/>
              </a:spcBef>
            </a:pPr>
            <a:r>
              <a:rPr lang="es-AR" sz="3600" b="1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Docente: </a:t>
            </a:r>
          </a:p>
          <a:p>
            <a:pPr>
              <a:spcBef>
                <a:spcPct val="0"/>
              </a:spcBef>
            </a:pPr>
            <a:r>
              <a:rPr lang="es-AR" sz="3600" b="1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Lic. Felipe Morales</a:t>
            </a:r>
          </a:p>
        </p:txBody>
      </p:sp>
      <p:pic>
        <p:nvPicPr>
          <p:cNvPr id="5" name="4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16595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Algunas Aplicaciones que se Pueden Desarrollar con Click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554162"/>
            <a:ext cx="8524056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AR" dirty="0" smtClean="0"/>
              <a:t>1. Gestor de Tareas</a:t>
            </a:r>
          </a:p>
          <a:p>
            <a:r>
              <a:rPr lang="es-AR" dirty="0" smtClean="0"/>
              <a:t>Un gestor de tareas es una herramienta que permite a los usuarios crear, ver, actualizar y eliminar tareas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Añadir nuevas tareas.</a:t>
            </a:r>
          </a:p>
          <a:p>
            <a:pPr marL="0" indent="0">
              <a:buNone/>
            </a:pPr>
            <a:r>
              <a:rPr lang="es-AR" dirty="0" smtClean="0"/>
              <a:t>	Listar todas las tareas.</a:t>
            </a:r>
          </a:p>
          <a:p>
            <a:pPr marL="0" indent="0">
              <a:buNone/>
            </a:pPr>
            <a:r>
              <a:rPr lang="es-AR" dirty="0" smtClean="0"/>
              <a:t>	Marcar tareas como completadas.</a:t>
            </a:r>
          </a:p>
          <a:p>
            <a:pPr marL="0" indent="0">
              <a:buNone/>
            </a:pPr>
            <a:r>
              <a:rPr lang="es-AR" dirty="0" smtClean="0"/>
              <a:t>	Eliminar tareas.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033635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611560" y="1196752"/>
            <a:ext cx="8280920" cy="5184576"/>
          </a:xfrm>
          <a:prstGeom prst="rect">
            <a:avLst/>
          </a:prstGeom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5039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467544" y="1124745"/>
            <a:ext cx="8424936" cy="5256583"/>
          </a:xfrm>
          <a:prstGeom prst="rect">
            <a:avLst/>
          </a:prstGeom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9176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51520" y="1053448"/>
            <a:ext cx="8712968" cy="60486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2. Gestor de Archivos</a:t>
            </a:r>
          </a:p>
          <a:p>
            <a:r>
              <a:rPr lang="es-AR" dirty="0" smtClean="0"/>
              <a:t>Un gestor de archivos permite a los usuarios realizar operaciones básicas en archivos y directorios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Crear archivos y directorios.</a:t>
            </a:r>
          </a:p>
          <a:p>
            <a:pPr marL="0" indent="0">
              <a:buNone/>
            </a:pPr>
            <a:r>
              <a:rPr lang="es-AR" dirty="0" smtClean="0"/>
              <a:t>	Listar contenido de directorios.</a:t>
            </a:r>
          </a:p>
          <a:p>
            <a:pPr marL="0" indent="0">
              <a:buNone/>
            </a:pPr>
            <a:r>
              <a:rPr lang="es-AR" dirty="0" smtClean="0"/>
              <a:t>	Copiar, mover y eliminar archivos y  directorios.</a:t>
            </a:r>
          </a:p>
          <a:p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2724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23528" y="1124744"/>
            <a:ext cx="8568952" cy="5577483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3. Cliente API</a:t>
            </a:r>
          </a:p>
          <a:p>
            <a:r>
              <a:rPr lang="es-AR" dirty="0" smtClean="0"/>
              <a:t>Un cliente API permite a los usuarios interactuar con APIs web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Realizar solicitudes GET, POST, PUT y DELETE.</a:t>
            </a:r>
          </a:p>
          <a:p>
            <a:pPr marL="0" indent="0">
              <a:buNone/>
            </a:pPr>
            <a:r>
              <a:rPr lang="es-AR" dirty="0" smtClean="0"/>
              <a:t>	Mostrar respuestas de la API.</a:t>
            </a:r>
          </a:p>
          <a:p>
            <a:pPr marL="0" indent="0">
              <a:buNone/>
            </a:pPr>
            <a:r>
              <a:rPr lang="es-AR" dirty="0" smtClean="0"/>
              <a:t>          Manejar </a:t>
            </a:r>
            <a:r>
              <a:rPr lang="es-AR" dirty="0"/>
              <a:t>autenticación y encabezados </a:t>
            </a:r>
            <a:r>
              <a:rPr lang="es-AR" dirty="0" smtClean="0"/>
              <a:t>  personalizados</a:t>
            </a:r>
            <a:endParaRPr lang="es-AR" dirty="0"/>
          </a:p>
          <a:p>
            <a:pPr marL="0" indent="0">
              <a:buNone/>
            </a:pPr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44246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5" y="1127951"/>
            <a:ext cx="8533991" cy="546940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AR" dirty="0" smtClean="0"/>
              <a:t>4. Herramienta de Backup</a:t>
            </a:r>
          </a:p>
          <a:p>
            <a:r>
              <a:rPr lang="es-AR" dirty="0" smtClean="0"/>
              <a:t>Una herramienta de backup permite a los usuarios realizar copias de seguridad de archivos y directorios, y restaurarlos desde las copias de seguridad.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Crear copias de seguridad de archivos y directorios.</a:t>
            </a:r>
          </a:p>
          <a:p>
            <a:pPr marL="0" indent="0">
              <a:buNone/>
            </a:pPr>
            <a:r>
              <a:rPr lang="es-AR" dirty="0" smtClean="0"/>
              <a:t>	Listar las copias de seguridad disponibles.</a:t>
            </a:r>
          </a:p>
          <a:p>
            <a:pPr marL="0" indent="0">
              <a:buNone/>
            </a:pPr>
            <a:r>
              <a:rPr lang="es-AR" dirty="0" smtClean="0"/>
              <a:t>	Restaurar archivos y directorios desde las copias de seguridad.</a:t>
            </a:r>
          </a:p>
          <a:p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09051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496944" cy="6408712"/>
          </a:xfrm>
        </p:spPr>
        <p:txBody>
          <a:bodyPr/>
          <a:lstStyle/>
          <a:p>
            <a:pPr marL="0" indent="0">
              <a:buNone/>
            </a:pPr>
            <a:r>
              <a:rPr lang="es-AR" dirty="0" smtClean="0"/>
              <a:t>5. Gestor de Configuraciones</a:t>
            </a:r>
          </a:p>
          <a:p>
            <a:r>
              <a:rPr lang="es-AR" dirty="0" smtClean="0"/>
              <a:t>Un gestor de configuraciones permite a los usuarios leer, escribir y listar configuraciones desde la línea de comandos.</a:t>
            </a:r>
          </a:p>
          <a:p>
            <a:r>
              <a:rPr lang="es-AR" dirty="0" smtClean="0"/>
              <a:t>Características:</a:t>
            </a:r>
          </a:p>
          <a:p>
            <a:pPr marL="0" indent="0">
              <a:buNone/>
            </a:pPr>
            <a:r>
              <a:rPr lang="es-AR" dirty="0" smtClean="0"/>
              <a:t>	Leer configuraciones desde un archivo.</a:t>
            </a:r>
          </a:p>
          <a:p>
            <a:pPr marL="0" indent="0">
              <a:buNone/>
            </a:pPr>
            <a:r>
              <a:rPr lang="es-AR" dirty="0" smtClean="0"/>
              <a:t>          Escribir configuraciones en un archivo</a:t>
            </a:r>
          </a:p>
          <a:p>
            <a:pPr marL="0" indent="0">
              <a:buNone/>
            </a:pPr>
            <a:r>
              <a:rPr lang="es-AR" dirty="0" smtClean="0"/>
              <a:t>	Listar todas las configuraciones.</a:t>
            </a:r>
          </a:p>
          <a:p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1639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/>
          <a:lstStyle/>
          <a:p>
            <a:r>
              <a:rPr lang="es-AR" dirty="0" smtClean="0"/>
              <a:t>Conclusión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Click es una biblioteca poderosa y fácil de usar que permite a los desarrolladores de Python crear aplicaciones de línea de comandos con una sintaxis limpia y mínima configuración. Las aplicaciones que se pueden desarrollar con Click son diversas y pueden incluir desde gestores de tareas y archivos, clientes API, herramientas de backup, hasta gestores de configuraciones, entre otras. Estas aplicaciones son útiles en diversos escenarios , facilitando tareas administrativas y operativas desde la terminal.</a:t>
            </a:r>
            <a:endParaRPr lang="es-AR" dirty="0"/>
          </a:p>
        </p:txBody>
      </p:sp>
      <p:pic>
        <p:nvPicPr>
          <p:cNvPr id="4" name="3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4983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s-AR" dirty="0" smtClean="0"/>
              <a:t>Grupo 17- Comisión 2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844824"/>
            <a:ext cx="8229600" cy="1900808"/>
          </a:xfrm>
        </p:spPr>
        <p:txBody>
          <a:bodyPr/>
          <a:lstStyle/>
          <a:p>
            <a:r>
              <a:rPr lang="es-AR" dirty="0" smtClean="0"/>
              <a:t>Brandan Jorge </a:t>
            </a:r>
            <a:r>
              <a:rPr lang="es-AR" dirty="0" smtClean="0"/>
              <a:t>Ciro</a:t>
            </a:r>
          </a:p>
          <a:p>
            <a:r>
              <a:rPr lang="es-AR" dirty="0" smtClean="0"/>
              <a:t>Morales Eduardo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2 Marcador de contenido"/>
          <p:cNvSpPr txBox="1">
            <a:spLocks/>
          </p:cNvSpPr>
          <p:nvPr/>
        </p:nvSpPr>
        <p:spPr>
          <a:xfrm>
            <a:off x="547936" y="4077072"/>
            <a:ext cx="8229600" cy="19008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AR" sz="3600" cap="all" dirty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rPr>
              <a:t>Tema: Click Creación de Interfaces de Líneas de Comandos</a:t>
            </a:r>
          </a:p>
        </p:txBody>
      </p:sp>
      <p:pic>
        <p:nvPicPr>
          <p:cNvPr id="6" name="5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97909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25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512" y="188640"/>
            <a:ext cx="8686800" cy="838200"/>
          </a:xfr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90000"/>
          </a:bodyPr>
          <a:lstStyle/>
          <a:p>
            <a:r>
              <a:rPr lang="es-AR" dirty="0" smtClean="0"/>
              <a:t>Introducción al desarrollo de interfaz de línea de comandos en 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sz="2800" dirty="0"/>
              <a:t>En la programación, una interfaz de línea de comandos </a:t>
            </a:r>
            <a:r>
              <a:rPr lang="es-AR" sz="2800" dirty="0" smtClean="0"/>
              <a:t>(Command </a:t>
            </a:r>
            <a:r>
              <a:rPr lang="es-AR" sz="2800" dirty="0"/>
              <a:t>Line Interface o CLI) es una forma de interactuar con un programa mediante la emisión de comandos a través de una consola o terminal de línea de comandos. Es una alternativa a las interfaces gráficas de usuario </a:t>
            </a:r>
            <a:r>
              <a:rPr lang="es-AR" sz="2800" dirty="0" smtClean="0"/>
              <a:t>(Graphical </a:t>
            </a:r>
            <a:r>
              <a:rPr lang="es-AR" sz="2800" dirty="0"/>
              <a:t>User Interface o GUI) que se utilizan comúnmente en la mayoría de las aplicaciones.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867492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260648"/>
            <a:ext cx="8686800" cy="838200"/>
          </a:xfrm>
        </p:spPr>
        <p:txBody>
          <a:bodyPr/>
          <a:lstStyle/>
          <a:p>
            <a:r>
              <a:rPr lang="es-AR" dirty="0" smtClean="0"/>
              <a:t>Shell: la base detrás de la CLI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 smtClean="0"/>
              <a:t>Shell </a:t>
            </a:r>
            <a:r>
              <a:rPr lang="es-AR" dirty="0"/>
              <a:t>es una interfaz de usuario que administra CLI y actúa como el intermediario, conectando a los usuarios con el sistema operativo.</a:t>
            </a:r>
          </a:p>
          <a:p>
            <a:r>
              <a:rPr lang="es-AR" dirty="0"/>
              <a:t>En la práctica, hay muchas cosas que un </a:t>
            </a:r>
            <a:r>
              <a:rPr lang="es-AR" dirty="0" smtClean="0"/>
              <a:t>Shell </a:t>
            </a:r>
            <a:r>
              <a:rPr lang="es-AR" dirty="0"/>
              <a:t>puede procesar, como:</a:t>
            </a:r>
          </a:p>
          <a:p>
            <a:pPr lvl="0"/>
            <a:r>
              <a:rPr lang="es-AR" dirty="0"/>
              <a:t>Trabajar con archivos y directorios</a:t>
            </a:r>
          </a:p>
          <a:p>
            <a:pPr lvl="0"/>
            <a:r>
              <a:rPr lang="es-AR" dirty="0"/>
              <a:t>Abrir y cerrar un programa</a:t>
            </a:r>
          </a:p>
          <a:p>
            <a:pPr lvl="0"/>
            <a:r>
              <a:rPr lang="es-AR" dirty="0"/>
              <a:t>Gestión de procesos informáticos</a:t>
            </a:r>
          </a:p>
          <a:p>
            <a:r>
              <a:rPr lang="es-AR" dirty="0"/>
              <a:t>Realización de tareas repetitivas</a:t>
            </a:r>
          </a:p>
        </p:txBody>
      </p:sp>
    </p:spTree>
    <p:extLst>
      <p:ext uri="{BB962C8B-B14F-4D97-AF65-F5344CB8AC3E}">
        <p14:creationId xmlns:p14="http://schemas.microsoft.com/office/powerpoint/2010/main" val="4092755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97873" y="108085"/>
            <a:ext cx="8686800" cy="838200"/>
          </a:xfrm>
        </p:spPr>
        <p:txBody>
          <a:bodyPr/>
          <a:lstStyle/>
          <a:p>
            <a:r>
              <a:rPr lang="es-AR" dirty="0" smtClean="0"/>
              <a:t>Las raíces de CLI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88839"/>
          </a:xfrm>
        </p:spPr>
        <p:txBody>
          <a:bodyPr>
            <a:normAutofit fontScale="77500" lnSpcReduction="20000"/>
          </a:bodyPr>
          <a:lstStyle/>
          <a:p>
            <a:r>
              <a:rPr lang="es-AR" dirty="0"/>
              <a:t>En la década de 1960, CLI se utilizó de forma intensiva.</a:t>
            </a:r>
          </a:p>
          <a:p>
            <a:r>
              <a:rPr lang="es-AR" dirty="0"/>
              <a:t>En ese entonces, las personas solo tenían un teclado como dispositivo de entrada y la pantalla de la computadora solo podía mostrar información de texto. Los sistemas operativos como MS-DOS usaban la CLI como interfaz de usuario estándar</a:t>
            </a:r>
          </a:p>
        </p:txBody>
      </p:sp>
      <p:pic>
        <p:nvPicPr>
          <p:cNvPr id="4" name="3 Imagen"/>
          <p:cNvPicPr/>
          <p:nvPr/>
        </p:nvPicPr>
        <p:blipFill>
          <a:blip r:embed="rId2"/>
          <a:stretch>
            <a:fillRect/>
          </a:stretch>
        </p:blipFill>
        <p:spPr>
          <a:xfrm>
            <a:off x="1040873" y="3933056"/>
            <a:ext cx="7200800" cy="2470651"/>
          </a:xfrm>
          <a:prstGeom prst="rect">
            <a:avLst/>
          </a:prstGeom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4020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124744"/>
            <a:ext cx="8229600" cy="5361459"/>
          </a:xfrm>
        </p:spPr>
        <p:txBody>
          <a:bodyPr>
            <a:normAutofit fontScale="92500"/>
          </a:bodyPr>
          <a:lstStyle/>
          <a:p>
            <a:r>
              <a:rPr lang="es-AR" dirty="0"/>
              <a:t>La invención </a:t>
            </a:r>
            <a:r>
              <a:rPr lang="es-AR" dirty="0" smtClean="0"/>
              <a:t>del </a:t>
            </a:r>
            <a:r>
              <a:rPr lang="es-AR" dirty="0"/>
              <a:t>mouse marcó el comienzo del método de apuntar y hacer clic como una nueva forma de interactuar con la computadora.</a:t>
            </a:r>
          </a:p>
          <a:p>
            <a:r>
              <a:rPr lang="es-AR" dirty="0"/>
              <a:t>Además, los sistemas operativos comenzaron a desarrollar una forma atractiva de computación, utilizando GUI (Graphical User Interacción). La propia GUI fue fenomenal debido al uso de botones y menús para representar comandos </a:t>
            </a:r>
            <a:r>
              <a:rPr lang="es-AR" dirty="0" smtClean="0"/>
              <a:t>específicos, demostrando </a:t>
            </a:r>
            <a:r>
              <a:rPr lang="es-AR" dirty="0"/>
              <a:t>que este enfoque es muy intuitivo</a:t>
            </a:r>
          </a:p>
          <a:p>
            <a:endParaRPr lang="es-AR" dirty="0"/>
          </a:p>
        </p:txBody>
      </p:sp>
      <p:pic>
        <p:nvPicPr>
          <p:cNvPr id="5" name="4 Imagen" descr="C:\Users\c5r6\Desktop\carturas\logo unab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8854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23528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s-AR" dirty="0" smtClean="0"/>
              <a:t>Principales ventajas de la interacción a través de una CLI en lugar de una GUI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AR" dirty="0"/>
              <a:t>Facilita la creación de scripts más complejos y automatizaciones.</a:t>
            </a:r>
          </a:p>
          <a:p>
            <a:r>
              <a:rPr lang="es-AR" dirty="0"/>
              <a:t>Funciones y operaciones en la CLI son más rápidas que en una GUI</a:t>
            </a:r>
          </a:p>
          <a:p>
            <a:pPr lvl="0"/>
            <a:r>
              <a:rPr lang="es-AR" dirty="0"/>
              <a:t>Puede simplificar la depuración de problemas y la administración de sistemas más complejos.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4243164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36612" y="188640"/>
            <a:ext cx="8686800" cy="838200"/>
          </a:xfrm>
        </p:spPr>
        <p:txBody>
          <a:bodyPr>
            <a:normAutofit fontScale="90000"/>
          </a:bodyPr>
          <a:lstStyle/>
          <a:p>
            <a:r>
              <a:rPr lang="es-AR" dirty="0"/>
              <a:t>U</a:t>
            </a:r>
            <a:r>
              <a:rPr lang="es-AR" dirty="0" smtClean="0"/>
              <a:t>tilizar la librería Click para crear una CLI en Python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556991"/>
          </a:xfrm>
        </p:spPr>
        <p:txBody>
          <a:bodyPr>
            <a:normAutofit fontScale="92500" lnSpcReduction="10000"/>
          </a:bodyPr>
          <a:lstStyle/>
          <a:p>
            <a:r>
              <a:rPr lang="es-AR" dirty="0" smtClean="0"/>
              <a:t>Click es una librería que te permite crear CLIs de manera elegante y sencilla en Python. La sintaxis de Click es fácil de aprender y de utilizar, y te permite crear una CLI en cuestión de minutos.</a:t>
            </a:r>
          </a:p>
          <a:p>
            <a:r>
              <a:rPr lang="es-AR" dirty="0" smtClean="0"/>
              <a:t>Para utilizar Click debes instalarlo en tu entorno de Python. Puedes hacerlo fácilmente utilizando pip:</a:t>
            </a:r>
          </a:p>
          <a:p>
            <a:endParaRPr lang="es-A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5157192"/>
            <a:ext cx="7848872" cy="864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7026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1124743"/>
            <a:ext cx="8229600" cy="2736305"/>
          </a:xfrm>
        </p:spPr>
        <p:txBody>
          <a:bodyPr>
            <a:normAutofit fontScale="85000" lnSpcReduction="20000"/>
          </a:bodyPr>
          <a:lstStyle/>
          <a:p>
            <a:r>
              <a:rPr lang="es-AR" dirty="0"/>
              <a:t>Una vez instalado Click, puedes comenzar a crear tu propia CLI utilizando la función cli.command() de Click. Esta función te permite crear nuevos comandos para tu CLI.</a:t>
            </a:r>
          </a:p>
          <a:p>
            <a:r>
              <a:rPr lang="es-AR" dirty="0"/>
              <a:t>Por ejemplo, aquí hay un ejemplo de cómo crear un comando “saludo” que imprime un mensaje de saludo:</a:t>
            </a:r>
          </a:p>
          <a:p>
            <a:endParaRPr lang="es-A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7" y="3573016"/>
            <a:ext cx="7652173" cy="2830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4 Imagen" descr="C:\Users\c5r6\Desktop\carturas\logo unab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1635"/>
            <a:ext cx="2195736" cy="105110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06985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iajes">
  <a:themeElements>
    <a:clrScheme name="Viajes">
      <a:dk1>
        <a:sysClr val="windowText" lastClr="000000"/>
      </a:dk1>
      <a:lt1>
        <a:sysClr val="window" lastClr="FFFFFF"/>
      </a:lt1>
      <a:dk2>
        <a:srgbClr val="4E3B30"/>
      </a:dk2>
      <a:lt2>
        <a:srgbClr val="FBEEC9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Viajes">
      <a:majorFont>
        <a:latin typeface="Franklin Gothic Medium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Viajes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50000"/>
              </a:schemeClr>
            </a:gs>
            <a:gs pos="72000">
              <a:schemeClr val="phClr">
                <a:tint val="75000"/>
                <a:satMod val="210000"/>
              </a:schemeClr>
            </a:gs>
            <a:gs pos="100000">
              <a:schemeClr val="phClr">
                <a:tint val="85000"/>
                <a:satMod val="21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5000"/>
                <a:shade val="85000"/>
                <a:satMod val="230000"/>
              </a:schemeClr>
            </a:gs>
            <a:gs pos="25000">
              <a:schemeClr val="phClr">
                <a:tint val="90000"/>
                <a:shade val="70000"/>
                <a:satMod val="220000"/>
              </a:schemeClr>
            </a:gs>
            <a:gs pos="50000">
              <a:schemeClr val="phClr">
                <a:tint val="90000"/>
                <a:shade val="58000"/>
                <a:satMod val="225000"/>
              </a:schemeClr>
            </a:gs>
            <a:gs pos="65000">
              <a:schemeClr val="phClr">
                <a:tint val="90000"/>
                <a:shade val="58000"/>
                <a:satMod val="225000"/>
              </a:schemeClr>
            </a:gs>
            <a:gs pos="80000">
              <a:schemeClr val="phClr">
                <a:tint val="90000"/>
                <a:shade val="69000"/>
                <a:satMod val="220000"/>
              </a:schemeClr>
            </a:gs>
            <a:gs pos="100000">
              <a:schemeClr val="phClr">
                <a:tint val="77000"/>
                <a:shade val="80000"/>
                <a:satMod val="230000"/>
              </a:schemeClr>
            </a:gs>
          </a:gsLst>
          <a:lin ang="5400000" scaled="1"/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0000" h="10000"/>
          </a:sp3d>
        </a:effectStyle>
        <a:effectStyle>
          <a:effectLst>
            <a:outerShdw blurRad="76200" dist="50800" dir="5400000" rotWithShape="0">
              <a:srgbClr val="4E3B30">
                <a:alpha val="60000"/>
              </a:srgbClr>
            </a:outerShdw>
          </a:effectLst>
          <a:scene3d>
            <a:camera prst="obliqueTopLeft" fov="600000">
              <a:rot lat="0" lon="0" rev="0"/>
            </a:camera>
            <a:lightRig rig="balanced" dir="t">
              <a:rot lat="0" lon="0" rev="19200000"/>
            </a:lightRig>
          </a:scene3d>
          <a:sp3d contourW="12700" prstMaterial="matte">
            <a:bevelT w="60000" h="50800"/>
            <a:contourClr>
              <a:schemeClr val="phClr">
                <a:shade val="60000"/>
                <a:satMod val="110000"/>
              </a:schemeClr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05000"/>
              </a:schemeClr>
            </a:duotone>
          </a:blip>
          <a:tile tx="0" ty="0" sx="95000" sy="95000" flip="none" algn="t"/>
        </a:blipFill>
        <a:blipFill>
          <a:blip xmlns:r="http://schemas.openxmlformats.org/officeDocument/2006/relationships" r:embed="rId2">
            <a:duotone>
              <a:schemeClr val="phClr">
                <a:shade val="30000"/>
                <a:satMod val="455000"/>
              </a:schemeClr>
              <a:schemeClr val="phClr">
                <a:tint val="95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Trek</Template>
  <TotalTime>139</TotalTime>
  <Words>672</Words>
  <Application>Microsoft Office PowerPoint</Application>
  <PresentationFormat>Presentación en pantalla (4:3)</PresentationFormat>
  <Paragraphs>64</Paragraphs>
  <Slides>17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18" baseType="lpstr">
      <vt:lpstr>Viajes</vt:lpstr>
      <vt:lpstr>UNAB - Programación Avanzada. Trabajo Integrador Final</vt:lpstr>
      <vt:lpstr>Grupo 17- Comisión 2</vt:lpstr>
      <vt:lpstr>Introducción al desarrollo de interfaz de línea de comandos en Python</vt:lpstr>
      <vt:lpstr>Shell: la base detrás de la CLI</vt:lpstr>
      <vt:lpstr>Las raíces de CLI</vt:lpstr>
      <vt:lpstr>Presentación de PowerPoint</vt:lpstr>
      <vt:lpstr>Principales ventajas de la interacción a través de una CLI en lugar de una GUI</vt:lpstr>
      <vt:lpstr>Utilizar la librería Click para crear una CLI en Python</vt:lpstr>
      <vt:lpstr>Presentación de PowerPoint</vt:lpstr>
      <vt:lpstr>Algunas Aplicaciones que se Pueden Desarrollar con Click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Conclusión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UNAB - Programación Avanzada. Trabajo Integrador Final</dc:title>
  <dc:creator>ciro</dc:creator>
  <cp:lastModifiedBy>ciro</cp:lastModifiedBy>
  <cp:revision>22</cp:revision>
  <dcterms:created xsi:type="dcterms:W3CDTF">2024-06-28T08:39:14Z</dcterms:created>
  <dcterms:modified xsi:type="dcterms:W3CDTF">2024-07-01T09:52:09Z</dcterms:modified>
</cp:coreProperties>
</file>