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7102475" cy="9388475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cbrandan31/Trabajajo_Practico_Grupo_17_COM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2276872"/>
            <a:ext cx="8458200" cy="1222375"/>
          </a:xfrm>
        </p:spPr>
        <p:txBody>
          <a:bodyPr/>
          <a:lstStyle/>
          <a:p>
            <a:r>
              <a:rPr lang="es-AR" b="1" dirty="0"/>
              <a:t>UNAB - Programación Avanzada. Trabajo Integrador Final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5517232"/>
            <a:ext cx="8458200" cy="91440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s-AR" sz="3600" b="1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Docente: </a:t>
            </a:r>
          </a:p>
          <a:p>
            <a:pPr>
              <a:spcBef>
                <a:spcPct val="0"/>
              </a:spcBef>
            </a:pPr>
            <a:r>
              <a:rPr lang="es-AR" sz="3600" b="1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Lic. Felipe Morales</a:t>
            </a:r>
          </a:p>
        </p:txBody>
      </p:sp>
      <p:pic>
        <p:nvPicPr>
          <p:cNvPr id="5" name="4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5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Algunas Aplicaciones que se Pueden Desarrollar con Click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4162"/>
            <a:ext cx="8524056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 smtClean="0"/>
              <a:t>1. Gestor de Tareas</a:t>
            </a:r>
          </a:p>
          <a:p>
            <a:r>
              <a:rPr lang="es-AR" dirty="0" smtClean="0"/>
              <a:t>Un gestor de tareas es una herramienta que permite a los usuarios crear, ver, actualizar y eliminar tareas desde la línea de comandos.</a:t>
            </a:r>
          </a:p>
          <a:p>
            <a:r>
              <a:rPr lang="es-AR" dirty="0" smtClean="0"/>
              <a:t>Características:</a:t>
            </a:r>
          </a:p>
          <a:p>
            <a:pPr marL="0" indent="0">
              <a:buNone/>
            </a:pPr>
            <a:r>
              <a:rPr lang="es-AR" dirty="0" smtClean="0"/>
              <a:t>	Añadir nuevas tareas.</a:t>
            </a:r>
          </a:p>
          <a:p>
            <a:pPr marL="0" indent="0">
              <a:buNone/>
            </a:pPr>
            <a:r>
              <a:rPr lang="es-AR" dirty="0" smtClean="0"/>
              <a:t>	Listar todas las tareas.</a:t>
            </a:r>
          </a:p>
          <a:p>
            <a:pPr marL="0" indent="0">
              <a:buNone/>
            </a:pPr>
            <a:r>
              <a:rPr lang="es-AR" dirty="0" smtClean="0"/>
              <a:t>	Marcar tareas como completadas.</a:t>
            </a:r>
          </a:p>
          <a:p>
            <a:pPr marL="0" indent="0">
              <a:buNone/>
            </a:pPr>
            <a:r>
              <a:rPr lang="es-AR" dirty="0" smtClean="0"/>
              <a:t>	Eliminar tareas.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336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8280920" cy="5184576"/>
          </a:xfrm>
          <a:prstGeom prst="rect">
            <a:avLst/>
          </a:prstGeom>
        </p:spPr>
      </p:pic>
      <p:pic>
        <p:nvPicPr>
          <p:cNvPr id="5" name="4 Imagen" descr="C:\Users\c5r6\Desktop\carturas\logo una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0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124745"/>
            <a:ext cx="8424936" cy="5256583"/>
          </a:xfrm>
          <a:prstGeom prst="rect">
            <a:avLst/>
          </a:prstGeom>
        </p:spPr>
      </p:pic>
      <p:pic>
        <p:nvPicPr>
          <p:cNvPr id="5" name="4 Imagen" descr="C:\Users\c5r6\Desktop\carturas\logo una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1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053448"/>
            <a:ext cx="8712968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2. Gestor de Archivos</a:t>
            </a:r>
          </a:p>
          <a:p>
            <a:r>
              <a:rPr lang="es-AR" dirty="0" smtClean="0"/>
              <a:t>Un gestor de archivos permite a los usuarios realizar operaciones básicas en archivos y directorios desde la línea de comandos.</a:t>
            </a:r>
          </a:p>
          <a:p>
            <a:r>
              <a:rPr lang="es-AR" dirty="0" smtClean="0"/>
              <a:t>Características:</a:t>
            </a:r>
          </a:p>
          <a:p>
            <a:pPr marL="0" indent="0">
              <a:buNone/>
            </a:pPr>
            <a:r>
              <a:rPr lang="es-AR" dirty="0" smtClean="0"/>
              <a:t>	Crear archivos y directorios.</a:t>
            </a:r>
          </a:p>
          <a:p>
            <a:pPr marL="0" indent="0">
              <a:buNone/>
            </a:pPr>
            <a:r>
              <a:rPr lang="es-AR" dirty="0" smtClean="0"/>
              <a:t>	Listar contenido de directorios.</a:t>
            </a:r>
          </a:p>
          <a:p>
            <a:pPr marL="0" indent="0">
              <a:buNone/>
            </a:pPr>
            <a:r>
              <a:rPr lang="es-AR" dirty="0" smtClean="0"/>
              <a:t>	Copiar, mover y eliminar archivos y  directorios.</a:t>
            </a:r>
          </a:p>
          <a:p>
            <a:endParaRPr lang="es-AR" dirty="0"/>
          </a:p>
        </p:txBody>
      </p:sp>
      <p:pic>
        <p:nvPicPr>
          <p:cNvPr id="4" name="3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72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577483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3. Cliente API</a:t>
            </a:r>
          </a:p>
          <a:p>
            <a:r>
              <a:rPr lang="es-AR" dirty="0" smtClean="0"/>
              <a:t>Un cliente API permite a los usuarios interactuar con APIs web desde la línea de comandos.</a:t>
            </a:r>
          </a:p>
          <a:p>
            <a:r>
              <a:rPr lang="es-AR" dirty="0" smtClean="0"/>
              <a:t>Características:</a:t>
            </a:r>
          </a:p>
          <a:p>
            <a:pPr marL="0" indent="0">
              <a:buNone/>
            </a:pPr>
            <a:r>
              <a:rPr lang="es-AR" dirty="0" smtClean="0"/>
              <a:t>	Realizar solicitudes GET, POST, PUT y DELETE.</a:t>
            </a:r>
          </a:p>
          <a:p>
            <a:pPr marL="0" indent="0">
              <a:buNone/>
            </a:pPr>
            <a:r>
              <a:rPr lang="es-AR" dirty="0" smtClean="0"/>
              <a:t>	Mostrar respuestas de la API.</a:t>
            </a:r>
          </a:p>
          <a:p>
            <a:pPr marL="0" indent="0">
              <a:buNone/>
            </a:pPr>
            <a:r>
              <a:rPr lang="es-AR" dirty="0" smtClean="0"/>
              <a:t>          Manejar </a:t>
            </a:r>
            <a:r>
              <a:rPr lang="es-AR" dirty="0"/>
              <a:t>autenticación y encabezados </a:t>
            </a:r>
            <a:r>
              <a:rPr lang="es-AR" dirty="0" smtClean="0"/>
              <a:t>  personalizados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3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2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5" y="1127951"/>
            <a:ext cx="8533991" cy="54694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smtClean="0"/>
              <a:t>4. Herramienta de Backup</a:t>
            </a:r>
          </a:p>
          <a:p>
            <a:r>
              <a:rPr lang="es-AR" dirty="0" smtClean="0"/>
              <a:t>Una herramienta de backup permite a los usuarios realizar copias de seguridad de archivos y directorios, y restaurarlos desde las copias de seguridad.</a:t>
            </a:r>
          </a:p>
          <a:p>
            <a:r>
              <a:rPr lang="es-AR" dirty="0" smtClean="0"/>
              <a:t>Características:</a:t>
            </a:r>
          </a:p>
          <a:p>
            <a:pPr marL="0" indent="0">
              <a:buNone/>
            </a:pPr>
            <a:r>
              <a:rPr lang="es-AR" dirty="0" smtClean="0"/>
              <a:t>	Crear copias de seguridad de archivos y directorios.</a:t>
            </a:r>
          </a:p>
          <a:p>
            <a:pPr marL="0" indent="0">
              <a:buNone/>
            </a:pPr>
            <a:r>
              <a:rPr lang="es-AR" dirty="0" smtClean="0"/>
              <a:t>	Listar las copias de seguridad disponibles.</a:t>
            </a:r>
          </a:p>
          <a:p>
            <a:pPr marL="0" indent="0">
              <a:buNone/>
            </a:pPr>
            <a:r>
              <a:rPr lang="es-AR" dirty="0" smtClean="0"/>
              <a:t>	Restaurar archivos y directorios desde las copias de seguridad.</a:t>
            </a:r>
          </a:p>
          <a:p>
            <a:endParaRPr lang="es-AR" dirty="0"/>
          </a:p>
        </p:txBody>
      </p:sp>
      <p:pic>
        <p:nvPicPr>
          <p:cNvPr id="4" name="3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05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6408712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5. Gestor de Configuraciones</a:t>
            </a:r>
          </a:p>
          <a:p>
            <a:r>
              <a:rPr lang="es-AR" dirty="0" smtClean="0"/>
              <a:t>Un gestor de configuraciones permite a los usuarios leer, escribir y listar configuraciones desde la línea de comandos.</a:t>
            </a:r>
          </a:p>
          <a:p>
            <a:r>
              <a:rPr lang="es-AR" dirty="0" smtClean="0"/>
              <a:t>Características:</a:t>
            </a:r>
          </a:p>
          <a:p>
            <a:pPr marL="0" indent="0">
              <a:buNone/>
            </a:pPr>
            <a:r>
              <a:rPr lang="es-AR" dirty="0" smtClean="0"/>
              <a:t>	Leer configuraciones desde un archivo.</a:t>
            </a:r>
          </a:p>
          <a:p>
            <a:pPr marL="0" indent="0">
              <a:buNone/>
            </a:pPr>
            <a:r>
              <a:rPr lang="es-AR" dirty="0" smtClean="0"/>
              <a:t>          Escribir configuraciones en un archivo</a:t>
            </a:r>
          </a:p>
          <a:p>
            <a:pPr marL="0" indent="0">
              <a:buNone/>
            </a:pPr>
            <a:r>
              <a:rPr lang="es-AR" dirty="0" smtClean="0"/>
              <a:t>	Listar todas las configuraciones.</a:t>
            </a:r>
          </a:p>
          <a:p>
            <a:endParaRPr lang="es-AR" dirty="0"/>
          </a:p>
        </p:txBody>
      </p:sp>
      <p:pic>
        <p:nvPicPr>
          <p:cNvPr id="4" name="3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16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/>
          <a:lstStyle/>
          <a:p>
            <a:r>
              <a:rPr lang="es-AR" dirty="0" smtClean="0"/>
              <a:t>Conclusión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Click es una biblioteca poderosa y fácil de usar que permite a los desarrolladores de Python crear aplicaciones de línea de comandos con una sintaxis limpia y mínima configuración. Las aplicaciones que se pueden desarrollar con Click son diversas y pueden incluir desde gestores de tareas y archivos, clientes API, herramientas de backup, hasta gestores de configuraciones, entre otras. Estas aplicaciones son útiles en diversos escenarios , facilitando tareas administrativas y operativas desde la terminal.</a:t>
            </a:r>
            <a:endParaRPr lang="es-AR" dirty="0"/>
          </a:p>
        </p:txBody>
      </p:sp>
      <p:pic>
        <p:nvPicPr>
          <p:cNvPr id="4" name="3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9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11560"/>
          </a:xfrm>
        </p:spPr>
        <p:txBody>
          <a:bodyPr>
            <a:normAutofit fontScale="90000"/>
          </a:bodyPr>
          <a:lstStyle/>
          <a:p>
            <a:r>
              <a:rPr lang="es-AR" b="1" dirty="0">
                <a:effectLst/>
              </a:rPr>
              <a:t>Link a Repositorio Github</a:t>
            </a:r>
            <a:br>
              <a:rPr lang="es-AR" b="1" dirty="0">
                <a:effectLst/>
              </a:rPr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442790"/>
          </a:xfrm>
        </p:spPr>
        <p:txBody>
          <a:bodyPr/>
          <a:lstStyle/>
          <a:p>
            <a:r>
              <a:rPr lang="es-AR" u="sng" dirty="0">
                <a:hlinkClick r:id="rId2"/>
              </a:rPr>
              <a:t>https://github.com/jcbrandan31/Trabajajo_Practico_Grupo_17_COM2</a:t>
            </a:r>
            <a:endParaRPr lang="es-AR" dirty="0"/>
          </a:p>
          <a:p>
            <a:endParaRPr lang="es-AR" dirty="0"/>
          </a:p>
        </p:txBody>
      </p:sp>
      <p:pic>
        <p:nvPicPr>
          <p:cNvPr id="4" name="3 Imagen" descr="C:\Users\c5r6\Desktop\carturas\logo una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251520" y="3068960"/>
            <a:ext cx="8686800" cy="3024336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6000" b="1" i="1" dirty="0" smtClean="0">
                <a:effectLst/>
              </a:rPr>
              <a:t>¡Gracias totales!</a:t>
            </a:r>
            <a:endParaRPr lang="es-AR" sz="6000" i="1" dirty="0"/>
          </a:p>
        </p:txBody>
      </p:sp>
    </p:spTree>
    <p:extLst>
      <p:ext uri="{BB962C8B-B14F-4D97-AF65-F5344CB8AC3E}">
        <p14:creationId xmlns:p14="http://schemas.microsoft.com/office/powerpoint/2010/main" val="155179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s-AR" dirty="0" smtClean="0"/>
              <a:t>Grupo 17- Comisión 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1900808"/>
          </a:xfrm>
        </p:spPr>
        <p:txBody>
          <a:bodyPr/>
          <a:lstStyle/>
          <a:p>
            <a:r>
              <a:rPr lang="es-AR" dirty="0" smtClean="0"/>
              <a:t>Brandan Jorge Ciro</a:t>
            </a:r>
          </a:p>
          <a:p>
            <a:r>
              <a:rPr lang="es-AR" dirty="0" smtClean="0"/>
              <a:t>Morales Eduardo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47936" y="4077072"/>
            <a:ext cx="8229600" cy="19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3600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Tema: Click Creación de Interfaces de Líneas de Comandos</a:t>
            </a:r>
          </a:p>
        </p:txBody>
      </p:sp>
      <p:pic>
        <p:nvPicPr>
          <p:cNvPr id="6" name="5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979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82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86800" cy="838200"/>
          </a:xfr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r>
              <a:rPr lang="es-AR" dirty="0" smtClean="0"/>
              <a:t>Introducción al desarrollo de interfaz de línea de comandos en Python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/>
              <a:t>En la programación, una interfaz de línea de comandos </a:t>
            </a:r>
            <a:r>
              <a:rPr lang="es-AR" sz="2800" dirty="0" smtClean="0"/>
              <a:t>(Command </a:t>
            </a:r>
            <a:r>
              <a:rPr lang="es-AR" sz="2800" dirty="0"/>
              <a:t>Line Interface o CLI) es una forma de interactuar con un programa mediante la emisión de comandos a través de una consola o terminal de línea de comandos. Es una alternativa a las interfaces gráficas de usuario </a:t>
            </a:r>
            <a:r>
              <a:rPr lang="es-AR" sz="2800" dirty="0" smtClean="0"/>
              <a:t>(Graphical </a:t>
            </a:r>
            <a:r>
              <a:rPr lang="es-AR" sz="2800" dirty="0"/>
              <a:t>User Interface o GUI) que se utilizan comúnmente en la mayoría de las aplicaciones.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74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/>
          <a:lstStyle/>
          <a:p>
            <a:r>
              <a:rPr lang="es-AR" dirty="0" smtClean="0"/>
              <a:t>Shell: la base detrás de la CLI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Shell </a:t>
            </a:r>
            <a:r>
              <a:rPr lang="es-AR" dirty="0"/>
              <a:t>es una interfaz de usuario que administra CLI y actúa como el intermediario, conectando a los usuarios con el sistema operativo.</a:t>
            </a:r>
          </a:p>
          <a:p>
            <a:r>
              <a:rPr lang="es-AR" dirty="0"/>
              <a:t>En la práctica, hay muchas cosas que un </a:t>
            </a:r>
            <a:r>
              <a:rPr lang="es-AR" dirty="0" smtClean="0"/>
              <a:t>Shell </a:t>
            </a:r>
            <a:r>
              <a:rPr lang="es-AR" dirty="0"/>
              <a:t>puede procesar, como:</a:t>
            </a:r>
          </a:p>
          <a:p>
            <a:pPr lvl="0"/>
            <a:r>
              <a:rPr lang="es-AR" dirty="0"/>
              <a:t>Trabajar con archivos y directorios</a:t>
            </a:r>
          </a:p>
          <a:p>
            <a:pPr lvl="0"/>
            <a:r>
              <a:rPr lang="es-AR" dirty="0"/>
              <a:t>Abrir y cerrar un programa</a:t>
            </a:r>
          </a:p>
          <a:p>
            <a:pPr lvl="0"/>
            <a:r>
              <a:rPr lang="es-AR" dirty="0"/>
              <a:t>Gestión de procesos informáticos</a:t>
            </a:r>
          </a:p>
          <a:p>
            <a:r>
              <a:rPr lang="es-AR" dirty="0"/>
              <a:t>Realización de tareas repetitivas</a:t>
            </a:r>
          </a:p>
        </p:txBody>
      </p:sp>
    </p:spTree>
    <p:extLst>
      <p:ext uri="{BB962C8B-B14F-4D97-AF65-F5344CB8AC3E}">
        <p14:creationId xmlns:p14="http://schemas.microsoft.com/office/powerpoint/2010/main" val="409275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7873" y="108085"/>
            <a:ext cx="8686800" cy="838200"/>
          </a:xfrm>
        </p:spPr>
        <p:txBody>
          <a:bodyPr/>
          <a:lstStyle/>
          <a:p>
            <a:r>
              <a:rPr lang="es-AR" dirty="0" smtClean="0"/>
              <a:t>Las raíces de CLI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39"/>
          </a:xfrm>
        </p:spPr>
        <p:txBody>
          <a:bodyPr>
            <a:normAutofit fontScale="77500" lnSpcReduction="20000"/>
          </a:bodyPr>
          <a:lstStyle/>
          <a:p>
            <a:r>
              <a:rPr lang="es-AR" dirty="0"/>
              <a:t>En la década de 1960, CLI se utilizó de forma intensiva.</a:t>
            </a:r>
          </a:p>
          <a:p>
            <a:r>
              <a:rPr lang="es-AR" dirty="0"/>
              <a:t>En ese entonces, las personas solo tenían un teclado como dispositivo de entrada y la pantalla de la computadora solo podía mostrar información de texto. Los sistemas operativos como MS-DOS usaban la CLI como interfaz de usuario estándar</a:t>
            </a:r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040873" y="3933056"/>
            <a:ext cx="7200800" cy="2470651"/>
          </a:xfrm>
          <a:prstGeom prst="rect">
            <a:avLst/>
          </a:prstGeom>
        </p:spPr>
      </p:pic>
      <p:pic>
        <p:nvPicPr>
          <p:cNvPr id="5" name="4 Imagen" descr="C:\Users\c5r6\Desktop\carturas\logo una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02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s-AR" dirty="0"/>
              <a:t>La invención </a:t>
            </a:r>
            <a:r>
              <a:rPr lang="es-AR" dirty="0" smtClean="0"/>
              <a:t>del </a:t>
            </a:r>
            <a:r>
              <a:rPr lang="es-AR" dirty="0"/>
              <a:t>mouse marcó el comienzo del método de apuntar y hacer clic como una nueva forma de interactuar con la computadora.</a:t>
            </a:r>
          </a:p>
          <a:p>
            <a:r>
              <a:rPr lang="es-AR" dirty="0"/>
              <a:t>Además, los sistemas operativos comenzaron a desarrollar una forma atractiva de computación, utilizando GUI (Graphical User Interacción). La propia GUI fue fenomenal debido al uso de botones y menús para representar comandos </a:t>
            </a:r>
            <a:r>
              <a:rPr lang="es-AR" dirty="0" smtClean="0"/>
              <a:t>específicos, demostrando </a:t>
            </a:r>
            <a:r>
              <a:rPr lang="es-AR" dirty="0"/>
              <a:t>que este enfoque es muy intuitivo</a:t>
            </a:r>
          </a:p>
          <a:p>
            <a:endParaRPr lang="es-AR" dirty="0"/>
          </a:p>
        </p:txBody>
      </p:sp>
      <p:pic>
        <p:nvPicPr>
          <p:cNvPr id="5" name="4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88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Principales ventajas de la interacción a través de una CLI en lugar de una GUI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dirty="0"/>
              <a:t>Facilita la creación de scripts más complejos y automatizaciones.</a:t>
            </a:r>
          </a:p>
          <a:p>
            <a:r>
              <a:rPr lang="es-AR" dirty="0"/>
              <a:t>Funciones y operaciones en la CLI son más rápidas que en una GUI</a:t>
            </a:r>
          </a:p>
          <a:p>
            <a:pPr lvl="0"/>
            <a:r>
              <a:rPr lang="es-AR" dirty="0"/>
              <a:t>Puede simplificar la depuración de problemas y la administración de sistemas más complejos.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431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6612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s-AR" dirty="0"/>
              <a:t>U</a:t>
            </a:r>
            <a:r>
              <a:rPr lang="es-AR" dirty="0" smtClean="0"/>
              <a:t>tilizar la librería Click para crear una CLI en Python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1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Click es una librería que te permite crear CLIs de manera elegante y sencilla en Python. La sintaxis de Click es fácil de aprender y de utilizar, y te permite crear una CLI en cuestión de minutos.</a:t>
            </a:r>
          </a:p>
          <a:p>
            <a:r>
              <a:rPr lang="es-AR" dirty="0" smtClean="0"/>
              <a:t>Para utilizar Click debes instalarlo en tu entorno de Python. Puedes hacerlo fácilmente utilizando pip:</a:t>
            </a:r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157192"/>
            <a:ext cx="784887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0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3"/>
            <a:ext cx="8229600" cy="2736305"/>
          </a:xfrm>
        </p:spPr>
        <p:txBody>
          <a:bodyPr>
            <a:normAutofit fontScale="85000" lnSpcReduction="20000"/>
          </a:bodyPr>
          <a:lstStyle/>
          <a:p>
            <a:r>
              <a:rPr lang="es-AR" dirty="0"/>
              <a:t>Una vez instalado Click, puedes comenzar a crear tu propia CLI utilizando la función cli.command() de Click. Esta función te permite crear nuevos comandos para tu CLI.</a:t>
            </a:r>
          </a:p>
          <a:p>
            <a:r>
              <a:rPr lang="es-AR" dirty="0"/>
              <a:t>Por ejemplo, aquí hay un ejemplo de cómo crear un comando “saludo” que imprime un mensaje de saludo:</a:t>
            </a:r>
          </a:p>
          <a:p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7" y="3573016"/>
            <a:ext cx="7652173" cy="283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4 Imagen" descr="C:\Users\c5r6\Desktop\carturas\logo una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69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170</TotalTime>
  <Words>683</Words>
  <Application>Microsoft Office PowerPoint</Application>
  <PresentationFormat>Presentación en pantalla (4:3)</PresentationFormat>
  <Paragraphs>67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Viajes</vt:lpstr>
      <vt:lpstr>UNAB - Programación Avanzada. Trabajo Integrador Final</vt:lpstr>
      <vt:lpstr>Grupo 17- Comisión 2</vt:lpstr>
      <vt:lpstr>Introducción al desarrollo de interfaz de línea de comandos en Python</vt:lpstr>
      <vt:lpstr>Shell: la base detrás de la CLI</vt:lpstr>
      <vt:lpstr>Las raíces de CLI</vt:lpstr>
      <vt:lpstr>Presentación de PowerPoint</vt:lpstr>
      <vt:lpstr>Principales ventajas de la interacción a través de una CLI en lugar de una GUI</vt:lpstr>
      <vt:lpstr>Utilizar la librería Click para crear una CLI en Python</vt:lpstr>
      <vt:lpstr>Presentación de PowerPoint</vt:lpstr>
      <vt:lpstr>Algunas Aplicaciones que se Pueden Desarrollar con Click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Conclusión</vt:lpstr>
      <vt:lpstr>Link a Repositorio Github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UNAB - Programación Avanzada. Trabajo Integrador Final</dc:title>
  <dc:creator>ciro</dc:creator>
  <cp:lastModifiedBy>ciro</cp:lastModifiedBy>
  <cp:revision>23</cp:revision>
  <cp:lastPrinted>2024-07-01T21:20:41Z</cp:lastPrinted>
  <dcterms:created xsi:type="dcterms:W3CDTF">2024-06-28T08:39:14Z</dcterms:created>
  <dcterms:modified xsi:type="dcterms:W3CDTF">2024-07-01T21:46:18Z</dcterms:modified>
</cp:coreProperties>
</file>